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Lst>
  <p:notesMasterIdLst>
    <p:notesMasterId r:id="rId78"/>
  </p:notesMasterIdLst>
  <p:handoutMasterIdLst>
    <p:handoutMasterId r:id="rId79"/>
  </p:handoutMasterIdLst>
  <p:sldIdLst>
    <p:sldId id="609" r:id="rId2"/>
    <p:sldId id="597" r:id="rId3"/>
    <p:sldId id="611" r:id="rId4"/>
    <p:sldId id="648" r:id="rId5"/>
    <p:sldId id="630" r:id="rId6"/>
    <p:sldId id="642" r:id="rId7"/>
    <p:sldId id="646" r:id="rId8"/>
    <p:sldId id="516" r:id="rId9"/>
    <p:sldId id="650" r:id="rId10"/>
    <p:sldId id="651" r:id="rId11"/>
    <p:sldId id="659" r:id="rId12"/>
    <p:sldId id="619" r:id="rId13"/>
    <p:sldId id="652" r:id="rId14"/>
    <p:sldId id="631" r:id="rId15"/>
    <p:sldId id="632" r:id="rId16"/>
    <p:sldId id="628" r:id="rId17"/>
    <p:sldId id="653" r:id="rId18"/>
    <p:sldId id="654" r:id="rId19"/>
    <p:sldId id="571" r:id="rId20"/>
    <p:sldId id="594" r:id="rId21"/>
    <p:sldId id="643" r:id="rId22"/>
    <p:sldId id="649" r:id="rId23"/>
    <p:sldId id="629" r:id="rId24"/>
    <p:sldId id="637" r:id="rId25"/>
    <p:sldId id="533" r:id="rId26"/>
    <p:sldId id="656" r:id="rId27"/>
    <p:sldId id="636" r:id="rId28"/>
    <p:sldId id="639" r:id="rId29"/>
    <p:sldId id="658" r:id="rId30"/>
    <p:sldId id="634" r:id="rId31"/>
    <p:sldId id="556" r:id="rId32"/>
    <p:sldId id="595" r:id="rId33"/>
    <p:sldId id="435" r:id="rId34"/>
    <p:sldId id="453" r:id="rId35"/>
    <p:sldId id="460" r:id="rId36"/>
    <p:sldId id="552" r:id="rId37"/>
    <p:sldId id="551" r:id="rId38"/>
    <p:sldId id="605" r:id="rId39"/>
    <p:sldId id="581" r:id="rId40"/>
    <p:sldId id="548" r:id="rId41"/>
    <p:sldId id="550" r:id="rId42"/>
    <p:sldId id="464" r:id="rId43"/>
    <p:sldId id="549" r:id="rId44"/>
    <p:sldId id="331" r:id="rId45"/>
    <p:sldId id="541" r:id="rId46"/>
    <p:sldId id="469" r:id="rId47"/>
    <p:sldId id="542" r:id="rId48"/>
    <p:sldId id="543" r:id="rId49"/>
    <p:sldId id="472" r:id="rId50"/>
    <p:sldId id="473" r:id="rId51"/>
    <p:sldId id="545" r:id="rId52"/>
    <p:sldId id="544" r:id="rId53"/>
    <p:sldId id="602" r:id="rId54"/>
    <p:sldId id="546" r:id="rId55"/>
    <p:sldId id="603" r:id="rId56"/>
    <p:sldId id="578" r:id="rId57"/>
    <p:sldId id="579" r:id="rId58"/>
    <p:sldId id="580" r:id="rId59"/>
    <p:sldId id="431" r:id="rId60"/>
    <p:sldId id="432" r:id="rId61"/>
    <p:sldId id="433" r:id="rId62"/>
    <p:sldId id="522" r:id="rId63"/>
    <p:sldId id="623" r:id="rId64"/>
    <p:sldId id="593" r:id="rId65"/>
    <p:sldId id="523" r:id="rId66"/>
    <p:sldId id="563" r:id="rId67"/>
    <p:sldId id="617" r:id="rId68"/>
    <p:sldId id="616" r:id="rId69"/>
    <p:sldId id="590" r:id="rId70"/>
    <p:sldId id="589" r:id="rId71"/>
    <p:sldId id="588" r:id="rId72"/>
    <p:sldId id="587" r:id="rId73"/>
    <p:sldId id="586" r:id="rId74"/>
    <p:sldId id="585" r:id="rId75"/>
    <p:sldId id="584" r:id="rId76"/>
    <p:sldId id="583" r:id="rId7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7B7F0C9-C4E3-40EB-A354-F89704B12BD1}">
          <p14:sldIdLst>
            <p14:sldId id="609"/>
            <p14:sldId id="597"/>
          </p14:sldIdLst>
        </p14:section>
        <p14:section name="Intro" id="{4E4694D8-8103-4AE9-BE06-6B89D198F066}">
          <p14:sldIdLst>
            <p14:sldId id="611"/>
            <p14:sldId id="648"/>
            <p14:sldId id="630"/>
            <p14:sldId id="642"/>
            <p14:sldId id="646"/>
            <p14:sldId id="516"/>
            <p14:sldId id="650"/>
            <p14:sldId id="651"/>
            <p14:sldId id="659"/>
          </p14:sldIdLst>
        </p14:section>
        <p14:section name="Beautification" id="{5001E36E-E2A4-4894-A296-DA628095129E}">
          <p14:sldIdLst>
            <p14:sldId id="619"/>
            <p14:sldId id="652"/>
          </p14:sldIdLst>
        </p14:section>
        <p14:section name="Partnerships" id="{D4E4C35A-B032-42E4-913B-94618D7B6D23}">
          <p14:sldIdLst>
            <p14:sldId id="631"/>
            <p14:sldId id="632"/>
          </p14:sldIdLst>
        </p14:section>
        <p14:section name="Activity Generation" id="{EEEF66DA-AFE7-45DD-A123-20202B28EB90}">
          <p14:sldIdLst>
            <p14:sldId id="628"/>
            <p14:sldId id="653"/>
            <p14:sldId id="654"/>
            <p14:sldId id="571"/>
            <p14:sldId id="594"/>
            <p14:sldId id="643"/>
            <p14:sldId id="649"/>
          </p14:sldIdLst>
        </p14:section>
        <p14:section name="Economic Development" id="{7366077D-06AA-4423-BA1A-94C54B8243CD}">
          <p14:sldIdLst>
            <p14:sldId id="629"/>
            <p14:sldId id="637"/>
            <p14:sldId id="533"/>
            <p14:sldId id="656"/>
            <p14:sldId id="636"/>
            <p14:sldId id="639"/>
            <p14:sldId id="658"/>
          </p14:sldIdLst>
        </p14:section>
        <p14:section name="Next Steps" id="{C8DABC3D-E1EF-4D45-811A-8D5AEF4CB9C2}">
          <p14:sldIdLst>
            <p14:sldId id="634"/>
            <p14:sldId id="556"/>
          </p14:sldIdLst>
        </p14:section>
        <p14:section name="About Us" id="{0D849057-D8B3-4CE1-832F-6F5A7849F30F}">
          <p14:sldIdLst/>
        </p14:section>
        <p14:section name="Meet our Team" id="{81C1AD74-C621-4219-8B8A-0ABEC771505D}">
          <p14:sldIdLst/>
        </p14:section>
        <p14:section name="Our Services" id="{96862B5B-F925-40A4-8FFA-D779AC807F81}">
          <p14:sldIdLst/>
        </p14:section>
        <p14:section name="Gallery" id="{5EC308F1-96AD-488D-8B8B-EC9E2D2D7064}">
          <p14:sldIdLst>
            <p14:sldId id="595"/>
            <p14:sldId id="435"/>
            <p14:sldId id="453"/>
          </p14:sldIdLst>
        </p14:section>
        <p14:section name="Devices" id="{1D062B2C-897F-4AC0-8E60-04CE4C45FE71}">
          <p14:sldIdLst>
            <p14:sldId id="460"/>
            <p14:sldId id="552"/>
            <p14:sldId id="551"/>
            <p14:sldId id="605"/>
            <p14:sldId id="581"/>
            <p14:sldId id="548"/>
            <p14:sldId id="550"/>
            <p14:sldId id="464"/>
            <p14:sldId id="549"/>
          </p14:sldIdLst>
        </p14:section>
        <p14:section name="Charts" id="{5D9F8A17-BBFC-43B2-BF1E-AB482EC75446}">
          <p14:sldIdLst>
            <p14:sldId id="331"/>
            <p14:sldId id="541"/>
            <p14:sldId id="469"/>
            <p14:sldId id="542"/>
            <p14:sldId id="543"/>
            <p14:sldId id="472"/>
            <p14:sldId id="473"/>
            <p14:sldId id="545"/>
            <p14:sldId id="544"/>
            <p14:sldId id="602"/>
            <p14:sldId id="546"/>
            <p14:sldId id="603"/>
          </p14:sldIdLst>
        </p14:section>
        <p14:section name="Misc" id="{C27DED5D-8260-485B-93B4-03515A9F4574}">
          <p14:sldIdLst>
            <p14:sldId id="578"/>
            <p14:sldId id="579"/>
            <p14:sldId id="580"/>
            <p14:sldId id="431"/>
            <p14:sldId id="432"/>
            <p14:sldId id="433"/>
            <p14:sldId id="522"/>
            <p14:sldId id="623"/>
            <p14:sldId id="593"/>
            <p14:sldId id="523"/>
            <p14:sldId id="563"/>
            <p14:sldId id="617"/>
            <p14:sldId id="616"/>
          </p14:sldIdLst>
        </p14:section>
        <p14:section name="Icons" id="{F240B58E-102A-4BCD-B688-3B4448FCC066}">
          <p14:sldIdLst>
            <p14:sldId id="590"/>
            <p14:sldId id="589"/>
            <p14:sldId id="588"/>
            <p14:sldId id="587"/>
            <p14:sldId id="586"/>
            <p14:sldId id="585"/>
            <p14:sldId id="584"/>
            <p14:sldId id="583"/>
          </p14:sldIdLst>
        </p14:section>
      </p14:sectionLst>
    </p:ext>
    <p:ext uri="{EFAFB233-063F-42B5-8137-9DF3F51BA10A}">
      <p15:sldGuideLst xmlns:p15="http://schemas.microsoft.com/office/powerpoint/2012/main">
        <p15:guide id="2" pos="3840" userDrawn="1">
          <p15:clr>
            <a:srgbClr val="A4A3A4"/>
          </p15:clr>
        </p15:guide>
        <p15:guide id="3" pos="7469" userDrawn="1">
          <p15:clr>
            <a:srgbClr val="A4A3A4"/>
          </p15:clr>
        </p15:guide>
        <p15:guide id="4" orient="horz" pos="4110" userDrawn="1">
          <p15:clr>
            <a:srgbClr val="A4A3A4"/>
          </p15:clr>
        </p15:guide>
        <p15:guide id="5" pos="211" userDrawn="1">
          <p15:clr>
            <a:srgbClr val="A4A3A4"/>
          </p15:clr>
        </p15:guide>
        <p15:guide id="6" orient="horz" pos="2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yanne Helms" initials="SH" lastIdx="1" clrIdx="0">
    <p:extLst>
      <p:ext uri="{19B8F6BF-5375-455C-9EA6-DF929625EA0E}">
        <p15:presenceInfo xmlns:p15="http://schemas.microsoft.com/office/powerpoint/2012/main" userId="Shyanne Hel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F86"/>
    <a:srgbClr val="FFC000"/>
    <a:srgbClr val="17D5D3"/>
    <a:srgbClr val="AB47BC"/>
    <a:srgbClr val="B721AC"/>
    <a:srgbClr val="9933FF"/>
    <a:srgbClr val="9966FF"/>
    <a:srgbClr val="8E24AA"/>
    <a:srgbClr val="99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12" autoAdjust="0"/>
    <p:restoredTop sz="94614" autoAdjust="0"/>
  </p:normalViewPr>
  <p:slideViewPr>
    <p:cSldViewPr snapToGrid="0" showGuides="1">
      <p:cViewPr varScale="1">
        <p:scale>
          <a:sx n="59" d="100"/>
          <a:sy n="59" d="100"/>
        </p:scale>
        <p:origin x="318" y="-12"/>
      </p:cViewPr>
      <p:guideLst>
        <p:guide pos="3840"/>
        <p:guide pos="7469"/>
        <p:guide orient="horz" pos="4110"/>
        <p:guide pos="211"/>
        <p:guide orient="horz" pos="21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30"/>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w="25400">
          <a:noFill/>
        </a:ln>
        <a:effectLst/>
        <a:sp3d/>
      </c:spPr>
    </c:backWall>
    <c:plotArea>
      <c:layout>
        <c:manualLayout>
          <c:layoutTarget val="inner"/>
          <c:xMode val="edge"/>
          <c:yMode val="edge"/>
          <c:x val="5.8615064229994414E-2"/>
          <c:y val="2.583974988682641E-2"/>
          <c:w val="0.9182826251637598"/>
          <c:h val="0.84534904986779957"/>
        </c:manualLayout>
      </c:layout>
      <c:bar3DChart>
        <c:barDir val="col"/>
        <c:grouping val="percentStack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A85F-4CA2-8A2C-C62544F748B1}"/>
            </c:ext>
          </c:extLst>
        </c:ser>
        <c:ser>
          <c:idx val="1"/>
          <c:order val="1"/>
          <c:tx>
            <c:strRef>
              <c:f>Sheet1!$C$1</c:f>
              <c:strCache>
                <c:ptCount val="1"/>
                <c:pt idx="0">
                  <c:v>Series 2</c:v>
                </c:pt>
              </c:strCache>
            </c:strRef>
          </c:tx>
          <c:spPr>
            <a:solidFill>
              <a:schemeClr val="accent2"/>
            </a:solidFill>
            <a:ln>
              <a:noFill/>
            </a:ln>
            <a:effectLst/>
            <a:sp3d/>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A85F-4CA2-8A2C-C62544F748B1}"/>
            </c:ext>
          </c:extLst>
        </c:ser>
        <c:ser>
          <c:idx val="2"/>
          <c:order val="2"/>
          <c:tx>
            <c:strRef>
              <c:f>Sheet1!$D$1</c:f>
              <c:strCache>
                <c:ptCount val="1"/>
                <c:pt idx="0">
                  <c:v>Series 3</c:v>
                </c:pt>
              </c:strCache>
            </c:strRef>
          </c:tx>
          <c:spPr>
            <a:solidFill>
              <a:schemeClr val="accent3"/>
            </a:solidFill>
            <a:ln>
              <a:noFill/>
            </a:ln>
            <a:effectLst/>
            <a:sp3d/>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A85F-4CA2-8A2C-C62544F748B1}"/>
            </c:ext>
          </c:extLst>
        </c:ser>
        <c:dLbls>
          <c:showLegendKey val="0"/>
          <c:showVal val="0"/>
          <c:showCatName val="0"/>
          <c:showSerName val="0"/>
          <c:showPercent val="0"/>
          <c:showBubbleSize val="0"/>
        </c:dLbls>
        <c:gapWidth val="150"/>
        <c:shape val="box"/>
        <c:axId val="366411792"/>
        <c:axId val="408209904"/>
        <c:axId val="0"/>
      </c:bar3DChart>
      <c:catAx>
        <c:axId val="3664117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8209904"/>
        <c:crosses val="autoZero"/>
        <c:auto val="1"/>
        <c:lblAlgn val="ctr"/>
        <c:lblOffset val="100"/>
        <c:noMultiLvlLbl val="0"/>
      </c:catAx>
      <c:valAx>
        <c:axId val="4082099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6411792"/>
        <c:crosses val="autoZero"/>
        <c:crossBetween val="between"/>
      </c:valAx>
      <c:spPr>
        <a:noFill/>
        <a:ln>
          <a:noFill/>
        </a:ln>
        <a:effectLst/>
      </c:spPr>
    </c:plotArea>
    <c:legend>
      <c:legendPos val="b"/>
      <c:layout>
        <c:manualLayout>
          <c:xMode val="edge"/>
          <c:yMode val="edge"/>
          <c:x val="3.5206983023599397E-2"/>
          <c:y val="0.93693094516632869"/>
          <c:w val="0.57524173964235781"/>
          <c:h val="4.06004662028616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1/5/2002</c:v>
                </c:pt>
                <c:pt idx="1">
                  <c:v>1/6/2002</c:v>
                </c:pt>
                <c:pt idx="2">
                  <c:v>1/7/2002</c:v>
                </c:pt>
                <c:pt idx="3">
                  <c:v>1/8/2002</c:v>
                </c:pt>
                <c:pt idx="4">
                  <c:v>1/9/2002</c:v>
                </c:pt>
              </c:strCache>
            </c:strRef>
          </c:cat>
          <c:val>
            <c:numRef>
              <c:f>Sheet1!$B$2:$B$6</c:f>
              <c:numCache>
                <c:formatCode>General</c:formatCode>
                <c:ptCount val="5"/>
                <c:pt idx="0">
                  <c:v>22</c:v>
                </c:pt>
                <c:pt idx="1">
                  <c:v>12</c:v>
                </c:pt>
                <c:pt idx="2">
                  <c:v>28</c:v>
                </c:pt>
                <c:pt idx="3">
                  <c:v>12</c:v>
                </c:pt>
                <c:pt idx="4">
                  <c:v>15</c:v>
                </c:pt>
              </c:numCache>
            </c:numRef>
          </c:val>
          <c:extLst>
            <c:ext xmlns:c16="http://schemas.microsoft.com/office/drawing/2014/chart" uri="{C3380CC4-5D6E-409C-BE32-E72D297353CC}">
              <c16:uniqueId val="{00000000-BCAC-44B7-A44D-74F54B0C6A00}"/>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Sheet1!$A$2:$A$6</c:f>
              <c:strCache>
                <c:ptCount val="5"/>
                <c:pt idx="0">
                  <c:v>1/5/2002</c:v>
                </c:pt>
                <c:pt idx="1">
                  <c:v>1/6/2002</c:v>
                </c:pt>
                <c:pt idx="2">
                  <c:v>1/7/2002</c:v>
                </c:pt>
                <c:pt idx="3">
                  <c:v>1/8/2002</c:v>
                </c:pt>
                <c:pt idx="4">
                  <c:v>1/9/2002</c:v>
                </c:pt>
              </c:strCache>
            </c:strRef>
          </c:cat>
          <c:val>
            <c:numRef>
              <c:f>Sheet1!$C$2:$C$6</c:f>
              <c:numCache>
                <c:formatCode>General</c:formatCode>
                <c:ptCount val="5"/>
                <c:pt idx="0">
                  <c:v>12</c:v>
                </c:pt>
                <c:pt idx="1">
                  <c:v>32</c:v>
                </c:pt>
                <c:pt idx="2">
                  <c:v>12</c:v>
                </c:pt>
                <c:pt idx="3">
                  <c:v>21</c:v>
                </c:pt>
                <c:pt idx="4">
                  <c:v>28</c:v>
                </c:pt>
              </c:numCache>
            </c:numRef>
          </c:val>
          <c:extLst>
            <c:ext xmlns:c16="http://schemas.microsoft.com/office/drawing/2014/chart" uri="{C3380CC4-5D6E-409C-BE32-E72D297353CC}">
              <c16:uniqueId val="{00000001-BCAC-44B7-A44D-74F54B0C6A00}"/>
            </c:ext>
          </c:extLst>
        </c:ser>
        <c:dLbls>
          <c:showLegendKey val="0"/>
          <c:showVal val="0"/>
          <c:showCatName val="0"/>
          <c:showSerName val="0"/>
          <c:showPercent val="0"/>
          <c:showBubbleSize val="0"/>
        </c:dLbls>
        <c:axId val="403029616"/>
        <c:axId val="546670576"/>
      </c:radarChart>
      <c:catAx>
        <c:axId val="40302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670576"/>
        <c:crosses val="autoZero"/>
        <c:auto val="1"/>
        <c:lblAlgn val="ctr"/>
        <c:lblOffset val="100"/>
        <c:noMultiLvlLbl val="0"/>
      </c:catAx>
      <c:valAx>
        <c:axId val="54667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30296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6.3</c:v>
                </c:pt>
                <c:pt idx="1">
                  <c:v>1.5</c:v>
                </c:pt>
                <c:pt idx="2">
                  <c:v>3.5</c:v>
                </c:pt>
                <c:pt idx="3">
                  <c:v>1</c:v>
                </c:pt>
              </c:numCache>
            </c:numRef>
          </c:val>
          <c:extLst>
            <c:ext xmlns:c16="http://schemas.microsoft.com/office/drawing/2014/chart" uri="{C3380CC4-5D6E-409C-BE32-E72D297353CC}">
              <c16:uniqueId val="{00000000-9C7C-4E5B-93EB-6D1F873E43E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3.4</c:v>
                </c:pt>
                <c:pt idx="1">
                  <c:v>1.4</c:v>
                </c:pt>
                <c:pt idx="2">
                  <c:v>6.8</c:v>
                </c:pt>
                <c:pt idx="3">
                  <c:v>2.8</c:v>
                </c:pt>
              </c:numCache>
            </c:numRef>
          </c:val>
          <c:extLst>
            <c:ext xmlns:c16="http://schemas.microsoft.com/office/drawing/2014/chart" uri="{C3380CC4-5D6E-409C-BE32-E72D297353CC}">
              <c16:uniqueId val="{00000001-9C7C-4E5B-93EB-6D1F873E43E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4</c:v>
                </c:pt>
                <c:pt idx="2">
                  <c:v>3</c:v>
                </c:pt>
                <c:pt idx="3">
                  <c:v>5</c:v>
                </c:pt>
              </c:numCache>
            </c:numRef>
          </c:val>
          <c:extLst>
            <c:ext xmlns:c16="http://schemas.microsoft.com/office/drawing/2014/chart" uri="{C3380CC4-5D6E-409C-BE32-E72D297353CC}">
              <c16:uniqueId val="{00000002-9C7C-4E5B-93EB-6D1F873E43EC}"/>
            </c:ext>
          </c:extLst>
        </c:ser>
        <c:dLbls>
          <c:showLegendKey val="0"/>
          <c:showVal val="0"/>
          <c:showCatName val="0"/>
          <c:showSerName val="0"/>
          <c:showPercent val="0"/>
          <c:showBubbleSize val="0"/>
        </c:dLbls>
        <c:gapWidth val="150"/>
        <c:overlap val="100"/>
        <c:axId val="458013184"/>
        <c:axId val="458014016"/>
      </c:barChart>
      <c:catAx>
        <c:axId val="458013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8014016"/>
        <c:crosses val="autoZero"/>
        <c:auto val="1"/>
        <c:lblAlgn val="ctr"/>
        <c:lblOffset val="100"/>
        <c:noMultiLvlLbl val="0"/>
      </c:catAx>
      <c:valAx>
        <c:axId val="458014016"/>
        <c:scaling>
          <c:orientation val="minMax"/>
        </c:scaling>
        <c:delete val="1"/>
        <c:axPos val="b"/>
        <c:numFmt formatCode="General" sourceLinked="1"/>
        <c:majorTickMark val="none"/>
        <c:minorTickMark val="none"/>
        <c:tickLblPos val="nextTo"/>
        <c:crossAx val="4580131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surface3DChart>
        <c:wireframe val="0"/>
        <c:ser>
          <c:idx val="0"/>
          <c:order val="0"/>
          <c:tx>
            <c:strRef>
              <c:f>Sheet1!$B$1</c:f>
              <c:strCache>
                <c:ptCount val="1"/>
                <c:pt idx="0">
                  <c:v>Series 1</c:v>
                </c:pt>
              </c:strCache>
            </c:strRef>
          </c:tx>
          <c:spPr>
            <a:solidFill>
              <a:schemeClr val="accent1"/>
            </a:solidFill>
            <a:ln/>
            <a:effectLst/>
            <a:sp3d/>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1.3</c:v>
                </c:pt>
                <c:pt idx="1">
                  <c:v>2.5</c:v>
                </c:pt>
                <c:pt idx="2">
                  <c:v>3.5</c:v>
                </c:pt>
                <c:pt idx="3">
                  <c:v>1.5</c:v>
                </c:pt>
              </c:numCache>
            </c:numRef>
          </c:val>
          <c:extLst>
            <c:ext xmlns:c16="http://schemas.microsoft.com/office/drawing/2014/chart" uri="{C3380CC4-5D6E-409C-BE32-E72D297353CC}">
              <c16:uniqueId val="{00000000-A371-4BCB-B617-46151644B702}"/>
            </c:ext>
          </c:extLst>
        </c:ser>
        <c:ser>
          <c:idx val="1"/>
          <c:order val="1"/>
          <c:tx>
            <c:strRef>
              <c:f>Sheet1!$C$1</c:f>
              <c:strCache>
                <c:ptCount val="1"/>
                <c:pt idx="0">
                  <c:v>Series 2</c:v>
                </c:pt>
              </c:strCache>
            </c:strRef>
          </c:tx>
          <c:spPr>
            <a:solidFill>
              <a:schemeClr val="accent2"/>
            </a:solidFill>
            <a:ln/>
            <a:effectLst/>
            <a:sp3d/>
          </c:spP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371-4BCB-B617-46151644B702}"/>
            </c:ext>
          </c:extLst>
        </c:ser>
        <c:ser>
          <c:idx val="2"/>
          <c:order val="2"/>
          <c:tx>
            <c:strRef>
              <c:f>Sheet1!$D$1</c:f>
              <c:strCache>
                <c:ptCount val="1"/>
                <c:pt idx="0">
                  <c:v>Series 3</c:v>
                </c:pt>
              </c:strCache>
            </c:strRef>
          </c:tx>
          <c:spPr>
            <a:solidFill>
              <a:schemeClr val="accent3"/>
            </a:solidFill>
            <a:ln/>
            <a:effectLst/>
            <a:sp3d/>
          </c:spP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3</c:v>
                </c:pt>
              </c:numCache>
            </c:numRef>
          </c:val>
          <c:extLst>
            <c:ext xmlns:c16="http://schemas.microsoft.com/office/drawing/2014/chart" uri="{C3380CC4-5D6E-409C-BE32-E72D297353CC}">
              <c16:uniqueId val="{00000002-A371-4BCB-B617-46151644B702}"/>
            </c:ext>
          </c:extLst>
        </c:ser>
        <c:bandFmts>
          <c:bandFmt>
            <c:idx val="0"/>
            <c:spPr>
              <a:solidFill>
                <a:schemeClr val="accent1"/>
              </a:solidFill>
              <a:ln/>
              <a:effectLst/>
              <a:sp3d/>
            </c:spPr>
          </c:bandFmt>
          <c:bandFmt>
            <c:idx val="1"/>
            <c:spPr>
              <a:solidFill>
                <a:schemeClr val="accent2"/>
              </a:solidFill>
              <a:ln/>
              <a:effectLst/>
              <a:sp3d/>
            </c:spPr>
          </c:bandFmt>
          <c:bandFmt>
            <c:idx val="2"/>
            <c:spPr>
              <a:solidFill>
                <a:schemeClr val="accent3"/>
              </a:solidFill>
              <a:ln/>
              <a:effectLst/>
              <a:sp3d/>
            </c:spPr>
          </c:bandFmt>
          <c:bandFmt>
            <c:idx val="3"/>
            <c:spPr>
              <a:solidFill>
                <a:schemeClr val="accent4"/>
              </a:solidFill>
              <a:ln/>
              <a:effectLst/>
              <a:sp3d/>
            </c:spPr>
          </c:bandFmt>
          <c:bandFmt>
            <c:idx val="4"/>
            <c:spPr>
              <a:solidFill>
                <a:schemeClr val="accent5"/>
              </a:solidFill>
              <a:ln/>
              <a:effectLst/>
              <a:sp3d/>
            </c:spPr>
          </c:bandFmt>
          <c:bandFmt>
            <c:idx val="5"/>
            <c:spPr>
              <a:solidFill>
                <a:schemeClr val="accent6"/>
              </a:solidFill>
              <a:ln/>
              <a:effectLst/>
              <a:sp3d/>
            </c:spPr>
          </c:bandFmt>
          <c:bandFmt>
            <c:idx val="6"/>
            <c:spPr>
              <a:solidFill>
                <a:schemeClr val="accent1">
                  <a:lumMod val="60000"/>
                </a:schemeClr>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354773072"/>
        <c:axId val="354772240"/>
        <c:axId val="475785808"/>
      </c:surface3DChart>
      <c:catAx>
        <c:axId val="3547730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4772240"/>
        <c:crosses val="autoZero"/>
        <c:auto val="1"/>
        <c:lblAlgn val="ctr"/>
        <c:lblOffset val="100"/>
        <c:noMultiLvlLbl val="0"/>
      </c:catAx>
      <c:valAx>
        <c:axId val="354772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4773072"/>
        <c:crosses val="autoZero"/>
        <c:crossBetween val="midCat"/>
      </c:valAx>
      <c:serAx>
        <c:axId val="475785808"/>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4772240"/>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bg1"/>
              </a:solidFill>
              <a:ln w="19050">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8.3000000000000007</c:v>
                </c:pt>
                <c:pt idx="1">
                  <c:v>1.5</c:v>
                </c:pt>
                <c:pt idx="2">
                  <c:v>7.5</c:v>
                </c:pt>
                <c:pt idx="3">
                  <c:v>5.5</c:v>
                </c:pt>
              </c:numCache>
            </c:numRef>
          </c:val>
          <c:smooth val="0"/>
          <c:extLst>
            <c:ext xmlns:c16="http://schemas.microsoft.com/office/drawing/2014/chart" uri="{C3380CC4-5D6E-409C-BE32-E72D297353CC}">
              <c16:uniqueId val="{00000000-71C1-4989-A7ED-6D8506921FCF}"/>
            </c:ext>
          </c:extLst>
        </c:ser>
        <c:ser>
          <c:idx val="1"/>
          <c:order val="1"/>
          <c:tx>
            <c:strRef>
              <c:f>Sheet1!$C$1</c:f>
              <c:strCache>
                <c:ptCount val="1"/>
                <c:pt idx="0">
                  <c:v>Series 2</c:v>
                </c:pt>
              </c:strCache>
            </c:strRef>
          </c:tx>
          <c:spPr>
            <a:ln w="19050" cap="rnd">
              <a:solidFill>
                <a:schemeClr val="accent2">
                  <a:lumMod val="60000"/>
                  <a:lumOff val="40000"/>
                </a:schemeClr>
              </a:solidFill>
              <a:round/>
            </a:ln>
            <a:effectLst/>
          </c:spPr>
          <c:marker>
            <c:symbol val="circle"/>
            <c:size val="5"/>
            <c:spPr>
              <a:solidFill>
                <a:schemeClr val="bg1"/>
              </a:solidFill>
              <a:ln w="19050">
                <a:solidFill>
                  <a:schemeClr val="accent2">
                    <a:lumMod val="60000"/>
                    <a:lumOff val="40000"/>
                  </a:schemeClr>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6.4</c:v>
                </c:pt>
                <c:pt idx="1">
                  <c:v>8.4</c:v>
                </c:pt>
                <c:pt idx="2">
                  <c:v>1.8</c:v>
                </c:pt>
                <c:pt idx="3">
                  <c:v>2.8</c:v>
                </c:pt>
              </c:numCache>
            </c:numRef>
          </c:val>
          <c:smooth val="0"/>
          <c:extLst>
            <c:ext xmlns:c16="http://schemas.microsoft.com/office/drawing/2014/chart" uri="{C3380CC4-5D6E-409C-BE32-E72D297353CC}">
              <c16:uniqueId val="{00000001-71C1-4989-A7ED-6D8506921FCF}"/>
            </c:ext>
          </c:extLst>
        </c:ser>
        <c:ser>
          <c:idx val="2"/>
          <c:order val="2"/>
          <c:tx>
            <c:strRef>
              <c:f>Sheet1!$D$1</c:f>
              <c:strCache>
                <c:ptCount val="1"/>
                <c:pt idx="0">
                  <c:v>Series 3</c:v>
                </c:pt>
              </c:strCache>
            </c:strRef>
          </c:tx>
          <c:spPr>
            <a:ln w="19050" cap="rnd">
              <a:solidFill>
                <a:schemeClr val="accent2">
                  <a:lumMod val="75000"/>
                </a:schemeClr>
              </a:solidFill>
              <a:round/>
            </a:ln>
            <a:effectLst/>
          </c:spPr>
          <c:marker>
            <c:symbol val="circle"/>
            <c:size val="5"/>
            <c:spPr>
              <a:solidFill>
                <a:schemeClr val="bg1"/>
              </a:solidFill>
              <a:ln w="19050">
                <a:solidFill>
                  <a:schemeClr val="accent2">
                    <a:lumMod val="75000"/>
                  </a:schemeClr>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5</c:v>
                </c:pt>
                <c:pt idx="1">
                  <c:v>3</c:v>
                </c:pt>
                <c:pt idx="2">
                  <c:v>6</c:v>
                </c:pt>
                <c:pt idx="3">
                  <c:v>3</c:v>
                </c:pt>
              </c:numCache>
            </c:numRef>
          </c:val>
          <c:smooth val="0"/>
          <c:extLst>
            <c:ext xmlns:c16="http://schemas.microsoft.com/office/drawing/2014/chart" uri="{C3380CC4-5D6E-409C-BE32-E72D297353CC}">
              <c16:uniqueId val="{00000002-71C1-4989-A7ED-6D8506921FCF}"/>
            </c:ext>
          </c:extLst>
        </c:ser>
        <c:dLbls>
          <c:showLegendKey val="0"/>
          <c:showVal val="0"/>
          <c:showCatName val="0"/>
          <c:showSerName val="0"/>
          <c:showPercent val="0"/>
          <c:showBubbleSize val="0"/>
        </c:dLbls>
        <c:marker val="1"/>
        <c:smooth val="0"/>
        <c:axId val="733310400"/>
        <c:axId val="733309984"/>
      </c:lineChart>
      <c:catAx>
        <c:axId val="733310400"/>
        <c:scaling>
          <c:orientation val="minMax"/>
        </c:scaling>
        <c:delete val="1"/>
        <c:axPos val="b"/>
        <c:numFmt formatCode="General" sourceLinked="1"/>
        <c:majorTickMark val="none"/>
        <c:minorTickMark val="none"/>
        <c:tickLblPos val="nextTo"/>
        <c:crossAx val="733309984"/>
        <c:crosses val="autoZero"/>
        <c:auto val="1"/>
        <c:lblAlgn val="ctr"/>
        <c:lblOffset val="100"/>
        <c:noMultiLvlLbl val="0"/>
      </c:catAx>
      <c:valAx>
        <c:axId val="733309984"/>
        <c:scaling>
          <c:orientation val="minMax"/>
        </c:scaling>
        <c:delete val="1"/>
        <c:axPos val="l"/>
        <c:numFmt formatCode="General" sourceLinked="1"/>
        <c:majorTickMark val="none"/>
        <c:minorTickMark val="none"/>
        <c:tickLblPos val="nextTo"/>
        <c:crossAx val="73331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noFill/>
              </a:ln>
              <a:effectLst/>
            </c:spPr>
            <c:extLst>
              <c:ext xmlns:c16="http://schemas.microsoft.com/office/drawing/2014/chart" uri="{C3380CC4-5D6E-409C-BE32-E72D297353CC}">
                <c16:uniqueId val="{00000001-C2AC-4030-B08F-70E2C3A6ADD8}"/>
              </c:ext>
            </c:extLst>
          </c:dPt>
          <c:dPt>
            <c:idx val="1"/>
            <c:bubble3D val="0"/>
            <c:spPr>
              <a:noFill/>
              <a:ln w="19050">
                <a:noFill/>
              </a:ln>
              <a:effectLst/>
            </c:spPr>
            <c:extLst>
              <c:ext xmlns:c16="http://schemas.microsoft.com/office/drawing/2014/chart" uri="{C3380CC4-5D6E-409C-BE32-E72D297353CC}">
                <c16:uniqueId val="{00000003-C2AC-4030-B08F-70E2C3A6AD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AC-4030-B08F-70E2C3A6ADD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AC-4030-B08F-70E2C3A6ADD8}"/>
              </c:ext>
            </c:extLst>
          </c:dPt>
          <c:dLbls>
            <c:dLbl>
              <c:idx val="0"/>
              <c:layout>
                <c:manualLayout>
                  <c:x val="-0.17599571621344967"/>
                  <c:y val="-0.24519141073900635"/>
                </c:manualLayout>
              </c:layout>
              <c:tx>
                <c:rich>
                  <a:bodyPr wrap="square" lIns="38100" tIns="19050" rIns="38100" bIns="19050" anchor="ctr">
                    <a:noAutofit/>
                  </a:bodyPr>
                  <a:lstStyle/>
                  <a:p>
                    <a:pPr>
                      <a:defRPr>
                        <a:solidFill>
                          <a:schemeClr val="bg1"/>
                        </a:solidFill>
                      </a:defRPr>
                    </a:pPr>
                    <a:fld id="{1C60272F-D26E-4322-BFAD-E6CDFD284996}" type="PERCENTAGE">
                      <a:rPr lang="en-US" sz="2800" b="1">
                        <a:solidFill>
                          <a:schemeClr val="bg1"/>
                        </a:solidFill>
                        <a:latin typeface="Metropolis" panose="00000500000000000000" pitchFamily="50" charset="0"/>
                      </a:rPr>
                      <a:pPr>
                        <a:defRPr>
                          <a:solidFill>
                            <a:schemeClr val="bg1"/>
                          </a:solidFill>
                        </a:defRPr>
                      </a:pPr>
                      <a:t>[PERCENTAGE]</a:t>
                    </a:fld>
                    <a:endParaRPr lang="en-US"/>
                  </a:p>
                </c:rich>
              </c:tx>
              <c:numFmt formatCode="0%" sourceLinked="0"/>
              <c:spPr>
                <a:noFill/>
                <a:ln>
                  <a:noFill/>
                </a:ln>
                <a:effectLst/>
              </c:spPr>
              <c:showLegendKey val="0"/>
              <c:showVal val="0"/>
              <c:showCatName val="0"/>
              <c:showSerName val="0"/>
              <c:showPercent val="1"/>
              <c:showBubbleSize val="0"/>
              <c:extLst>
                <c:ext xmlns:c15="http://schemas.microsoft.com/office/drawing/2012/chart" uri="{CE6537A1-D6FC-4f65-9D91-7224C49458BB}">
                  <c15:layout>
                    <c:manualLayout>
                      <c:w val="0.44454662355942998"/>
                      <c:h val="0.26015531236139006"/>
                    </c:manualLayout>
                  </c15:layout>
                  <c15:dlblFieldTable/>
                  <c15:showDataLabelsRange val="0"/>
                </c:ext>
                <c:ext xmlns:c16="http://schemas.microsoft.com/office/drawing/2014/chart" uri="{C3380CC4-5D6E-409C-BE32-E72D297353CC}">
                  <c16:uniqueId val="{00000001-C2AC-4030-B08F-70E2C3A6ADD8}"/>
                </c:ext>
              </c:extLst>
            </c:dLbl>
            <c:dLbl>
              <c:idx val="1"/>
              <c:tx>
                <c:rich>
                  <a:bodyPr wrap="square" lIns="38100" tIns="19050" rIns="38100" bIns="19050" anchor="ctr">
                    <a:spAutoFit/>
                  </a:bodyPr>
                  <a:lstStyle/>
                  <a:p>
                    <a:pPr>
                      <a:defRPr>
                        <a:solidFill>
                          <a:schemeClr val="accent6"/>
                        </a:solidFill>
                      </a:defRPr>
                    </a:pPr>
                    <a:fld id="{5FD61641-773C-403C-9CDA-61D5FEFF06C2}" type="PERCENTAGE">
                      <a:rPr lang="en-US" sz="1100" b="1">
                        <a:solidFill>
                          <a:schemeClr val="accent6"/>
                        </a:solidFill>
                        <a:latin typeface="Metropolis" panose="00000500000000000000" pitchFamily="50" charset="0"/>
                      </a:rPr>
                      <a:pPr>
                        <a:defRPr>
                          <a:solidFill>
                            <a:schemeClr val="accent6"/>
                          </a:solidFill>
                        </a:defRPr>
                      </a:pPr>
                      <a:t>[PERCENTAGE]</a:t>
                    </a:fld>
                    <a:endParaRPr lang="en-US"/>
                  </a:p>
                </c:rich>
              </c:tx>
              <c:numFmt formatCode="0%" sourceLinked="0"/>
              <c:spPr>
                <a:noFill/>
                <a:ln>
                  <a:noFill/>
                </a:ln>
                <a:effectLst/>
              </c:sp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AC-4030-B08F-70E2C3A6ADD8}"/>
                </c:ext>
              </c:extLst>
            </c:dLbl>
            <c:numFmt formatCode="0%" sourceLinked="0"/>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General</c:formatCode>
                <c:ptCount val="4"/>
                <c:pt idx="0">
                  <c:v>9</c:v>
                </c:pt>
                <c:pt idx="1">
                  <c:v>2.2000000000000002</c:v>
                </c:pt>
              </c:numCache>
            </c:numRef>
          </c:val>
          <c:extLst>
            <c:ext xmlns:c16="http://schemas.microsoft.com/office/drawing/2014/chart" uri="{C3380CC4-5D6E-409C-BE32-E72D297353CC}">
              <c16:uniqueId val="{00000008-C2AC-4030-B08F-70E2C3A6ADD8}"/>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Sheet1!$A$2:$A$3</c:f>
              <c:strCache>
                <c:ptCount val="2"/>
                <c:pt idx="0">
                  <c:v>Category 1</c:v>
                </c:pt>
                <c:pt idx="1">
                  <c:v>Category 2</c:v>
                </c:pt>
              </c:strCache>
            </c:strRef>
          </c:cat>
          <c:val>
            <c:numRef>
              <c:f>Sheet1!$B$2:$B$3</c:f>
              <c:numCache>
                <c:formatCode>General</c:formatCode>
                <c:ptCount val="2"/>
                <c:pt idx="0">
                  <c:v>0.3</c:v>
                </c:pt>
                <c:pt idx="1">
                  <c:v>2.5</c:v>
                </c:pt>
              </c:numCache>
            </c:numRef>
          </c:val>
          <c:extLst>
            <c:ext xmlns:c16="http://schemas.microsoft.com/office/drawing/2014/chart" uri="{C3380CC4-5D6E-409C-BE32-E72D297353CC}">
              <c16:uniqueId val="{00000000-92C2-4794-875B-E9710B4409CA}"/>
            </c:ext>
          </c:extLst>
        </c:ser>
        <c:ser>
          <c:idx val="1"/>
          <c:order val="1"/>
          <c:tx>
            <c:strRef>
              <c:f>Sheet1!$C$1</c:f>
              <c:strCache>
                <c:ptCount val="1"/>
                <c:pt idx="0">
                  <c:v>Series 2</c:v>
                </c:pt>
              </c:strCache>
            </c:strRef>
          </c:tx>
          <c:spPr>
            <a:solidFill>
              <a:schemeClr val="accent2"/>
            </a:solidFill>
            <a:ln>
              <a:noFill/>
            </a:ln>
            <a:effectLst/>
            <a:sp3d/>
          </c:spPr>
          <c:invertIfNegative val="0"/>
          <c:cat>
            <c:strRef>
              <c:f>Sheet1!$A$2:$A$3</c:f>
              <c:strCache>
                <c:ptCount val="2"/>
                <c:pt idx="0">
                  <c:v>Category 1</c:v>
                </c:pt>
                <c:pt idx="1">
                  <c:v>Category 2</c:v>
                </c:pt>
              </c:strCache>
            </c:str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92C2-4794-875B-E9710B4409CA}"/>
            </c:ext>
          </c:extLst>
        </c:ser>
        <c:ser>
          <c:idx val="2"/>
          <c:order val="2"/>
          <c:tx>
            <c:strRef>
              <c:f>Sheet1!$D$1</c:f>
              <c:strCache>
                <c:ptCount val="1"/>
                <c:pt idx="0">
                  <c:v>Series 3</c:v>
                </c:pt>
              </c:strCache>
            </c:strRef>
          </c:tx>
          <c:spPr>
            <a:solidFill>
              <a:schemeClr val="accent3"/>
            </a:solidFill>
            <a:ln>
              <a:noFill/>
            </a:ln>
            <a:effectLst/>
            <a:sp3d/>
          </c:spPr>
          <c:invertIfNegative val="0"/>
          <c:cat>
            <c:strRef>
              <c:f>Sheet1!$A$2:$A$3</c:f>
              <c:strCache>
                <c:ptCount val="2"/>
                <c:pt idx="0">
                  <c:v>Category 1</c:v>
                </c:pt>
                <c:pt idx="1">
                  <c:v>Category 2</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2-92C2-4794-875B-E9710B4409CA}"/>
            </c:ext>
          </c:extLst>
        </c:ser>
        <c:dLbls>
          <c:showLegendKey val="0"/>
          <c:showVal val="0"/>
          <c:showCatName val="0"/>
          <c:showSerName val="0"/>
          <c:showPercent val="0"/>
          <c:showBubbleSize val="0"/>
        </c:dLbls>
        <c:gapWidth val="150"/>
        <c:shape val="box"/>
        <c:axId val="73264688"/>
        <c:axId val="73268016"/>
        <c:axId val="0"/>
      </c:bar3DChart>
      <c:catAx>
        <c:axId val="73264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268016"/>
        <c:crosses val="autoZero"/>
        <c:auto val="1"/>
        <c:lblAlgn val="ctr"/>
        <c:lblOffset val="100"/>
        <c:noMultiLvlLbl val="0"/>
      </c:catAx>
      <c:valAx>
        <c:axId val="73268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26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Sheet1!$A$2:$A$3</c:f>
              <c:strCache>
                <c:ptCount val="2"/>
                <c:pt idx="0">
                  <c:v>Category 1</c:v>
                </c:pt>
                <c:pt idx="1">
                  <c:v>Category 2</c:v>
                </c:pt>
              </c:strCache>
            </c:strRef>
          </c:cat>
          <c:val>
            <c:numRef>
              <c:f>Sheet1!$B$2:$B$3</c:f>
              <c:numCache>
                <c:formatCode>General</c:formatCode>
                <c:ptCount val="2"/>
                <c:pt idx="0">
                  <c:v>4.3</c:v>
                </c:pt>
                <c:pt idx="1">
                  <c:v>1.5</c:v>
                </c:pt>
              </c:numCache>
            </c:numRef>
          </c:val>
          <c:extLst>
            <c:ext xmlns:c16="http://schemas.microsoft.com/office/drawing/2014/chart" uri="{C3380CC4-5D6E-409C-BE32-E72D297353CC}">
              <c16:uniqueId val="{00000000-D929-40CD-B86E-1EF0CB8C7C2B}"/>
            </c:ext>
          </c:extLst>
        </c:ser>
        <c:ser>
          <c:idx val="1"/>
          <c:order val="1"/>
          <c:tx>
            <c:strRef>
              <c:f>Sheet1!$C$1</c:f>
              <c:strCache>
                <c:ptCount val="1"/>
                <c:pt idx="0">
                  <c:v>Series 2</c:v>
                </c:pt>
              </c:strCache>
            </c:strRef>
          </c:tx>
          <c:spPr>
            <a:solidFill>
              <a:schemeClr val="accent2"/>
            </a:solidFill>
            <a:ln>
              <a:noFill/>
            </a:ln>
            <a:effectLst/>
            <a:sp3d/>
          </c:spPr>
          <c:invertIfNegative val="0"/>
          <c:cat>
            <c:strRef>
              <c:f>Sheet1!$A$2:$A$3</c:f>
              <c:strCache>
                <c:ptCount val="2"/>
                <c:pt idx="0">
                  <c:v>Category 1</c:v>
                </c:pt>
                <c:pt idx="1">
                  <c:v>Category 2</c:v>
                </c:pt>
              </c:strCache>
            </c:strRef>
          </c:cat>
          <c:val>
            <c:numRef>
              <c:f>Sheet1!$C$2:$C$3</c:f>
              <c:numCache>
                <c:formatCode>General</c:formatCode>
                <c:ptCount val="2"/>
                <c:pt idx="0">
                  <c:v>2.4</c:v>
                </c:pt>
                <c:pt idx="1">
                  <c:v>1.4</c:v>
                </c:pt>
              </c:numCache>
            </c:numRef>
          </c:val>
          <c:extLst>
            <c:ext xmlns:c16="http://schemas.microsoft.com/office/drawing/2014/chart" uri="{C3380CC4-5D6E-409C-BE32-E72D297353CC}">
              <c16:uniqueId val="{00000001-D929-40CD-B86E-1EF0CB8C7C2B}"/>
            </c:ext>
          </c:extLst>
        </c:ser>
        <c:ser>
          <c:idx val="2"/>
          <c:order val="2"/>
          <c:tx>
            <c:strRef>
              <c:f>Sheet1!$D$1</c:f>
              <c:strCache>
                <c:ptCount val="1"/>
                <c:pt idx="0">
                  <c:v>Series 3</c:v>
                </c:pt>
              </c:strCache>
            </c:strRef>
          </c:tx>
          <c:spPr>
            <a:solidFill>
              <a:schemeClr val="accent3"/>
            </a:solidFill>
            <a:ln>
              <a:noFill/>
            </a:ln>
            <a:effectLst/>
            <a:sp3d/>
          </c:spPr>
          <c:invertIfNegative val="0"/>
          <c:cat>
            <c:strRef>
              <c:f>Sheet1!$A$2:$A$3</c:f>
              <c:strCache>
                <c:ptCount val="2"/>
                <c:pt idx="0">
                  <c:v>Category 1</c:v>
                </c:pt>
                <c:pt idx="1">
                  <c:v>Category 2</c:v>
                </c:pt>
              </c:strCache>
            </c:strRef>
          </c:cat>
          <c:val>
            <c:numRef>
              <c:f>Sheet1!$D$2:$D$3</c:f>
              <c:numCache>
                <c:formatCode>General</c:formatCode>
                <c:ptCount val="2"/>
                <c:pt idx="0">
                  <c:v>2</c:v>
                </c:pt>
                <c:pt idx="1">
                  <c:v>6</c:v>
                </c:pt>
              </c:numCache>
            </c:numRef>
          </c:val>
          <c:extLst>
            <c:ext xmlns:c16="http://schemas.microsoft.com/office/drawing/2014/chart" uri="{C3380CC4-5D6E-409C-BE32-E72D297353CC}">
              <c16:uniqueId val="{00000002-D929-40CD-B86E-1EF0CB8C7C2B}"/>
            </c:ext>
          </c:extLst>
        </c:ser>
        <c:dLbls>
          <c:showLegendKey val="0"/>
          <c:showVal val="0"/>
          <c:showCatName val="0"/>
          <c:showSerName val="0"/>
          <c:showPercent val="0"/>
          <c:showBubbleSize val="0"/>
        </c:dLbls>
        <c:gapWidth val="150"/>
        <c:shape val="box"/>
        <c:axId val="73264688"/>
        <c:axId val="73268016"/>
        <c:axId val="0"/>
      </c:bar3DChart>
      <c:catAx>
        <c:axId val="73264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268016"/>
        <c:crosses val="autoZero"/>
        <c:auto val="1"/>
        <c:lblAlgn val="ctr"/>
        <c:lblOffset val="100"/>
        <c:noMultiLvlLbl val="0"/>
      </c:catAx>
      <c:valAx>
        <c:axId val="73268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26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92144463010705"/>
          <c:y val="2.6056795233705535E-2"/>
          <c:w val="0.71431335348779923"/>
          <c:h val="0.96938782098417808"/>
        </c:manualLayout>
      </c:layout>
      <c:doughnutChart>
        <c:varyColors val="1"/>
        <c:ser>
          <c:idx val="0"/>
          <c:order val="0"/>
          <c:tx>
            <c:strRef>
              <c:f>Sheet1!$B$1</c:f>
              <c:strCache>
                <c:ptCount val="1"/>
                <c:pt idx="0">
                  <c:v>Sales</c:v>
                </c:pt>
              </c:strCache>
            </c:strRef>
          </c:tx>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99-4C38-BCFF-93208AAFBB1B}"/>
              </c:ext>
            </c:extLst>
          </c:dPt>
          <c:dPt>
            <c:idx val="1"/>
            <c:bubble3D val="0"/>
            <c:spPr>
              <a:solidFill>
                <a:schemeClr val="bg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99-4C38-BCFF-93208AAFBB1B}"/>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899-4C38-BCFF-93208AAFBB1B}"/>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899-4C38-BCFF-93208AAFBB1B}"/>
              </c:ext>
            </c:extLst>
          </c:dPt>
          <c:dLbls>
            <c:dLbl>
              <c:idx val="0"/>
              <c:tx>
                <c:rich>
                  <a:bodyPr/>
                  <a:lstStyle/>
                  <a:p>
                    <a:fld id="{1C60272F-D26E-4322-BFAD-E6CDFD284996}" type="PERCENTAGE">
                      <a:rPr lang="en-US" sz="20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899-4C38-BCFF-93208AAFBB1B}"/>
                </c:ext>
              </c:extLst>
            </c:dLbl>
            <c:dLbl>
              <c:idx val="1"/>
              <c:tx>
                <c:rich>
                  <a:bodyPr/>
                  <a:lstStyle/>
                  <a:p>
                    <a:fld id="{5FD61641-773C-403C-9CDA-61D5FEFF06C2}" type="PERCENTAGE">
                      <a:rPr lang="en-US" sz="2000">
                        <a:solidFill>
                          <a:schemeClr val="tx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899-4C38-BCFF-93208AAFBB1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General</c:formatCode>
                <c:ptCount val="4"/>
                <c:pt idx="0">
                  <c:v>9</c:v>
                </c:pt>
                <c:pt idx="1">
                  <c:v>2.5</c:v>
                </c:pt>
              </c:numCache>
            </c:numRef>
          </c:val>
          <c:extLst>
            <c:ext xmlns:c16="http://schemas.microsoft.com/office/drawing/2014/chart" uri="{C3380CC4-5D6E-409C-BE32-E72D297353CC}">
              <c16:uniqueId val="{00000008-9899-4C38-BCFF-93208AAFBB1B}"/>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CA">
                <a:latin typeface="Metropolis" panose="00000500000000000000" pitchFamily="50"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
          <c:w val="1"/>
          <c:h val="0.83205193417087553"/>
        </c:manualLayout>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bg1"/>
              </a:solidFill>
              <a:ln w="19050">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3.3</c:v>
                </c:pt>
                <c:pt idx="1">
                  <c:v>4.5</c:v>
                </c:pt>
                <c:pt idx="2">
                  <c:v>3.5</c:v>
                </c:pt>
                <c:pt idx="3">
                  <c:v>2.5</c:v>
                </c:pt>
              </c:numCache>
            </c:numRef>
          </c:val>
          <c:smooth val="0"/>
          <c:extLst>
            <c:ext xmlns:c16="http://schemas.microsoft.com/office/drawing/2014/chart" uri="{C3380CC4-5D6E-409C-BE32-E72D297353CC}">
              <c16:uniqueId val="{00000000-71C1-4989-A7ED-6D8506921FCF}"/>
            </c:ext>
          </c:extLst>
        </c:ser>
        <c:ser>
          <c:idx val="1"/>
          <c:order val="1"/>
          <c:tx>
            <c:strRef>
              <c:f>Sheet1!$C$1</c:f>
              <c:strCache>
                <c:ptCount val="1"/>
                <c:pt idx="0">
                  <c:v>Series 2</c:v>
                </c:pt>
              </c:strCache>
            </c:strRef>
          </c:tx>
          <c:spPr>
            <a:ln w="19050" cap="rnd">
              <a:solidFill>
                <a:schemeClr val="accent2">
                  <a:lumMod val="60000"/>
                  <a:lumOff val="40000"/>
                </a:schemeClr>
              </a:solidFill>
              <a:round/>
            </a:ln>
            <a:effectLst/>
          </c:spPr>
          <c:marker>
            <c:symbol val="circle"/>
            <c:size val="5"/>
            <c:spPr>
              <a:solidFill>
                <a:schemeClr val="bg1"/>
              </a:solidFill>
              <a:ln w="19050">
                <a:solidFill>
                  <a:schemeClr val="accent2">
                    <a:lumMod val="60000"/>
                    <a:lumOff val="40000"/>
                  </a:schemeClr>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1.4</c:v>
                </c:pt>
                <c:pt idx="1">
                  <c:v>5.4</c:v>
                </c:pt>
                <c:pt idx="2">
                  <c:v>1.8</c:v>
                </c:pt>
                <c:pt idx="3">
                  <c:v>5.8</c:v>
                </c:pt>
              </c:numCache>
            </c:numRef>
          </c:val>
          <c:smooth val="0"/>
          <c:extLst>
            <c:ext xmlns:c16="http://schemas.microsoft.com/office/drawing/2014/chart" uri="{C3380CC4-5D6E-409C-BE32-E72D297353CC}">
              <c16:uniqueId val="{00000001-71C1-4989-A7ED-6D8506921FCF}"/>
            </c:ext>
          </c:extLst>
        </c:ser>
        <c:ser>
          <c:idx val="2"/>
          <c:order val="2"/>
          <c:tx>
            <c:strRef>
              <c:f>Sheet1!$D$1</c:f>
              <c:strCache>
                <c:ptCount val="1"/>
                <c:pt idx="0">
                  <c:v>Series 3</c:v>
                </c:pt>
              </c:strCache>
            </c:strRef>
          </c:tx>
          <c:spPr>
            <a:ln w="19050" cap="rnd">
              <a:solidFill>
                <a:schemeClr val="accent2">
                  <a:lumMod val="75000"/>
                </a:schemeClr>
              </a:solidFill>
              <a:round/>
            </a:ln>
            <a:effectLst/>
          </c:spPr>
          <c:marker>
            <c:symbol val="circle"/>
            <c:size val="5"/>
            <c:spPr>
              <a:solidFill>
                <a:schemeClr val="bg1"/>
              </a:solidFill>
              <a:ln w="19050">
                <a:solidFill>
                  <a:schemeClr val="accent2">
                    <a:lumMod val="75000"/>
                  </a:schemeClr>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0</c:v>
                </c:pt>
                <c:pt idx="1">
                  <c:v>2</c:v>
                </c:pt>
                <c:pt idx="2">
                  <c:v>1</c:v>
                </c:pt>
                <c:pt idx="3">
                  <c:v>3</c:v>
                </c:pt>
              </c:numCache>
            </c:numRef>
          </c:val>
          <c:smooth val="0"/>
          <c:extLst>
            <c:ext xmlns:c16="http://schemas.microsoft.com/office/drawing/2014/chart" uri="{C3380CC4-5D6E-409C-BE32-E72D297353CC}">
              <c16:uniqueId val="{00000002-71C1-4989-A7ED-6D8506921FCF}"/>
            </c:ext>
          </c:extLst>
        </c:ser>
        <c:dLbls>
          <c:showLegendKey val="0"/>
          <c:showVal val="0"/>
          <c:showCatName val="0"/>
          <c:showSerName val="0"/>
          <c:showPercent val="0"/>
          <c:showBubbleSize val="0"/>
        </c:dLbls>
        <c:marker val="1"/>
        <c:smooth val="0"/>
        <c:axId val="733310400"/>
        <c:axId val="733309984"/>
      </c:lineChart>
      <c:catAx>
        <c:axId val="733310400"/>
        <c:scaling>
          <c:orientation val="minMax"/>
        </c:scaling>
        <c:delete val="1"/>
        <c:axPos val="b"/>
        <c:numFmt formatCode="General" sourceLinked="1"/>
        <c:majorTickMark val="none"/>
        <c:minorTickMark val="none"/>
        <c:tickLblPos val="nextTo"/>
        <c:crossAx val="733309984"/>
        <c:crosses val="autoZero"/>
        <c:auto val="1"/>
        <c:lblAlgn val="ctr"/>
        <c:lblOffset val="100"/>
        <c:noMultiLvlLbl val="0"/>
      </c:catAx>
      <c:valAx>
        <c:axId val="733309984"/>
        <c:scaling>
          <c:orientation val="minMax"/>
        </c:scaling>
        <c:delete val="1"/>
        <c:axPos val="l"/>
        <c:numFmt formatCode="General" sourceLinked="1"/>
        <c:majorTickMark val="none"/>
        <c:minorTickMark val="none"/>
        <c:tickLblPos val="nextTo"/>
        <c:crossAx val="73331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CA">
                <a:latin typeface="Metropolis" panose="00000500000000000000" pitchFamily="50"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
          <c:w val="1"/>
          <c:h val="0.83205193417087553"/>
        </c:manualLayout>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bg1"/>
              </a:solidFill>
              <a:ln w="19050">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1.3</c:v>
                </c:pt>
                <c:pt idx="1">
                  <c:v>7.5</c:v>
                </c:pt>
                <c:pt idx="2">
                  <c:v>8.5</c:v>
                </c:pt>
                <c:pt idx="3">
                  <c:v>5.5</c:v>
                </c:pt>
              </c:numCache>
            </c:numRef>
          </c:val>
          <c:smooth val="0"/>
          <c:extLst>
            <c:ext xmlns:c16="http://schemas.microsoft.com/office/drawing/2014/chart" uri="{C3380CC4-5D6E-409C-BE32-E72D297353CC}">
              <c16:uniqueId val="{00000000-A978-441F-AEDB-277DD6E47FB5}"/>
            </c:ext>
          </c:extLst>
        </c:ser>
        <c:ser>
          <c:idx val="1"/>
          <c:order val="1"/>
          <c:tx>
            <c:strRef>
              <c:f>Sheet1!$C$1</c:f>
              <c:strCache>
                <c:ptCount val="1"/>
                <c:pt idx="0">
                  <c:v>Series 2</c:v>
                </c:pt>
              </c:strCache>
            </c:strRef>
          </c:tx>
          <c:spPr>
            <a:ln w="19050" cap="rnd">
              <a:solidFill>
                <a:schemeClr val="accent2">
                  <a:lumMod val="60000"/>
                  <a:lumOff val="40000"/>
                </a:schemeClr>
              </a:solidFill>
              <a:round/>
            </a:ln>
            <a:effectLst/>
          </c:spPr>
          <c:marker>
            <c:symbol val="circle"/>
            <c:size val="5"/>
            <c:spPr>
              <a:solidFill>
                <a:schemeClr val="bg1"/>
              </a:solidFill>
              <a:ln w="19050">
                <a:solidFill>
                  <a:schemeClr val="accent2">
                    <a:lumMod val="60000"/>
                    <a:lumOff val="40000"/>
                  </a:schemeClr>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4.4000000000000004</c:v>
                </c:pt>
                <c:pt idx="1">
                  <c:v>5.4</c:v>
                </c:pt>
                <c:pt idx="2">
                  <c:v>3.2</c:v>
                </c:pt>
                <c:pt idx="3">
                  <c:v>5.8</c:v>
                </c:pt>
              </c:numCache>
            </c:numRef>
          </c:val>
          <c:smooth val="0"/>
          <c:extLst>
            <c:ext xmlns:c16="http://schemas.microsoft.com/office/drawing/2014/chart" uri="{C3380CC4-5D6E-409C-BE32-E72D297353CC}">
              <c16:uniqueId val="{00000001-A978-441F-AEDB-277DD6E47FB5}"/>
            </c:ext>
          </c:extLst>
        </c:ser>
        <c:ser>
          <c:idx val="2"/>
          <c:order val="2"/>
          <c:tx>
            <c:strRef>
              <c:f>Sheet1!$D$1</c:f>
              <c:strCache>
                <c:ptCount val="1"/>
                <c:pt idx="0">
                  <c:v>Series 3</c:v>
                </c:pt>
              </c:strCache>
            </c:strRef>
          </c:tx>
          <c:spPr>
            <a:ln w="19050" cap="rnd">
              <a:solidFill>
                <a:schemeClr val="accent2">
                  <a:lumMod val="75000"/>
                </a:schemeClr>
              </a:solidFill>
              <a:round/>
            </a:ln>
            <a:effectLst/>
          </c:spPr>
          <c:marker>
            <c:symbol val="circle"/>
            <c:size val="5"/>
            <c:spPr>
              <a:solidFill>
                <a:schemeClr val="bg1"/>
              </a:solidFill>
              <a:ln w="19050">
                <a:solidFill>
                  <a:schemeClr val="accent2">
                    <a:lumMod val="75000"/>
                  </a:schemeClr>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7</c:v>
                </c:pt>
                <c:pt idx="1">
                  <c:v>2</c:v>
                </c:pt>
                <c:pt idx="2">
                  <c:v>5</c:v>
                </c:pt>
                <c:pt idx="3">
                  <c:v>2</c:v>
                </c:pt>
              </c:numCache>
            </c:numRef>
          </c:val>
          <c:smooth val="0"/>
          <c:extLst>
            <c:ext xmlns:c16="http://schemas.microsoft.com/office/drawing/2014/chart" uri="{C3380CC4-5D6E-409C-BE32-E72D297353CC}">
              <c16:uniqueId val="{00000002-A978-441F-AEDB-277DD6E47FB5}"/>
            </c:ext>
          </c:extLst>
        </c:ser>
        <c:dLbls>
          <c:showLegendKey val="0"/>
          <c:showVal val="0"/>
          <c:showCatName val="0"/>
          <c:showSerName val="0"/>
          <c:showPercent val="0"/>
          <c:showBubbleSize val="0"/>
        </c:dLbls>
        <c:marker val="1"/>
        <c:smooth val="0"/>
        <c:axId val="733310400"/>
        <c:axId val="733309984"/>
      </c:lineChart>
      <c:catAx>
        <c:axId val="733310400"/>
        <c:scaling>
          <c:orientation val="minMax"/>
        </c:scaling>
        <c:delete val="1"/>
        <c:axPos val="b"/>
        <c:numFmt formatCode="General" sourceLinked="1"/>
        <c:majorTickMark val="none"/>
        <c:minorTickMark val="none"/>
        <c:tickLblPos val="nextTo"/>
        <c:crossAx val="733309984"/>
        <c:crosses val="autoZero"/>
        <c:auto val="1"/>
        <c:lblAlgn val="ctr"/>
        <c:lblOffset val="100"/>
        <c:noMultiLvlLbl val="0"/>
      </c:catAx>
      <c:valAx>
        <c:axId val="733309984"/>
        <c:scaling>
          <c:orientation val="minMax"/>
        </c:scaling>
        <c:delete val="1"/>
        <c:axPos val="l"/>
        <c:numFmt formatCode="General" sourceLinked="1"/>
        <c:majorTickMark val="none"/>
        <c:minorTickMark val="none"/>
        <c:tickLblPos val="nextTo"/>
        <c:crossAx val="73331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1/5/2002</c:v>
                </c:pt>
                <c:pt idx="1">
                  <c:v>1/6/2002</c:v>
                </c:pt>
                <c:pt idx="2">
                  <c:v>1/7/2002</c:v>
                </c:pt>
                <c:pt idx="3">
                  <c:v>1/8/2002</c:v>
                </c:pt>
                <c:pt idx="4">
                  <c:v>1/9/2002</c:v>
                </c:pt>
              </c:strCache>
            </c:strRef>
          </c:cat>
          <c:val>
            <c:numRef>
              <c:f>Sheet1!$B$2:$B$6</c:f>
              <c:numCache>
                <c:formatCode>General</c:formatCode>
                <c:ptCount val="5"/>
                <c:pt idx="0">
                  <c:v>12</c:v>
                </c:pt>
                <c:pt idx="1">
                  <c:v>2</c:v>
                </c:pt>
                <c:pt idx="2">
                  <c:v>28</c:v>
                </c:pt>
                <c:pt idx="3">
                  <c:v>52</c:v>
                </c:pt>
                <c:pt idx="4">
                  <c:v>15</c:v>
                </c:pt>
              </c:numCache>
            </c:numRef>
          </c:val>
          <c:extLst>
            <c:ext xmlns:c16="http://schemas.microsoft.com/office/drawing/2014/chart" uri="{C3380CC4-5D6E-409C-BE32-E72D297353CC}">
              <c16:uniqueId val="{00000000-BCAC-44B7-A44D-74F54B0C6A00}"/>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Sheet1!$A$2:$A$6</c:f>
              <c:strCache>
                <c:ptCount val="5"/>
                <c:pt idx="0">
                  <c:v>1/5/2002</c:v>
                </c:pt>
                <c:pt idx="1">
                  <c:v>1/6/2002</c:v>
                </c:pt>
                <c:pt idx="2">
                  <c:v>1/7/2002</c:v>
                </c:pt>
                <c:pt idx="3">
                  <c:v>1/8/2002</c:v>
                </c:pt>
                <c:pt idx="4">
                  <c:v>1/9/2002</c:v>
                </c:pt>
              </c:strCache>
            </c:str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BCAC-44B7-A44D-74F54B0C6A00}"/>
            </c:ext>
          </c:extLst>
        </c:ser>
        <c:dLbls>
          <c:showLegendKey val="0"/>
          <c:showVal val="0"/>
          <c:showCatName val="0"/>
          <c:showSerName val="0"/>
          <c:showPercent val="0"/>
          <c:showBubbleSize val="0"/>
        </c:dLbls>
        <c:axId val="403029616"/>
        <c:axId val="546670576"/>
      </c:radarChart>
      <c:catAx>
        <c:axId val="40302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670576"/>
        <c:crosses val="autoZero"/>
        <c:auto val="1"/>
        <c:lblAlgn val="ctr"/>
        <c:lblOffset val="100"/>
        <c:noMultiLvlLbl val="0"/>
      </c:catAx>
      <c:valAx>
        <c:axId val="54667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30296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1.3</c:v>
                </c:pt>
                <c:pt idx="1">
                  <c:v>2.5</c:v>
                </c:pt>
                <c:pt idx="2">
                  <c:v>3.5</c:v>
                </c:pt>
                <c:pt idx="3">
                  <c:v>1.5</c:v>
                </c:pt>
              </c:numCache>
            </c:numRef>
          </c:val>
          <c:extLst>
            <c:ext xmlns:c16="http://schemas.microsoft.com/office/drawing/2014/chart" uri="{C3380CC4-5D6E-409C-BE32-E72D297353CC}">
              <c16:uniqueId val="{00000000-1D23-4D06-B32E-66211D441F6B}"/>
            </c:ext>
          </c:extLst>
        </c:ser>
        <c:ser>
          <c:idx val="1"/>
          <c:order val="1"/>
          <c:tx>
            <c:strRef>
              <c:f>Sheet1!$C$1</c:f>
              <c:strCache>
                <c:ptCount val="1"/>
                <c:pt idx="0">
                  <c:v>Series 2</c:v>
                </c:pt>
              </c:strCache>
            </c:strRef>
          </c:tx>
          <c:spPr>
            <a:solidFill>
              <a:schemeClr val="accent2"/>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D23-4D06-B32E-66211D441F6B}"/>
            </c:ext>
          </c:extLst>
        </c:ser>
        <c:ser>
          <c:idx val="2"/>
          <c:order val="2"/>
          <c:tx>
            <c:strRef>
              <c:f>Sheet1!$D$1</c:f>
              <c:strCache>
                <c:ptCount val="1"/>
                <c:pt idx="0">
                  <c:v>Series 3</c:v>
                </c:pt>
              </c:strCache>
            </c:strRef>
          </c:tx>
          <c:spPr>
            <a:solidFill>
              <a:schemeClr val="accent3"/>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2.9</c:v>
                </c:pt>
                <c:pt idx="2">
                  <c:v>3</c:v>
                </c:pt>
                <c:pt idx="3">
                  <c:v>2</c:v>
                </c:pt>
              </c:numCache>
            </c:numRef>
          </c:val>
          <c:extLst>
            <c:ext xmlns:c16="http://schemas.microsoft.com/office/drawing/2014/chart" uri="{C3380CC4-5D6E-409C-BE32-E72D297353CC}">
              <c16:uniqueId val="{00000002-1D23-4D06-B32E-66211D441F6B}"/>
            </c:ext>
          </c:extLst>
        </c:ser>
        <c:dLbls>
          <c:showLegendKey val="0"/>
          <c:showVal val="0"/>
          <c:showCatName val="0"/>
          <c:showSerName val="0"/>
          <c:showPercent val="0"/>
          <c:showBubbleSize val="0"/>
        </c:dLbls>
        <c:gapWidth val="150"/>
        <c:shape val="box"/>
        <c:axId val="982792368"/>
        <c:axId val="982793200"/>
        <c:axId val="0"/>
      </c:bar3DChart>
      <c:catAx>
        <c:axId val="9827923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2793200"/>
        <c:crosses val="autoZero"/>
        <c:auto val="1"/>
        <c:lblAlgn val="ctr"/>
        <c:lblOffset val="100"/>
        <c:noMultiLvlLbl val="0"/>
      </c:catAx>
      <c:valAx>
        <c:axId val="982793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279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Standard">
          <cx:pt idx="0">11</cx:pt>
          <cx:pt idx="1">13</cx:pt>
          <cx:pt idx="2">10</cx:pt>
          <cx:pt idx="3">23</cx:pt>
          <cx:pt idx="4">25</cx:pt>
          <cx:pt idx="5">36</cx:pt>
          <cx:pt idx="6">26</cx:pt>
          <cx:pt idx="7">6</cx:pt>
          <cx:pt idx="8">17</cx:pt>
          <cx:pt idx="9">8</cx:pt>
          <cx:pt idx="10">8</cx:pt>
          <cx:pt idx="11">29</cx:pt>
          <cx:pt idx="12">29</cx:pt>
          <cx:pt idx="13">29</cx:pt>
          <cx:pt idx="14">9</cx:pt>
          <cx:pt idx="15">9</cx:pt>
          <cx:pt idx="16">10</cx:pt>
          <cx:pt idx="17">50</cx:pt>
          <cx:pt idx="18">3</cx:pt>
          <cx:pt idx="19">1</cx:pt>
          <cx:pt idx="20">10</cx:pt>
          <cx:pt idx="21">10</cx:pt>
          <cx:pt idx="22">11</cx:pt>
          <cx:pt idx="23">21</cx:pt>
          <cx:pt idx="24">1</cx:pt>
          <cx:pt idx="27">11</cx:pt>
          <cx:pt idx="28">12</cx:pt>
          <cx:pt idx="29">12</cx:pt>
          <cx:pt idx="30">12</cx:pt>
          <cx:pt idx="31">12</cx:pt>
          <cx:pt idx="32">12</cx:pt>
          <cx:pt idx="33">12</cx:pt>
          <cx:pt idx="34">13</cx:pt>
          <cx:pt idx="35">13</cx:pt>
          <cx:pt idx="36">13</cx:pt>
          <cx:pt idx="37">13</cx:pt>
          <cx:pt idx="38">13</cx:pt>
          <cx:pt idx="39">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70">20</cx:pt>
          <cx:pt idx="71">21</cx:pt>
          <cx:pt idx="72">22</cx:pt>
        </cx:lvl>
      </cx:numDim>
    </cx:data>
  </cx:chartData>
  <cx:chart>
    <cx:plotArea>
      <cx:plotAreaRegion>
        <cx:series layoutId="clusteredColumn" uniqueId="{89ED34B2-D5AA-44C4-868A-E9CBEDBEB63E}">
          <cx:tx>
            <cx:txData>
              <cx:f>Sheet1!$A$1</cx:f>
              <cx:v>Series1</cx:v>
            </cx:txData>
          </cx:tx>
          <cx:dataLabels>
            <cx:visibility seriesName="0" categoryName="0" value="1"/>
          </cx:dataLabels>
          <cx:dataId val="0"/>
          <cx:layoutPr>
            <cx:binning intervalClosed="r"/>
          </cx:layoutPr>
        </cx:series>
      </cx:plotAreaRegion>
      <cx:axis id="0" hidden="1">
        <cx:catScaling gapWidth="0"/>
        <cx:tickLabels/>
      </cx:axis>
      <cx:axis id="1">
        <cx:valScaling/>
        <cx:tickLabels/>
      </cx:axis>
    </cx:plotArea>
  </cx:chart>
</cx: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C99EEBC-801D-48ED-B535-298BB7EDD6B9}" type="datetimeFigureOut">
              <a:rPr lang="fr-CA" smtClean="0"/>
              <a:t>2018-09-10</a:t>
            </a:fld>
            <a:endParaRPr lang="fr-CA"/>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CC462C-9F76-4357-BB19-A4DE8D8E1FB0}" type="datetimeFigureOut">
              <a:rPr lang="fr-CA" smtClean="0"/>
              <a:t>2018-09-10</a:t>
            </a:fld>
            <a:endParaRPr lang="fr-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0" name="Shape 770"/>
          <p:cNvSpPr txBox="1">
            <a:spLocks noGrp="1"/>
          </p:cNvSpPr>
          <p:nvPr>
            <p:ph type="body" idx="1"/>
          </p:nvPr>
        </p:nvSpPr>
        <p:spPr>
          <a:xfrm>
            <a:off x="716619" y="4489387"/>
            <a:ext cx="5732949" cy="4253103"/>
          </a:xfrm>
          <a:prstGeom prst="rect">
            <a:avLst/>
          </a:prstGeom>
        </p:spPr>
        <p:txBody>
          <a:bodyPr lIns="94932" tIns="94932" rIns="94932" bIns="94932" anchor="t" anchorCtr="0">
            <a:noAutofit/>
          </a:bodyPr>
          <a:lstStyle/>
          <a:p>
            <a:pPr rtl="0"/>
            <a:endParaRPr/>
          </a:p>
        </p:txBody>
      </p:sp>
    </p:spTree>
    <p:extLst>
      <p:ext uri="{BB962C8B-B14F-4D97-AF65-F5344CB8AC3E}">
        <p14:creationId xmlns:p14="http://schemas.microsoft.com/office/powerpoint/2010/main" val="181092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566E749-6CAA-4C36-A520-BA3168FFA669}" type="datetimeFigureOut">
              <a:rPr lang="fr-CA" smtClean="0"/>
              <a:t>2018-09-10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177772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66E749-6CAA-4C36-A520-BA3168FFA669}" type="datetimeFigureOut">
              <a:rPr lang="fr-CA" smtClean="0"/>
              <a:t>2018-09-10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316935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66E749-6CAA-4C36-A520-BA3168FFA669}" type="datetimeFigureOut">
              <a:rPr lang="fr-CA" smtClean="0"/>
              <a:t>2018-09-10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3401891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87640559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4114800"/>
          </a:xfrm>
          <a:custGeom>
            <a:avLst/>
            <a:gdLst>
              <a:gd name="connsiteX0" fmla="*/ 0 w 12192000"/>
              <a:gd name="connsiteY0" fmla="*/ 0 h 4114800"/>
              <a:gd name="connsiteX1" fmla="*/ 12192000 w 12192000"/>
              <a:gd name="connsiteY1" fmla="*/ 0 h 4114800"/>
              <a:gd name="connsiteX2" fmla="*/ 12192000 w 12192000"/>
              <a:gd name="connsiteY2" fmla="*/ 1952625 h 4114800"/>
              <a:gd name="connsiteX3" fmla="*/ 8565808 w 12192000"/>
              <a:gd name="connsiteY3" fmla="*/ 1952625 h 4114800"/>
              <a:gd name="connsiteX4" fmla="*/ 6405319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12192000" y="0"/>
                </a:lnTo>
                <a:lnTo>
                  <a:pt x="12192000" y="1952625"/>
                </a:lnTo>
                <a:lnTo>
                  <a:pt x="8565808" y="1952625"/>
                </a:lnTo>
                <a:lnTo>
                  <a:pt x="6405319" y="4114800"/>
                </a:lnTo>
                <a:lnTo>
                  <a:pt x="0" y="4114800"/>
                </a:lnTo>
                <a:close/>
              </a:path>
            </a:pathLst>
          </a:custGeom>
        </p:spPr>
        <p:txBody>
          <a:bodyPr wrap="square">
            <a:noAutofit/>
          </a:bodyPr>
          <a:lstStyle/>
          <a:p>
            <a:endParaRPr lang="fr-CA"/>
          </a:p>
        </p:txBody>
      </p:sp>
    </p:spTree>
    <p:extLst>
      <p:ext uri="{BB962C8B-B14F-4D97-AF65-F5344CB8AC3E}">
        <p14:creationId xmlns:p14="http://schemas.microsoft.com/office/powerpoint/2010/main" val="232156622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552054" y="4015074"/>
            <a:ext cx="4463759" cy="2842927"/>
          </a:xfrm>
          <a:custGeom>
            <a:avLst/>
            <a:gdLst>
              <a:gd name="connsiteX0" fmla="*/ 2392018 w 4463759"/>
              <a:gd name="connsiteY0" fmla="*/ 0 h 2842927"/>
              <a:gd name="connsiteX1" fmla="*/ 4463759 w 4463759"/>
              <a:gd name="connsiteY1" fmla="*/ 1505208 h 2842927"/>
              <a:gd name="connsiteX2" fmla="*/ 4018563 w 4463759"/>
              <a:gd name="connsiteY2" fmla="*/ 2842927 h 2842927"/>
              <a:gd name="connsiteX3" fmla="*/ 759370 w 4463759"/>
              <a:gd name="connsiteY3" fmla="*/ 2842927 h 2842927"/>
              <a:gd name="connsiteX4" fmla="*/ 762323 w 4463759"/>
              <a:gd name="connsiteY4" fmla="*/ 2699019 h 2842927"/>
              <a:gd name="connsiteX5" fmla="*/ 0 w 4463759"/>
              <a:gd name="connsiteY5" fmla="*/ 1721887 h 28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3759" h="2842927">
                <a:moveTo>
                  <a:pt x="2392018" y="0"/>
                </a:moveTo>
                <a:lnTo>
                  <a:pt x="4463759" y="1505208"/>
                </a:lnTo>
                <a:lnTo>
                  <a:pt x="4018563" y="2842927"/>
                </a:lnTo>
                <a:lnTo>
                  <a:pt x="759370" y="2842927"/>
                </a:lnTo>
                <a:lnTo>
                  <a:pt x="762323" y="2699019"/>
                </a:lnTo>
                <a:lnTo>
                  <a:pt x="0" y="1721887"/>
                </a:ln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7082183" y="973394"/>
            <a:ext cx="4258096" cy="4168766"/>
          </a:xfrm>
          <a:custGeom>
            <a:avLst/>
            <a:gdLst>
              <a:gd name="connsiteX0" fmla="*/ 803976 w 4258096"/>
              <a:gd name="connsiteY0" fmla="*/ 0 h 4168766"/>
              <a:gd name="connsiteX1" fmla="*/ 3379677 w 4258096"/>
              <a:gd name="connsiteY1" fmla="*/ 0 h 4168766"/>
              <a:gd name="connsiteX2" fmla="*/ 4258096 w 4258096"/>
              <a:gd name="connsiteY2" fmla="*/ 2799029 h 4168766"/>
              <a:gd name="connsiteX3" fmla="*/ 3096797 w 4258096"/>
              <a:gd name="connsiteY3" fmla="*/ 3141463 h 4168766"/>
              <a:gd name="connsiteX4" fmla="*/ 2382151 w 4258096"/>
              <a:gd name="connsiteY4" fmla="*/ 4168766 h 4168766"/>
              <a:gd name="connsiteX5" fmla="*/ 0 w 4258096"/>
              <a:gd name="connsiteY5" fmla="*/ 2441706 h 416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8096" h="4168766">
                <a:moveTo>
                  <a:pt x="803976" y="0"/>
                </a:moveTo>
                <a:lnTo>
                  <a:pt x="3379677" y="0"/>
                </a:lnTo>
                <a:lnTo>
                  <a:pt x="4258096" y="2799029"/>
                </a:lnTo>
                <a:lnTo>
                  <a:pt x="3096797" y="3141463"/>
                </a:lnTo>
                <a:lnTo>
                  <a:pt x="2382151" y="4168766"/>
                </a:lnTo>
                <a:lnTo>
                  <a:pt x="0" y="2441706"/>
                </a:lnTo>
                <a:close/>
              </a:path>
            </a:pathLst>
          </a:custGeom>
        </p:spPr>
        <p:txBody>
          <a:bodyPr wrap="square">
            <a:noAutofit/>
          </a:bodyPr>
          <a:lstStyle/>
          <a:p>
            <a:endParaRPr lang="fr-CA"/>
          </a:p>
        </p:txBody>
      </p:sp>
    </p:spTree>
    <p:extLst>
      <p:ext uri="{BB962C8B-B14F-4D97-AF65-F5344CB8AC3E}">
        <p14:creationId xmlns:p14="http://schemas.microsoft.com/office/powerpoint/2010/main" val="58234728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48114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324100"/>
            <a:ext cx="12191999" cy="4533900"/>
          </a:xfrm>
          <a:custGeom>
            <a:avLst/>
            <a:gdLst>
              <a:gd name="connsiteX0" fmla="*/ 0 w 6546850"/>
              <a:gd name="connsiteY0" fmla="*/ 0 h 4533900"/>
              <a:gd name="connsiteX1" fmla="*/ 6546850 w 6546850"/>
              <a:gd name="connsiteY1" fmla="*/ 0 h 4533900"/>
              <a:gd name="connsiteX2" fmla="*/ 6546850 w 6546850"/>
              <a:gd name="connsiteY2" fmla="*/ 4533900 h 4533900"/>
              <a:gd name="connsiteX3" fmla="*/ 0 w 6546850"/>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6546850" h="4533900">
                <a:moveTo>
                  <a:pt x="0" y="0"/>
                </a:moveTo>
                <a:lnTo>
                  <a:pt x="6546850" y="0"/>
                </a:lnTo>
                <a:lnTo>
                  <a:pt x="6546850" y="4533900"/>
                </a:lnTo>
                <a:lnTo>
                  <a:pt x="0" y="4533900"/>
                </a:lnTo>
                <a:close/>
              </a:path>
            </a:pathLst>
          </a:custGeom>
        </p:spPr>
        <p:txBody>
          <a:bodyPr wrap="square">
            <a:noAutofit/>
          </a:bodyPr>
          <a:lstStyle/>
          <a:p>
            <a:endParaRPr lang="fr-CA"/>
          </a:p>
        </p:txBody>
      </p:sp>
    </p:spTree>
    <p:extLst>
      <p:ext uri="{BB962C8B-B14F-4D97-AF65-F5344CB8AC3E}">
        <p14:creationId xmlns:p14="http://schemas.microsoft.com/office/powerpoint/2010/main" val="392223574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eak Slide">
    <p:spTree>
      <p:nvGrpSpPr>
        <p:cNvPr id="1" name="Shape 152"/>
        <p:cNvGrpSpPr/>
        <p:nvPr/>
      </p:nvGrpSpPr>
      <p:grpSpPr>
        <a:xfrm>
          <a:off x="0" y="0"/>
          <a:ext cx="0" cy="0"/>
          <a:chOff x="0" y="0"/>
          <a:chExt cx="0" cy="0"/>
        </a:xfrm>
      </p:grpSpPr>
      <p:sp>
        <p:nvSpPr>
          <p:cNvPr id="154" name="Shape 154"/>
          <p:cNvSpPr txBox="1">
            <a:spLocks noGrp="1"/>
          </p:cNvSpPr>
          <p:nvPr>
            <p:ph type="title"/>
          </p:nvPr>
        </p:nvSpPr>
        <p:spPr>
          <a:xfrm>
            <a:off x="606933" y="4247901"/>
            <a:ext cx="9048000" cy="963600"/>
          </a:xfrm>
          <a:prstGeom prst="rect">
            <a:avLst/>
          </a:prstGeom>
          <a:noFill/>
          <a:ln>
            <a:noFill/>
          </a:ln>
        </p:spPr>
        <p:txBody>
          <a:bodyPr lIns="243783" tIns="243783" rIns="243783" bIns="243783" anchor="t" anchorCtr="0"/>
          <a:lstStyle>
            <a:lvl1pPr lvl="0" rtl="0">
              <a:spcBef>
                <a:spcPts val="0"/>
              </a:spcBef>
              <a:buNone/>
              <a:defRPr sz="4800" b="1">
                <a:solidFill>
                  <a:schemeClr val="bg1"/>
                </a:solidFill>
                <a:latin typeface="Raleway"/>
                <a:ea typeface="Raleway"/>
                <a:cs typeface="Raleway"/>
                <a:sym typeface="Raleway"/>
              </a:defRPr>
            </a:lvl1pPr>
            <a:lvl2pPr lvl="1" rtl="0">
              <a:spcBef>
                <a:spcPts val="0"/>
              </a:spcBef>
              <a:buNone/>
              <a:defRPr sz="3750" b="1">
                <a:solidFill>
                  <a:schemeClr val="lt1"/>
                </a:solidFill>
                <a:latin typeface="Raleway"/>
                <a:ea typeface="Raleway"/>
                <a:cs typeface="Raleway"/>
                <a:sym typeface="Raleway"/>
              </a:defRPr>
            </a:lvl2pPr>
            <a:lvl3pPr lvl="2" rtl="0">
              <a:spcBef>
                <a:spcPts val="0"/>
              </a:spcBef>
              <a:buNone/>
              <a:defRPr sz="3750" b="1">
                <a:solidFill>
                  <a:schemeClr val="lt1"/>
                </a:solidFill>
                <a:latin typeface="Raleway"/>
                <a:ea typeface="Raleway"/>
                <a:cs typeface="Raleway"/>
                <a:sym typeface="Raleway"/>
              </a:defRPr>
            </a:lvl3pPr>
            <a:lvl4pPr lvl="3" rtl="0">
              <a:spcBef>
                <a:spcPts val="0"/>
              </a:spcBef>
              <a:buNone/>
              <a:defRPr sz="3750" b="1">
                <a:solidFill>
                  <a:schemeClr val="lt1"/>
                </a:solidFill>
                <a:latin typeface="Raleway"/>
                <a:ea typeface="Raleway"/>
                <a:cs typeface="Raleway"/>
                <a:sym typeface="Raleway"/>
              </a:defRPr>
            </a:lvl4pPr>
            <a:lvl5pPr lvl="4" rtl="0">
              <a:spcBef>
                <a:spcPts val="0"/>
              </a:spcBef>
              <a:buNone/>
              <a:defRPr sz="3750" b="1">
                <a:solidFill>
                  <a:schemeClr val="lt1"/>
                </a:solidFill>
                <a:latin typeface="Raleway"/>
                <a:ea typeface="Raleway"/>
                <a:cs typeface="Raleway"/>
                <a:sym typeface="Raleway"/>
              </a:defRPr>
            </a:lvl5pPr>
            <a:lvl6pPr lvl="5" rtl="0">
              <a:spcBef>
                <a:spcPts val="0"/>
              </a:spcBef>
              <a:buNone/>
              <a:defRPr sz="3750" b="1">
                <a:solidFill>
                  <a:schemeClr val="lt1"/>
                </a:solidFill>
                <a:latin typeface="Raleway"/>
                <a:ea typeface="Raleway"/>
                <a:cs typeface="Raleway"/>
                <a:sym typeface="Raleway"/>
              </a:defRPr>
            </a:lvl6pPr>
            <a:lvl7pPr lvl="6" rtl="0">
              <a:spcBef>
                <a:spcPts val="0"/>
              </a:spcBef>
              <a:buNone/>
              <a:defRPr sz="3750" b="1">
                <a:solidFill>
                  <a:schemeClr val="lt1"/>
                </a:solidFill>
                <a:latin typeface="Raleway"/>
                <a:ea typeface="Raleway"/>
                <a:cs typeface="Raleway"/>
                <a:sym typeface="Raleway"/>
              </a:defRPr>
            </a:lvl7pPr>
            <a:lvl8pPr lvl="7" rtl="0">
              <a:spcBef>
                <a:spcPts val="0"/>
              </a:spcBef>
              <a:buNone/>
              <a:defRPr sz="3750" b="1">
                <a:solidFill>
                  <a:schemeClr val="lt1"/>
                </a:solidFill>
                <a:latin typeface="Raleway"/>
                <a:ea typeface="Raleway"/>
                <a:cs typeface="Raleway"/>
                <a:sym typeface="Raleway"/>
              </a:defRPr>
            </a:lvl8pPr>
            <a:lvl9pPr lvl="8" rtl="0">
              <a:spcBef>
                <a:spcPts val="0"/>
              </a:spcBef>
              <a:buNone/>
              <a:defRPr sz="3750" b="1">
                <a:solidFill>
                  <a:schemeClr val="lt1"/>
                </a:solidFill>
                <a:latin typeface="Raleway"/>
                <a:ea typeface="Raleway"/>
                <a:cs typeface="Raleway"/>
                <a:sym typeface="Raleway"/>
              </a:defRPr>
            </a:lvl9pPr>
          </a:lstStyle>
          <a:p>
            <a:endParaRPr/>
          </a:p>
        </p:txBody>
      </p:sp>
      <p:sp>
        <p:nvSpPr>
          <p:cNvPr id="155" name="Shape 155"/>
          <p:cNvSpPr txBox="1">
            <a:spLocks noGrp="1"/>
          </p:cNvSpPr>
          <p:nvPr>
            <p:ph type="title" idx="2"/>
          </p:nvPr>
        </p:nvSpPr>
        <p:spPr>
          <a:xfrm>
            <a:off x="606933" y="5211466"/>
            <a:ext cx="5315200" cy="827600"/>
          </a:xfrm>
          <a:prstGeom prst="rect">
            <a:avLst/>
          </a:prstGeom>
          <a:noFill/>
          <a:ln>
            <a:noFill/>
          </a:ln>
        </p:spPr>
        <p:txBody>
          <a:bodyPr lIns="243783" tIns="243783" rIns="243783" bIns="243783" anchor="t" anchorCtr="0"/>
          <a:lstStyle>
            <a:lvl1pPr lvl="0" rtl="0">
              <a:spcBef>
                <a:spcPts val="0"/>
              </a:spcBef>
              <a:buNone/>
              <a:defRPr sz="1600">
                <a:solidFill>
                  <a:schemeClr val="bg1"/>
                </a:solidFill>
                <a:latin typeface="Raleway"/>
                <a:ea typeface="Raleway"/>
                <a:cs typeface="Raleway"/>
                <a:sym typeface="Raleway"/>
              </a:defRPr>
            </a:lvl1pPr>
            <a:lvl2pPr lvl="1" rtl="0">
              <a:spcBef>
                <a:spcPts val="0"/>
              </a:spcBef>
              <a:buNone/>
              <a:defRPr sz="1600">
                <a:solidFill>
                  <a:schemeClr val="lt1"/>
                </a:solidFill>
                <a:latin typeface="Raleway"/>
                <a:ea typeface="Raleway"/>
                <a:cs typeface="Raleway"/>
                <a:sym typeface="Raleway"/>
              </a:defRPr>
            </a:lvl2pPr>
            <a:lvl3pPr lvl="2" rtl="0">
              <a:spcBef>
                <a:spcPts val="0"/>
              </a:spcBef>
              <a:buNone/>
              <a:defRPr sz="1600">
                <a:solidFill>
                  <a:schemeClr val="lt1"/>
                </a:solidFill>
                <a:latin typeface="Raleway"/>
                <a:ea typeface="Raleway"/>
                <a:cs typeface="Raleway"/>
                <a:sym typeface="Raleway"/>
              </a:defRPr>
            </a:lvl3pPr>
            <a:lvl4pPr lvl="3" rtl="0">
              <a:spcBef>
                <a:spcPts val="0"/>
              </a:spcBef>
              <a:buNone/>
              <a:defRPr sz="1600">
                <a:solidFill>
                  <a:schemeClr val="lt1"/>
                </a:solidFill>
                <a:latin typeface="Raleway"/>
                <a:ea typeface="Raleway"/>
                <a:cs typeface="Raleway"/>
                <a:sym typeface="Raleway"/>
              </a:defRPr>
            </a:lvl4pPr>
            <a:lvl5pPr lvl="4" rtl="0">
              <a:spcBef>
                <a:spcPts val="0"/>
              </a:spcBef>
              <a:buNone/>
              <a:defRPr sz="1600">
                <a:solidFill>
                  <a:schemeClr val="lt1"/>
                </a:solidFill>
                <a:latin typeface="Raleway"/>
                <a:ea typeface="Raleway"/>
                <a:cs typeface="Raleway"/>
                <a:sym typeface="Raleway"/>
              </a:defRPr>
            </a:lvl5pPr>
            <a:lvl6pPr lvl="5" rtl="0">
              <a:spcBef>
                <a:spcPts val="0"/>
              </a:spcBef>
              <a:buNone/>
              <a:defRPr sz="1600">
                <a:solidFill>
                  <a:schemeClr val="lt1"/>
                </a:solidFill>
                <a:latin typeface="Raleway"/>
                <a:ea typeface="Raleway"/>
                <a:cs typeface="Raleway"/>
                <a:sym typeface="Raleway"/>
              </a:defRPr>
            </a:lvl6pPr>
            <a:lvl7pPr lvl="6" rtl="0">
              <a:spcBef>
                <a:spcPts val="0"/>
              </a:spcBef>
              <a:buNone/>
              <a:defRPr sz="1600">
                <a:solidFill>
                  <a:schemeClr val="lt1"/>
                </a:solidFill>
                <a:latin typeface="Raleway"/>
                <a:ea typeface="Raleway"/>
                <a:cs typeface="Raleway"/>
                <a:sym typeface="Raleway"/>
              </a:defRPr>
            </a:lvl7pPr>
            <a:lvl8pPr lvl="7" rtl="0">
              <a:spcBef>
                <a:spcPts val="0"/>
              </a:spcBef>
              <a:buNone/>
              <a:defRPr sz="1600">
                <a:solidFill>
                  <a:schemeClr val="lt1"/>
                </a:solidFill>
                <a:latin typeface="Raleway"/>
                <a:ea typeface="Raleway"/>
                <a:cs typeface="Raleway"/>
                <a:sym typeface="Raleway"/>
              </a:defRPr>
            </a:lvl8pPr>
            <a:lvl9pPr lvl="8" rtl="0">
              <a:spcBef>
                <a:spcPts val="0"/>
              </a:spcBef>
              <a:buNone/>
              <a:defRPr sz="1600">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8296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0"/>
            <a:ext cx="3746500" cy="2879774"/>
          </a:xfrm>
          <a:custGeom>
            <a:avLst/>
            <a:gdLst>
              <a:gd name="connsiteX0" fmla="*/ 0 w 3746500"/>
              <a:gd name="connsiteY0" fmla="*/ 0 h 2879774"/>
              <a:gd name="connsiteX1" fmla="*/ 2115917 w 3746500"/>
              <a:gd name="connsiteY1" fmla="*/ 0 h 2879774"/>
              <a:gd name="connsiteX2" fmla="*/ 3746500 w 3746500"/>
              <a:gd name="connsiteY2" fmla="*/ 1600200 h 2879774"/>
              <a:gd name="connsiteX3" fmla="*/ 0 w 3746500"/>
              <a:gd name="connsiteY3" fmla="*/ 2879774 h 2879774"/>
            </a:gdLst>
            <a:ahLst/>
            <a:cxnLst>
              <a:cxn ang="0">
                <a:pos x="connsiteX0" y="connsiteY0"/>
              </a:cxn>
              <a:cxn ang="0">
                <a:pos x="connsiteX1" y="connsiteY1"/>
              </a:cxn>
              <a:cxn ang="0">
                <a:pos x="connsiteX2" y="connsiteY2"/>
              </a:cxn>
              <a:cxn ang="0">
                <a:pos x="connsiteX3" y="connsiteY3"/>
              </a:cxn>
            </a:cxnLst>
            <a:rect l="l" t="t" r="r" b="b"/>
            <a:pathLst>
              <a:path w="3746500" h="2879774">
                <a:moveTo>
                  <a:pt x="0" y="0"/>
                </a:moveTo>
                <a:lnTo>
                  <a:pt x="2115917" y="0"/>
                </a:lnTo>
                <a:lnTo>
                  <a:pt x="3746500" y="1600200"/>
                </a:lnTo>
                <a:lnTo>
                  <a:pt x="0" y="2879774"/>
                </a:lnTo>
                <a:close/>
              </a:path>
            </a:pathLst>
          </a:custGeom>
        </p:spPr>
        <p:txBody>
          <a:bodyPr wrap="square">
            <a:noAutofit/>
          </a:bodyPr>
          <a:lstStyle/>
          <a:p>
            <a:endParaRPr lang="fr-CA"/>
          </a:p>
        </p:txBody>
      </p:sp>
      <p:sp>
        <p:nvSpPr>
          <p:cNvPr id="8" name="Picture Placeholder 7"/>
          <p:cNvSpPr>
            <a:spLocks noGrp="1"/>
          </p:cNvSpPr>
          <p:nvPr>
            <p:ph type="pic" sz="quarter" idx="10"/>
          </p:nvPr>
        </p:nvSpPr>
        <p:spPr>
          <a:xfrm>
            <a:off x="2288533" y="1"/>
            <a:ext cx="9915115" cy="6857999"/>
          </a:xfrm>
          <a:custGeom>
            <a:avLst/>
            <a:gdLst>
              <a:gd name="connsiteX0" fmla="*/ 0 w 9915115"/>
              <a:gd name="connsiteY0" fmla="*/ 0 h 6857999"/>
              <a:gd name="connsiteX1" fmla="*/ 9915115 w 9915115"/>
              <a:gd name="connsiteY1" fmla="*/ 0 h 6857999"/>
              <a:gd name="connsiteX2" fmla="*/ 9915115 w 9915115"/>
              <a:gd name="connsiteY2" fmla="*/ 6857999 h 6857999"/>
              <a:gd name="connsiteX3" fmla="*/ 7016173 w 991511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915115" h="6857999">
                <a:moveTo>
                  <a:pt x="0" y="0"/>
                </a:moveTo>
                <a:lnTo>
                  <a:pt x="9915115" y="0"/>
                </a:lnTo>
                <a:lnTo>
                  <a:pt x="9915115" y="6857999"/>
                </a:lnTo>
                <a:lnTo>
                  <a:pt x="7016173" y="6857999"/>
                </a:lnTo>
                <a:close/>
              </a:path>
            </a:pathLst>
          </a:custGeom>
        </p:spPr>
        <p:txBody>
          <a:bodyPr wrap="square">
            <a:noAutofit/>
          </a:bodyPr>
          <a:lstStyle/>
          <a:p>
            <a:endParaRPr lang="fr-CA"/>
          </a:p>
        </p:txBody>
      </p:sp>
    </p:spTree>
    <p:extLst>
      <p:ext uri="{BB962C8B-B14F-4D97-AF65-F5344CB8AC3E}">
        <p14:creationId xmlns:p14="http://schemas.microsoft.com/office/powerpoint/2010/main" val="38668756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992914" y="0"/>
            <a:ext cx="7199086" cy="4964113"/>
          </a:xfrm>
        </p:spPr>
        <p:txBody>
          <a:bodyPr/>
          <a:lstStyle/>
          <a:p>
            <a:endParaRPr lang="fr-CA"/>
          </a:p>
        </p:txBody>
      </p:sp>
    </p:spTree>
    <p:extLst>
      <p:ext uri="{BB962C8B-B14F-4D97-AF65-F5344CB8AC3E}">
        <p14:creationId xmlns:p14="http://schemas.microsoft.com/office/powerpoint/2010/main" val="26177382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66E749-6CAA-4C36-A520-BA3168FFA669}" type="datetimeFigureOut">
              <a:rPr lang="fr-CA" smtClean="0"/>
              <a:t>2018-09-10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3671762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86350" y="0"/>
            <a:ext cx="7105650" cy="6858000"/>
          </a:xfrm>
        </p:spPr>
        <p:txBody>
          <a:bodyPr/>
          <a:lstStyle/>
          <a:p>
            <a:endParaRPr lang="fr-CA"/>
          </a:p>
        </p:txBody>
      </p:sp>
    </p:spTree>
    <p:extLst>
      <p:ext uri="{BB962C8B-B14F-4D97-AF65-F5344CB8AC3E}">
        <p14:creationId xmlns:p14="http://schemas.microsoft.com/office/powerpoint/2010/main" val="352492539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01700" y="889000"/>
            <a:ext cx="5080000" cy="5080000"/>
          </a:xfrm>
        </p:spPr>
        <p:txBody>
          <a:bodyPr/>
          <a:lstStyle/>
          <a:p>
            <a:endParaRPr lang="fr-CA"/>
          </a:p>
        </p:txBody>
      </p:sp>
    </p:spTree>
    <p:extLst>
      <p:ext uri="{BB962C8B-B14F-4D97-AF65-F5344CB8AC3E}">
        <p14:creationId xmlns:p14="http://schemas.microsoft.com/office/powerpoint/2010/main" val="2928622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3243942" y="2692400"/>
            <a:ext cx="3135087" cy="4165600"/>
          </a:xfrm>
          <a:custGeom>
            <a:avLst/>
            <a:gdLst>
              <a:gd name="connsiteX0" fmla="*/ 0 w 8948057"/>
              <a:gd name="connsiteY0" fmla="*/ 0 h 4165600"/>
              <a:gd name="connsiteX1" fmla="*/ 8948057 w 8948057"/>
              <a:gd name="connsiteY1" fmla="*/ 0 h 4165600"/>
              <a:gd name="connsiteX2" fmla="*/ 8948057 w 8948057"/>
              <a:gd name="connsiteY2" fmla="*/ 4165600 h 4165600"/>
              <a:gd name="connsiteX3" fmla="*/ 0 w 8948057"/>
              <a:gd name="connsiteY3" fmla="*/ 4165600 h 4165600"/>
            </a:gdLst>
            <a:ahLst/>
            <a:cxnLst>
              <a:cxn ang="0">
                <a:pos x="connsiteX0" y="connsiteY0"/>
              </a:cxn>
              <a:cxn ang="0">
                <a:pos x="connsiteX1" y="connsiteY1"/>
              </a:cxn>
              <a:cxn ang="0">
                <a:pos x="connsiteX2" y="connsiteY2"/>
              </a:cxn>
              <a:cxn ang="0">
                <a:pos x="connsiteX3" y="connsiteY3"/>
              </a:cxn>
            </a:cxnLst>
            <a:rect l="l" t="t" r="r" b="b"/>
            <a:pathLst>
              <a:path w="8948057" h="4165600">
                <a:moveTo>
                  <a:pt x="0" y="0"/>
                </a:moveTo>
                <a:lnTo>
                  <a:pt x="8948057" y="0"/>
                </a:lnTo>
                <a:lnTo>
                  <a:pt x="8948057" y="4165600"/>
                </a:lnTo>
                <a:lnTo>
                  <a:pt x="0" y="4165600"/>
                </a:lnTo>
                <a:close/>
              </a:path>
            </a:pathLst>
          </a:custGeom>
        </p:spPr>
        <p:txBody>
          <a:bodyPr wrap="square">
            <a:noAutofit/>
          </a:bodyPr>
          <a:lstStyle/>
          <a:p>
            <a:endParaRPr lang="fr-CA"/>
          </a:p>
        </p:txBody>
      </p:sp>
      <p:sp>
        <p:nvSpPr>
          <p:cNvPr id="20" name="Picture Placeholder 19"/>
          <p:cNvSpPr>
            <a:spLocks noGrp="1"/>
          </p:cNvSpPr>
          <p:nvPr>
            <p:ph type="pic" sz="quarter" idx="13"/>
          </p:nvPr>
        </p:nvSpPr>
        <p:spPr>
          <a:xfrm>
            <a:off x="0" y="2692400"/>
            <a:ext cx="3135086" cy="4165600"/>
          </a:xfrm>
          <a:custGeom>
            <a:avLst/>
            <a:gdLst>
              <a:gd name="connsiteX0" fmla="*/ 0 w 3135086"/>
              <a:gd name="connsiteY0" fmla="*/ 0 h 4165600"/>
              <a:gd name="connsiteX1" fmla="*/ 3135086 w 3135086"/>
              <a:gd name="connsiteY1" fmla="*/ 0 h 4165600"/>
              <a:gd name="connsiteX2" fmla="*/ 3135086 w 3135086"/>
              <a:gd name="connsiteY2" fmla="*/ 4165600 h 4165600"/>
              <a:gd name="connsiteX3" fmla="*/ 0 w 3135086"/>
              <a:gd name="connsiteY3" fmla="*/ 4165600 h 4165600"/>
            </a:gdLst>
            <a:ahLst/>
            <a:cxnLst>
              <a:cxn ang="0">
                <a:pos x="connsiteX0" y="connsiteY0"/>
              </a:cxn>
              <a:cxn ang="0">
                <a:pos x="connsiteX1" y="connsiteY1"/>
              </a:cxn>
              <a:cxn ang="0">
                <a:pos x="connsiteX2" y="connsiteY2"/>
              </a:cxn>
              <a:cxn ang="0">
                <a:pos x="connsiteX3" y="connsiteY3"/>
              </a:cxn>
            </a:cxnLst>
            <a:rect l="l" t="t" r="r" b="b"/>
            <a:pathLst>
              <a:path w="3135086" h="4165600">
                <a:moveTo>
                  <a:pt x="0" y="0"/>
                </a:moveTo>
                <a:lnTo>
                  <a:pt x="3135086" y="0"/>
                </a:lnTo>
                <a:lnTo>
                  <a:pt x="3135086" y="4165600"/>
                </a:lnTo>
                <a:lnTo>
                  <a:pt x="0" y="4165600"/>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0" y="0"/>
            <a:ext cx="6379029" cy="2583543"/>
          </a:xfrm>
          <a:custGeom>
            <a:avLst/>
            <a:gdLst>
              <a:gd name="connsiteX0" fmla="*/ 0 w 3135086"/>
              <a:gd name="connsiteY0" fmla="*/ 0 h 2583543"/>
              <a:gd name="connsiteX1" fmla="*/ 3135086 w 3135086"/>
              <a:gd name="connsiteY1" fmla="*/ 0 h 2583543"/>
              <a:gd name="connsiteX2" fmla="*/ 3135086 w 3135086"/>
              <a:gd name="connsiteY2" fmla="*/ 2583543 h 2583543"/>
              <a:gd name="connsiteX3" fmla="*/ 0 w 3135086"/>
              <a:gd name="connsiteY3" fmla="*/ 2583543 h 2583543"/>
            </a:gdLst>
            <a:ahLst/>
            <a:cxnLst>
              <a:cxn ang="0">
                <a:pos x="connsiteX0" y="connsiteY0"/>
              </a:cxn>
              <a:cxn ang="0">
                <a:pos x="connsiteX1" y="connsiteY1"/>
              </a:cxn>
              <a:cxn ang="0">
                <a:pos x="connsiteX2" y="connsiteY2"/>
              </a:cxn>
              <a:cxn ang="0">
                <a:pos x="connsiteX3" y="connsiteY3"/>
              </a:cxn>
            </a:cxnLst>
            <a:rect l="l" t="t" r="r" b="b"/>
            <a:pathLst>
              <a:path w="3135086" h="2583543">
                <a:moveTo>
                  <a:pt x="0" y="0"/>
                </a:moveTo>
                <a:lnTo>
                  <a:pt x="3135086" y="0"/>
                </a:lnTo>
                <a:lnTo>
                  <a:pt x="3135086" y="2583543"/>
                </a:lnTo>
                <a:lnTo>
                  <a:pt x="0" y="2583543"/>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6487886" y="-1"/>
            <a:ext cx="5704114" cy="6858001"/>
          </a:xfrm>
          <a:custGeom>
            <a:avLst/>
            <a:gdLst>
              <a:gd name="connsiteX0" fmla="*/ 0 w 5704114"/>
              <a:gd name="connsiteY0" fmla="*/ 0 h 2583543"/>
              <a:gd name="connsiteX1" fmla="*/ 5704114 w 5704114"/>
              <a:gd name="connsiteY1" fmla="*/ 0 h 2583543"/>
              <a:gd name="connsiteX2" fmla="*/ 5704114 w 5704114"/>
              <a:gd name="connsiteY2" fmla="*/ 2583543 h 2583543"/>
              <a:gd name="connsiteX3" fmla="*/ 0 w 5704114"/>
              <a:gd name="connsiteY3" fmla="*/ 2583543 h 2583543"/>
            </a:gdLst>
            <a:ahLst/>
            <a:cxnLst>
              <a:cxn ang="0">
                <a:pos x="connsiteX0" y="connsiteY0"/>
              </a:cxn>
              <a:cxn ang="0">
                <a:pos x="connsiteX1" y="connsiteY1"/>
              </a:cxn>
              <a:cxn ang="0">
                <a:pos x="connsiteX2" y="connsiteY2"/>
              </a:cxn>
              <a:cxn ang="0">
                <a:pos x="connsiteX3" y="connsiteY3"/>
              </a:cxn>
            </a:cxnLst>
            <a:rect l="l" t="t" r="r" b="b"/>
            <a:pathLst>
              <a:path w="5704114" h="2583543">
                <a:moveTo>
                  <a:pt x="0" y="0"/>
                </a:moveTo>
                <a:lnTo>
                  <a:pt x="5704114" y="0"/>
                </a:lnTo>
                <a:lnTo>
                  <a:pt x="5704114" y="2583543"/>
                </a:lnTo>
                <a:lnTo>
                  <a:pt x="0" y="2583543"/>
                </a:lnTo>
                <a:close/>
              </a:path>
            </a:pathLst>
          </a:custGeom>
        </p:spPr>
        <p:txBody>
          <a:bodyPr wrap="square">
            <a:noAutofit/>
          </a:bodyPr>
          <a:lstStyle/>
          <a:p>
            <a:endParaRPr lang="fr-CA"/>
          </a:p>
        </p:txBody>
      </p:sp>
    </p:spTree>
    <p:extLst>
      <p:ext uri="{BB962C8B-B14F-4D97-AF65-F5344CB8AC3E}">
        <p14:creationId xmlns:p14="http://schemas.microsoft.com/office/powerpoint/2010/main" val="15163601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540001" y="889000"/>
            <a:ext cx="8703732" cy="5080000"/>
          </a:xfrm>
        </p:spPr>
        <p:txBody>
          <a:bodyPr/>
          <a:lstStyle/>
          <a:p>
            <a:endParaRPr lang="fr-CA"/>
          </a:p>
        </p:txBody>
      </p:sp>
    </p:spTree>
    <p:extLst>
      <p:ext uri="{BB962C8B-B14F-4D97-AF65-F5344CB8AC3E}">
        <p14:creationId xmlns:p14="http://schemas.microsoft.com/office/powerpoint/2010/main" val="1830970585"/>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219700" y="0"/>
            <a:ext cx="6972300" cy="6858000"/>
          </a:xfrm>
        </p:spPr>
        <p:txBody>
          <a:bodyPr/>
          <a:lstStyle/>
          <a:p>
            <a:endParaRPr lang="fr-CA"/>
          </a:p>
        </p:txBody>
      </p:sp>
    </p:spTree>
    <p:extLst>
      <p:ext uri="{BB962C8B-B14F-4D97-AF65-F5344CB8AC3E}">
        <p14:creationId xmlns:p14="http://schemas.microsoft.com/office/powerpoint/2010/main" val="167081641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5999" y="0"/>
                </a:lnTo>
                <a:lnTo>
                  <a:pt x="6095999"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422385982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483600" y="2486379"/>
            <a:ext cx="3390899"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8483600" y="330200"/>
            <a:ext cx="3390899"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5039078" y="330199"/>
            <a:ext cx="3375377" cy="6197601"/>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extLst>
      <p:ext uri="{BB962C8B-B14F-4D97-AF65-F5344CB8AC3E}">
        <p14:creationId xmlns:p14="http://schemas.microsoft.com/office/powerpoint/2010/main" val="194153772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105650" cy="6858000"/>
          </a:xfrm>
        </p:spPr>
        <p:txBody>
          <a:bodyPr/>
          <a:lstStyle/>
          <a:p>
            <a:endParaRPr lang="fr-CA"/>
          </a:p>
        </p:txBody>
      </p:sp>
    </p:spTree>
    <p:extLst>
      <p:ext uri="{BB962C8B-B14F-4D97-AF65-F5344CB8AC3E}">
        <p14:creationId xmlns:p14="http://schemas.microsoft.com/office/powerpoint/2010/main" val="182414025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299200" y="889000"/>
            <a:ext cx="5080000" cy="5080000"/>
          </a:xfrm>
        </p:spPr>
        <p:txBody>
          <a:bodyPr/>
          <a:lstStyle/>
          <a:p>
            <a:endParaRPr lang="fr-CA"/>
          </a:p>
        </p:txBody>
      </p:sp>
    </p:spTree>
    <p:extLst>
      <p:ext uri="{BB962C8B-B14F-4D97-AF65-F5344CB8AC3E}">
        <p14:creationId xmlns:p14="http://schemas.microsoft.com/office/powerpoint/2010/main" val="74963275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540885" y="130176"/>
            <a:ext cx="3528704" cy="6597647"/>
          </a:xfrm>
        </p:spPr>
        <p:txBody>
          <a:bodyPr/>
          <a:lstStyle/>
          <a:p>
            <a:endParaRPr lang="fr-CA"/>
          </a:p>
        </p:txBody>
      </p:sp>
      <p:sp>
        <p:nvSpPr>
          <p:cNvPr id="9" name="Picture Placeholder 6"/>
          <p:cNvSpPr>
            <a:spLocks noGrp="1"/>
          </p:cNvSpPr>
          <p:nvPr>
            <p:ph type="pic" sz="quarter" idx="12"/>
          </p:nvPr>
        </p:nvSpPr>
        <p:spPr>
          <a:xfrm>
            <a:off x="131591" y="130176"/>
            <a:ext cx="5351289" cy="3207384"/>
          </a:xfrm>
        </p:spPr>
        <p:txBody>
          <a:bodyPr/>
          <a:lstStyle/>
          <a:p>
            <a:endParaRPr lang="fr-CA"/>
          </a:p>
        </p:txBody>
      </p:sp>
      <p:sp>
        <p:nvSpPr>
          <p:cNvPr id="10" name="Picture Placeholder 6"/>
          <p:cNvSpPr>
            <a:spLocks noGrp="1"/>
          </p:cNvSpPr>
          <p:nvPr>
            <p:ph type="pic" sz="quarter" idx="13"/>
          </p:nvPr>
        </p:nvSpPr>
        <p:spPr>
          <a:xfrm>
            <a:off x="131591" y="3495675"/>
            <a:ext cx="2611610" cy="3232148"/>
          </a:xfrm>
        </p:spPr>
        <p:txBody>
          <a:bodyPr/>
          <a:lstStyle/>
          <a:p>
            <a:endParaRPr lang="fr-CA"/>
          </a:p>
        </p:txBody>
      </p:sp>
      <p:sp>
        <p:nvSpPr>
          <p:cNvPr id="5" name="Picture Placeholder 6"/>
          <p:cNvSpPr>
            <a:spLocks noGrp="1"/>
          </p:cNvSpPr>
          <p:nvPr>
            <p:ph type="pic" sz="quarter" idx="14"/>
          </p:nvPr>
        </p:nvSpPr>
        <p:spPr>
          <a:xfrm>
            <a:off x="5619344" y="130175"/>
            <a:ext cx="2795082" cy="6597647"/>
          </a:xfrm>
        </p:spPr>
        <p:txBody>
          <a:bodyPr/>
          <a:lstStyle/>
          <a:p>
            <a:endParaRPr lang="fr-CA"/>
          </a:p>
        </p:txBody>
      </p:sp>
      <p:sp>
        <p:nvSpPr>
          <p:cNvPr id="6" name="Picture Placeholder 6"/>
          <p:cNvSpPr>
            <a:spLocks noGrp="1"/>
          </p:cNvSpPr>
          <p:nvPr>
            <p:ph type="pic" sz="quarter" idx="15"/>
          </p:nvPr>
        </p:nvSpPr>
        <p:spPr>
          <a:xfrm>
            <a:off x="2881275" y="3495675"/>
            <a:ext cx="2611610" cy="3232148"/>
          </a:xfrm>
        </p:spPr>
        <p:txBody>
          <a:bodyPr/>
          <a:lstStyle/>
          <a:p>
            <a:endParaRPr lang="fr-CA"/>
          </a:p>
        </p:txBody>
      </p:sp>
    </p:spTree>
    <p:extLst>
      <p:ext uri="{BB962C8B-B14F-4D97-AF65-F5344CB8AC3E}">
        <p14:creationId xmlns:p14="http://schemas.microsoft.com/office/powerpoint/2010/main" val="165896318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66E749-6CAA-4C36-A520-BA3168FFA669}" type="datetimeFigureOut">
              <a:rPr lang="fr-CA" smtClean="0"/>
              <a:t>2018-09-10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1795708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1591" y="130176"/>
            <a:ext cx="6448424" cy="6597647"/>
          </a:xfrm>
        </p:spPr>
        <p:txBody>
          <a:bodyPr/>
          <a:lstStyle/>
          <a:p>
            <a:endParaRPr lang="fr-CA"/>
          </a:p>
        </p:txBody>
      </p:sp>
      <p:sp>
        <p:nvSpPr>
          <p:cNvPr id="9" name="Picture Placeholder 6"/>
          <p:cNvSpPr>
            <a:spLocks noGrp="1"/>
          </p:cNvSpPr>
          <p:nvPr>
            <p:ph type="pic" sz="quarter" idx="12"/>
          </p:nvPr>
        </p:nvSpPr>
        <p:spPr>
          <a:xfrm>
            <a:off x="6718300" y="130176"/>
            <a:ext cx="5351289" cy="3207384"/>
          </a:xfrm>
        </p:spPr>
        <p:txBody>
          <a:bodyPr/>
          <a:lstStyle/>
          <a:p>
            <a:endParaRPr lang="fr-CA"/>
          </a:p>
        </p:txBody>
      </p:sp>
      <p:sp>
        <p:nvSpPr>
          <p:cNvPr id="10" name="Picture Placeholder 6"/>
          <p:cNvSpPr>
            <a:spLocks noGrp="1"/>
          </p:cNvSpPr>
          <p:nvPr>
            <p:ph type="pic" sz="quarter" idx="13"/>
          </p:nvPr>
        </p:nvSpPr>
        <p:spPr>
          <a:xfrm>
            <a:off x="6718300" y="3495675"/>
            <a:ext cx="5351289" cy="3232148"/>
          </a:xfrm>
        </p:spPr>
        <p:txBody>
          <a:bodyPr/>
          <a:lstStyle/>
          <a:p>
            <a:endParaRPr lang="fr-CA"/>
          </a:p>
        </p:txBody>
      </p:sp>
    </p:spTree>
    <p:extLst>
      <p:ext uri="{BB962C8B-B14F-4D97-AF65-F5344CB8AC3E}">
        <p14:creationId xmlns:p14="http://schemas.microsoft.com/office/powerpoint/2010/main" val="45085539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9144000" y="0"/>
            <a:ext cx="30480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0" name="Picture Placeholder 19"/>
          <p:cNvSpPr>
            <a:spLocks noGrp="1"/>
          </p:cNvSpPr>
          <p:nvPr>
            <p:ph type="pic" sz="quarter" idx="11"/>
          </p:nvPr>
        </p:nvSpPr>
        <p:spPr>
          <a:xfrm>
            <a:off x="6096000" y="2438400"/>
            <a:ext cx="30480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19" name="Picture Placeholder 18"/>
          <p:cNvSpPr>
            <a:spLocks noGrp="1"/>
          </p:cNvSpPr>
          <p:nvPr>
            <p:ph type="pic" sz="quarter" idx="12"/>
          </p:nvPr>
        </p:nvSpPr>
        <p:spPr>
          <a:xfrm>
            <a:off x="3048000" y="0"/>
            <a:ext cx="30480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Tree>
    <p:extLst>
      <p:ext uri="{BB962C8B-B14F-4D97-AF65-F5344CB8AC3E}">
        <p14:creationId xmlns:p14="http://schemas.microsoft.com/office/powerpoint/2010/main" val="366640568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192000" cy="6858000"/>
          </a:xfrm>
        </p:spPr>
        <p:txBody>
          <a:bodyPr/>
          <a:lstStyle/>
          <a:p>
            <a:endParaRPr lang="fr-CA"/>
          </a:p>
        </p:txBody>
      </p:sp>
      <p:sp>
        <p:nvSpPr>
          <p:cNvPr id="4" name="Picture Placeholder 5"/>
          <p:cNvSpPr>
            <a:spLocks noGrp="1"/>
          </p:cNvSpPr>
          <p:nvPr>
            <p:ph type="pic" sz="quarter" idx="12"/>
          </p:nvPr>
        </p:nvSpPr>
        <p:spPr>
          <a:xfrm>
            <a:off x="2079268" y="1601194"/>
            <a:ext cx="2100262" cy="3708000"/>
          </a:xfrm>
        </p:spPr>
      </p:sp>
    </p:spTree>
    <p:extLst>
      <p:ext uri="{BB962C8B-B14F-4D97-AF65-F5344CB8AC3E}">
        <p14:creationId xmlns:p14="http://schemas.microsoft.com/office/powerpoint/2010/main" val="3229187781"/>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7168793" y="2380456"/>
            <a:ext cx="3706813" cy="2097088"/>
          </a:xfrm>
          <a:custGeom>
            <a:avLst/>
            <a:gdLst>
              <a:gd name="connsiteX0" fmla="*/ 0 w 3706813"/>
              <a:gd name="connsiteY0" fmla="*/ 0 h 2097088"/>
              <a:gd name="connsiteX1" fmla="*/ 3706813 w 3706813"/>
              <a:gd name="connsiteY1" fmla="*/ 0 h 2097088"/>
              <a:gd name="connsiteX2" fmla="*/ 3706813 w 3706813"/>
              <a:gd name="connsiteY2" fmla="*/ 2097088 h 2097088"/>
              <a:gd name="connsiteX3" fmla="*/ 0 w 3706813"/>
              <a:gd name="connsiteY3" fmla="*/ 2097088 h 2097088"/>
            </a:gdLst>
            <a:ahLst/>
            <a:cxnLst>
              <a:cxn ang="0">
                <a:pos x="connsiteX0" y="connsiteY0"/>
              </a:cxn>
              <a:cxn ang="0">
                <a:pos x="connsiteX1" y="connsiteY1"/>
              </a:cxn>
              <a:cxn ang="0">
                <a:pos x="connsiteX2" y="connsiteY2"/>
              </a:cxn>
              <a:cxn ang="0">
                <a:pos x="connsiteX3" y="connsiteY3"/>
              </a:cxn>
            </a:cxnLst>
            <a:rect l="l" t="t" r="r" b="b"/>
            <a:pathLst>
              <a:path w="3706813" h="2097088">
                <a:moveTo>
                  <a:pt x="0" y="0"/>
                </a:moveTo>
                <a:lnTo>
                  <a:pt x="3706813" y="0"/>
                </a:lnTo>
                <a:lnTo>
                  <a:pt x="3706813" y="2097088"/>
                </a:lnTo>
                <a:lnTo>
                  <a:pt x="0" y="2097088"/>
                </a:lnTo>
                <a:close/>
              </a:path>
            </a:pathLst>
          </a:custGeom>
        </p:spPr>
        <p:txBody>
          <a:bodyPr wrap="square">
            <a:noAutofit/>
          </a:bodyPr>
          <a:lstStyle/>
          <a:p>
            <a:endParaRPr lang="fr-CA"/>
          </a:p>
        </p:txBody>
      </p:sp>
    </p:spTree>
    <p:extLst>
      <p:ext uri="{BB962C8B-B14F-4D97-AF65-F5344CB8AC3E}">
        <p14:creationId xmlns:p14="http://schemas.microsoft.com/office/powerpoint/2010/main" val="53809835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787149" y="1575593"/>
            <a:ext cx="2097089" cy="3706814"/>
          </a:xfrm>
          <a:custGeom>
            <a:avLst/>
            <a:gdLst>
              <a:gd name="connsiteX0" fmla="*/ 0 w 3706813"/>
              <a:gd name="connsiteY0" fmla="*/ 0 h 2097088"/>
              <a:gd name="connsiteX1" fmla="*/ 3706813 w 3706813"/>
              <a:gd name="connsiteY1" fmla="*/ 0 h 2097088"/>
              <a:gd name="connsiteX2" fmla="*/ 3706813 w 3706813"/>
              <a:gd name="connsiteY2" fmla="*/ 2097088 h 2097088"/>
              <a:gd name="connsiteX3" fmla="*/ 0 w 3706813"/>
              <a:gd name="connsiteY3" fmla="*/ 2097088 h 2097088"/>
            </a:gdLst>
            <a:ahLst/>
            <a:cxnLst>
              <a:cxn ang="0">
                <a:pos x="connsiteX0" y="connsiteY0"/>
              </a:cxn>
              <a:cxn ang="0">
                <a:pos x="connsiteX1" y="connsiteY1"/>
              </a:cxn>
              <a:cxn ang="0">
                <a:pos x="connsiteX2" y="connsiteY2"/>
              </a:cxn>
              <a:cxn ang="0">
                <a:pos x="connsiteX3" y="connsiteY3"/>
              </a:cxn>
            </a:cxnLst>
            <a:rect l="l" t="t" r="r" b="b"/>
            <a:pathLst>
              <a:path w="3706813" h="2097088">
                <a:moveTo>
                  <a:pt x="0" y="0"/>
                </a:moveTo>
                <a:lnTo>
                  <a:pt x="3706813" y="0"/>
                </a:lnTo>
                <a:lnTo>
                  <a:pt x="3706813" y="2097088"/>
                </a:lnTo>
                <a:lnTo>
                  <a:pt x="0" y="2097088"/>
                </a:lnTo>
                <a:close/>
              </a:path>
            </a:pathLst>
          </a:custGeom>
        </p:spPr>
        <p:txBody>
          <a:bodyPr wrap="square">
            <a:noAutofit/>
          </a:bodyPr>
          <a:lstStyle/>
          <a:p>
            <a:endParaRPr lang="fr-CA"/>
          </a:p>
        </p:txBody>
      </p:sp>
    </p:spTree>
    <p:extLst>
      <p:ext uri="{BB962C8B-B14F-4D97-AF65-F5344CB8AC3E}">
        <p14:creationId xmlns:p14="http://schemas.microsoft.com/office/powerpoint/2010/main" val="86078723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231453" y="2687371"/>
            <a:ext cx="9729094" cy="1502952"/>
          </a:xfrm>
          <a:custGeom>
            <a:avLst/>
            <a:gdLst/>
            <a:ahLst/>
            <a:cxnLst/>
            <a:rect l="l" t="t" r="r" b="b"/>
            <a:pathLst>
              <a:path w="2586053" h="399494">
                <a:moveTo>
                  <a:pt x="467502" y="94341"/>
                </a:moveTo>
                <a:lnTo>
                  <a:pt x="467502" y="184327"/>
                </a:lnTo>
                <a:lnTo>
                  <a:pt x="541723" y="184327"/>
                </a:lnTo>
                <a:cubicBezTo>
                  <a:pt x="558603" y="184140"/>
                  <a:pt x="572214" y="180016"/>
                  <a:pt x="582558" y="171954"/>
                </a:cubicBezTo>
                <a:cubicBezTo>
                  <a:pt x="592902" y="163893"/>
                  <a:pt x="598220" y="153020"/>
                  <a:pt x="598513" y="139334"/>
                </a:cubicBezTo>
                <a:cubicBezTo>
                  <a:pt x="598220" y="125649"/>
                  <a:pt x="592902" y="114776"/>
                  <a:pt x="582558" y="106714"/>
                </a:cubicBezTo>
                <a:cubicBezTo>
                  <a:pt x="572214" y="98653"/>
                  <a:pt x="558603" y="94529"/>
                  <a:pt x="541723" y="94341"/>
                </a:cubicBezTo>
                <a:close/>
                <a:moveTo>
                  <a:pt x="96027" y="94341"/>
                </a:moveTo>
                <a:lnTo>
                  <a:pt x="96027" y="184327"/>
                </a:lnTo>
                <a:lnTo>
                  <a:pt x="170248" y="184327"/>
                </a:lnTo>
                <a:cubicBezTo>
                  <a:pt x="187128" y="184140"/>
                  <a:pt x="200739" y="180016"/>
                  <a:pt x="211083" y="171954"/>
                </a:cubicBezTo>
                <a:cubicBezTo>
                  <a:pt x="221427" y="163893"/>
                  <a:pt x="226745" y="153020"/>
                  <a:pt x="227038" y="139334"/>
                </a:cubicBezTo>
                <a:cubicBezTo>
                  <a:pt x="226745" y="125649"/>
                  <a:pt x="221427" y="114776"/>
                  <a:pt x="211083" y="106714"/>
                </a:cubicBezTo>
                <a:cubicBezTo>
                  <a:pt x="200739" y="98653"/>
                  <a:pt x="187128" y="94529"/>
                  <a:pt x="170248" y="94341"/>
                </a:cubicBezTo>
                <a:close/>
                <a:moveTo>
                  <a:pt x="954722" y="87036"/>
                </a:moveTo>
                <a:cubicBezTo>
                  <a:pt x="924354" y="87926"/>
                  <a:pt x="898799" y="99075"/>
                  <a:pt x="878058" y="120484"/>
                </a:cubicBezTo>
                <a:cubicBezTo>
                  <a:pt x="857317" y="141893"/>
                  <a:pt x="846519" y="168220"/>
                  <a:pt x="845664" y="199466"/>
                </a:cubicBezTo>
                <a:cubicBezTo>
                  <a:pt x="846519" y="230982"/>
                  <a:pt x="857317" y="257473"/>
                  <a:pt x="878058" y="278940"/>
                </a:cubicBezTo>
                <a:cubicBezTo>
                  <a:pt x="898799" y="300407"/>
                  <a:pt x="924354" y="311579"/>
                  <a:pt x="954722" y="312458"/>
                </a:cubicBezTo>
                <a:cubicBezTo>
                  <a:pt x="985090" y="311579"/>
                  <a:pt x="1010645" y="300407"/>
                  <a:pt x="1031386" y="278940"/>
                </a:cubicBezTo>
                <a:cubicBezTo>
                  <a:pt x="1052127" y="257473"/>
                  <a:pt x="1062925" y="230982"/>
                  <a:pt x="1063780" y="199466"/>
                </a:cubicBezTo>
                <a:cubicBezTo>
                  <a:pt x="1062925" y="168220"/>
                  <a:pt x="1052127" y="141893"/>
                  <a:pt x="1031386" y="120484"/>
                </a:cubicBezTo>
                <a:cubicBezTo>
                  <a:pt x="1010645" y="99075"/>
                  <a:pt x="985090" y="87926"/>
                  <a:pt x="954722" y="87036"/>
                </a:cubicBezTo>
                <a:close/>
                <a:moveTo>
                  <a:pt x="2255682" y="6743"/>
                </a:moveTo>
                <a:lnTo>
                  <a:pt x="2586053" y="6743"/>
                </a:lnTo>
                <a:lnTo>
                  <a:pt x="2586053" y="92655"/>
                </a:lnTo>
                <a:lnTo>
                  <a:pt x="2469162" y="92655"/>
                </a:lnTo>
                <a:lnTo>
                  <a:pt x="2469162" y="392750"/>
                </a:lnTo>
                <a:lnTo>
                  <a:pt x="2373135" y="392750"/>
                </a:lnTo>
                <a:lnTo>
                  <a:pt x="2373135" y="92655"/>
                </a:lnTo>
                <a:lnTo>
                  <a:pt x="2255682" y="92655"/>
                </a:lnTo>
                <a:close/>
                <a:moveTo>
                  <a:pt x="1524000" y="6743"/>
                </a:moveTo>
                <a:lnTo>
                  <a:pt x="1827958" y="6743"/>
                </a:lnTo>
                <a:lnTo>
                  <a:pt x="1827958" y="92655"/>
                </a:lnTo>
                <a:lnTo>
                  <a:pt x="1620027" y="92655"/>
                </a:lnTo>
                <a:lnTo>
                  <a:pt x="1620027" y="152857"/>
                </a:lnTo>
                <a:lnTo>
                  <a:pt x="1808851" y="152857"/>
                </a:lnTo>
                <a:lnTo>
                  <a:pt x="1808851" y="238769"/>
                </a:lnTo>
                <a:lnTo>
                  <a:pt x="1620027" y="238769"/>
                </a:lnTo>
                <a:lnTo>
                  <a:pt x="1620027" y="306838"/>
                </a:lnTo>
                <a:lnTo>
                  <a:pt x="1827958" y="306838"/>
                </a:lnTo>
                <a:lnTo>
                  <a:pt x="1827958" y="392750"/>
                </a:lnTo>
                <a:lnTo>
                  <a:pt x="1524000" y="392750"/>
                </a:lnTo>
                <a:close/>
                <a:moveTo>
                  <a:pt x="1360817" y="6743"/>
                </a:moveTo>
                <a:lnTo>
                  <a:pt x="1456845" y="6743"/>
                </a:lnTo>
                <a:lnTo>
                  <a:pt x="1456845" y="266938"/>
                </a:lnTo>
                <a:cubicBezTo>
                  <a:pt x="1456144" y="306379"/>
                  <a:pt x="1443367" y="338162"/>
                  <a:pt x="1418515" y="362288"/>
                </a:cubicBezTo>
                <a:cubicBezTo>
                  <a:pt x="1393662" y="386414"/>
                  <a:pt x="1360942" y="398816"/>
                  <a:pt x="1320355" y="399494"/>
                </a:cubicBezTo>
                <a:cubicBezTo>
                  <a:pt x="1294352" y="399178"/>
                  <a:pt x="1269227" y="393212"/>
                  <a:pt x="1244980" y="381595"/>
                </a:cubicBezTo>
                <a:cubicBezTo>
                  <a:pt x="1220733" y="369979"/>
                  <a:pt x="1201650" y="354607"/>
                  <a:pt x="1187729" y="335480"/>
                </a:cubicBezTo>
                <a:lnTo>
                  <a:pt x="1250108" y="274243"/>
                </a:lnTo>
                <a:cubicBezTo>
                  <a:pt x="1256302" y="285670"/>
                  <a:pt x="1264708" y="294849"/>
                  <a:pt x="1275327" y="301780"/>
                </a:cubicBezTo>
                <a:cubicBezTo>
                  <a:pt x="1285946" y="308711"/>
                  <a:pt x="1297022" y="312270"/>
                  <a:pt x="1308554" y="312458"/>
                </a:cubicBezTo>
                <a:cubicBezTo>
                  <a:pt x="1324008" y="312189"/>
                  <a:pt x="1336512" y="307107"/>
                  <a:pt x="1346066" y="297214"/>
                </a:cubicBezTo>
                <a:cubicBezTo>
                  <a:pt x="1355619" y="287321"/>
                  <a:pt x="1360536" y="274232"/>
                  <a:pt x="1360817" y="257946"/>
                </a:cubicBezTo>
                <a:close/>
                <a:moveTo>
                  <a:pt x="371475" y="6743"/>
                </a:moveTo>
                <a:lnTo>
                  <a:pt x="550719" y="6743"/>
                </a:lnTo>
                <a:cubicBezTo>
                  <a:pt x="593954" y="7385"/>
                  <a:pt x="628999" y="19718"/>
                  <a:pt x="655856" y="43743"/>
                </a:cubicBezTo>
                <a:cubicBezTo>
                  <a:pt x="682713" y="67767"/>
                  <a:pt x="696544" y="99631"/>
                  <a:pt x="697350" y="139334"/>
                </a:cubicBezTo>
                <a:cubicBezTo>
                  <a:pt x="697057" y="167702"/>
                  <a:pt x="689640" y="192337"/>
                  <a:pt x="675097" y="213237"/>
                </a:cubicBezTo>
                <a:cubicBezTo>
                  <a:pt x="660555" y="234138"/>
                  <a:pt x="640642" y="249770"/>
                  <a:pt x="615360" y="260133"/>
                </a:cubicBezTo>
                <a:lnTo>
                  <a:pt x="708589" y="392750"/>
                </a:lnTo>
                <a:lnTo>
                  <a:pt x="599636" y="392750"/>
                </a:lnTo>
                <a:lnTo>
                  <a:pt x="514733" y="271925"/>
                </a:lnTo>
                <a:lnTo>
                  <a:pt x="467502" y="271925"/>
                </a:lnTo>
                <a:lnTo>
                  <a:pt x="467502" y="392750"/>
                </a:lnTo>
                <a:lnTo>
                  <a:pt x="371475" y="392750"/>
                </a:lnTo>
                <a:close/>
                <a:moveTo>
                  <a:pt x="0" y="6743"/>
                </a:moveTo>
                <a:lnTo>
                  <a:pt x="179244" y="6743"/>
                </a:lnTo>
                <a:cubicBezTo>
                  <a:pt x="222479" y="7385"/>
                  <a:pt x="257524" y="19718"/>
                  <a:pt x="284381" y="43743"/>
                </a:cubicBezTo>
                <a:cubicBezTo>
                  <a:pt x="311238" y="67767"/>
                  <a:pt x="325069" y="99631"/>
                  <a:pt x="325875" y="139334"/>
                </a:cubicBezTo>
                <a:cubicBezTo>
                  <a:pt x="325069" y="179038"/>
                  <a:pt x="311238" y="210902"/>
                  <a:pt x="284381" y="234926"/>
                </a:cubicBezTo>
                <a:cubicBezTo>
                  <a:pt x="257524" y="258950"/>
                  <a:pt x="222479" y="271283"/>
                  <a:pt x="179244" y="271925"/>
                </a:cubicBezTo>
                <a:lnTo>
                  <a:pt x="96027" y="271925"/>
                </a:lnTo>
                <a:lnTo>
                  <a:pt x="96027" y="392750"/>
                </a:lnTo>
                <a:lnTo>
                  <a:pt x="0" y="392750"/>
                </a:lnTo>
                <a:close/>
                <a:moveTo>
                  <a:pt x="2078637" y="0"/>
                </a:moveTo>
                <a:cubicBezTo>
                  <a:pt x="2108948" y="234"/>
                  <a:pt x="2137258" y="6223"/>
                  <a:pt x="2163565" y="17968"/>
                </a:cubicBezTo>
                <a:cubicBezTo>
                  <a:pt x="2189873" y="29714"/>
                  <a:pt x="2212703" y="45811"/>
                  <a:pt x="2232056" y="66259"/>
                </a:cubicBezTo>
                <a:lnTo>
                  <a:pt x="2161809" y="128636"/>
                </a:lnTo>
                <a:cubicBezTo>
                  <a:pt x="2151530" y="115835"/>
                  <a:pt x="2139213" y="105740"/>
                  <a:pt x="2124859" y="98349"/>
                </a:cubicBezTo>
                <a:cubicBezTo>
                  <a:pt x="2110506" y="90959"/>
                  <a:pt x="2095098" y="87188"/>
                  <a:pt x="2078637" y="87036"/>
                </a:cubicBezTo>
                <a:cubicBezTo>
                  <a:pt x="2048279" y="87926"/>
                  <a:pt x="2022732" y="99075"/>
                  <a:pt x="2001997" y="120484"/>
                </a:cubicBezTo>
                <a:cubicBezTo>
                  <a:pt x="1981263" y="141893"/>
                  <a:pt x="1970468" y="168220"/>
                  <a:pt x="1969614" y="199466"/>
                </a:cubicBezTo>
                <a:cubicBezTo>
                  <a:pt x="1970468" y="230982"/>
                  <a:pt x="1981263" y="257473"/>
                  <a:pt x="2001997" y="278940"/>
                </a:cubicBezTo>
                <a:cubicBezTo>
                  <a:pt x="2022732" y="300407"/>
                  <a:pt x="2048279" y="311579"/>
                  <a:pt x="2078637" y="312458"/>
                </a:cubicBezTo>
                <a:cubicBezTo>
                  <a:pt x="2095332" y="312306"/>
                  <a:pt x="2110833" y="308534"/>
                  <a:pt x="2125140" y="301145"/>
                </a:cubicBezTo>
                <a:cubicBezTo>
                  <a:pt x="2139447" y="293755"/>
                  <a:pt x="2151858" y="283659"/>
                  <a:pt x="2162371" y="270859"/>
                </a:cubicBezTo>
                <a:lnTo>
                  <a:pt x="2232056" y="332673"/>
                </a:lnTo>
                <a:cubicBezTo>
                  <a:pt x="2212703" y="353391"/>
                  <a:pt x="2189873" y="369651"/>
                  <a:pt x="2163565" y="381455"/>
                </a:cubicBezTo>
                <a:cubicBezTo>
                  <a:pt x="2137258" y="393258"/>
                  <a:pt x="2108948" y="399271"/>
                  <a:pt x="2078637" y="399494"/>
                </a:cubicBezTo>
                <a:cubicBezTo>
                  <a:pt x="2040695" y="399033"/>
                  <a:pt x="2006129" y="389784"/>
                  <a:pt x="1974940" y="371745"/>
                </a:cubicBezTo>
                <a:cubicBezTo>
                  <a:pt x="1943752" y="353705"/>
                  <a:pt x="1918807" y="329639"/>
                  <a:pt x="1900106" y="299545"/>
                </a:cubicBezTo>
                <a:cubicBezTo>
                  <a:pt x="1881406" y="269451"/>
                  <a:pt x="1871816" y="236091"/>
                  <a:pt x="1871338" y="199466"/>
                </a:cubicBezTo>
                <a:cubicBezTo>
                  <a:pt x="1871816" y="162848"/>
                  <a:pt x="1881406" y="129537"/>
                  <a:pt x="1900106" y="99533"/>
                </a:cubicBezTo>
                <a:cubicBezTo>
                  <a:pt x="1918807" y="69529"/>
                  <a:pt x="1943752" y="45552"/>
                  <a:pt x="1974940" y="27603"/>
                </a:cubicBezTo>
                <a:cubicBezTo>
                  <a:pt x="2006129" y="9654"/>
                  <a:pt x="2040695" y="453"/>
                  <a:pt x="2078637" y="0"/>
                </a:cubicBezTo>
                <a:close/>
                <a:moveTo>
                  <a:pt x="954722" y="0"/>
                </a:moveTo>
                <a:cubicBezTo>
                  <a:pt x="992859" y="453"/>
                  <a:pt x="1027565" y="9654"/>
                  <a:pt x="1058838" y="27603"/>
                </a:cubicBezTo>
                <a:cubicBezTo>
                  <a:pt x="1090112" y="45552"/>
                  <a:pt x="1115109" y="69529"/>
                  <a:pt x="1133828" y="99533"/>
                </a:cubicBezTo>
                <a:cubicBezTo>
                  <a:pt x="1152547" y="129537"/>
                  <a:pt x="1162143" y="162848"/>
                  <a:pt x="1162618" y="199466"/>
                </a:cubicBezTo>
                <a:cubicBezTo>
                  <a:pt x="1162143" y="236091"/>
                  <a:pt x="1152547" y="269451"/>
                  <a:pt x="1133828" y="299545"/>
                </a:cubicBezTo>
                <a:cubicBezTo>
                  <a:pt x="1115109" y="329639"/>
                  <a:pt x="1090112" y="353705"/>
                  <a:pt x="1058838" y="371745"/>
                </a:cubicBezTo>
                <a:cubicBezTo>
                  <a:pt x="1027565" y="389784"/>
                  <a:pt x="992859" y="399033"/>
                  <a:pt x="954722" y="399494"/>
                </a:cubicBezTo>
                <a:cubicBezTo>
                  <a:pt x="916768" y="399033"/>
                  <a:pt x="882195" y="389784"/>
                  <a:pt x="851001" y="371745"/>
                </a:cubicBezTo>
                <a:cubicBezTo>
                  <a:pt x="819807" y="353705"/>
                  <a:pt x="794859" y="329639"/>
                  <a:pt x="776158" y="299545"/>
                </a:cubicBezTo>
                <a:cubicBezTo>
                  <a:pt x="757456" y="269451"/>
                  <a:pt x="747866" y="236091"/>
                  <a:pt x="747388" y="199466"/>
                </a:cubicBezTo>
                <a:cubicBezTo>
                  <a:pt x="747866" y="162848"/>
                  <a:pt x="757456" y="129537"/>
                  <a:pt x="776158" y="99533"/>
                </a:cubicBezTo>
                <a:cubicBezTo>
                  <a:pt x="794859" y="69529"/>
                  <a:pt x="819807" y="45552"/>
                  <a:pt x="851001" y="27603"/>
                </a:cubicBezTo>
                <a:cubicBezTo>
                  <a:pt x="882195" y="9654"/>
                  <a:pt x="916768" y="453"/>
                  <a:pt x="954722" y="0"/>
                </a:cubicBezTo>
                <a:close/>
              </a:path>
            </a:pathLst>
          </a:custGeom>
        </p:spPr>
        <p:txBody>
          <a:bodyPr wrap="square">
            <a:noAutofit/>
          </a:bodyPr>
          <a:lstStyle/>
          <a:p>
            <a:endParaRPr lang="fr-CA"/>
          </a:p>
        </p:txBody>
      </p:sp>
    </p:spTree>
    <p:extLst>
      <p:ext uri="{BB962C8B-B14F-4D97-AF65-F5344CB8AC3E}">
        <p14:creationId xmlns:p14="http://schemas.microsoft.com/office/powerpoint/2010/main" val="81305399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0" y="0"/>
            <a:ext cx="6083555" cy="6858000"/>
          </a:xfrm>
          <a:custGeom>
            <a:avLst/>
            <a:gdLst>
              <a:gd name="connsiteX0" fmla="*/ 0 w 4397974"/>
              <a:gd name="connsiteY0" fmla="*/ 0 h 6858000"/>
              <a:gd name="connsiteX1" fmla="*/ 4397974 w 4397974"/>
              <a:gd name="connsiteY1" fmla="*/ 0 h 6858000"/>
              <a:gd name="connsiteX2" fmla="*/ 4397974 w 4397974"/>
              <a:gd name="connsiteY2" fmla="*/ 6858000 h 6858000"/>
              <a:gd name="connsiteX3" fmla="*/ 0 w 43979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974" h="6858000">
                <a:moveTo>
                  <a:pt x="0" y="0"/>
                </a:moveTo>
                <a:lnTo>
                  <a:pt x="4397974" y="0"/>
                </a:lnTo>
                <a:lnTo>
                  <a:pt x="4397974" y="6858000"/>
                </a:lnTo>
                <a:lnTo>
                  <a:pt x="0" y="6858000"/>
                </a:lnTo>
                <a:close/>
              </a:path>
            </a:pathLst>
          </a:custGeom>
        </p:spPr>
        <p:txBody>
          <a:bodyPr wrap="square">
            <a:noAutofit/>
          </a:bodyPr>
          <a:lstStyle/>
          <a:p>
            <a:endParaRPr lang="fr-CA"/>
          </a:p>
        </p:txBody>
      </p:sp>
      <p:sp>
        <p:nvSpPr>
          <p:cNvPr id="6" name="Picture Placeholder 5"/>
          <p:cNvSpPr>
            <a:spLocks noGrp="1"/>
          </p:cNvSpPr>
          <p:nvPr>
            <p:ph type="pic" sz="quarter" idx="14"/>
          </p:nvPr>
        </p:nvSpPr>
        <p:spPr>
          <a:xfrm>
            <a:off x="1449685" y="1566770"/>
            <a:ext cx="2097088" cy="3706813"/>
          </a:xfrm>
          <a:custGeom>
            <a:avLst/>
            <a:gdLst>
              <a:gd name="connsiteX0" fmla="*/ 0 w 2097088"/>
              <a:gd name="connsiteY0" fmla="*/ 0 h 3706813"/>
              <a:gd name="connsiteX1" fmla="*/ 2097088 w 2097088"/>
              <a:gd name="connsiteY1" fmla="*/ 0 h 3706813"/>
              <a:gd name="connsiteX2" fmla="*/ 2097088 w 2097088"/>
              <a:gd name="connsiteY2" fmla="*/ 3706813 h 3706813"/>
              <a:gd name="connsiteX3" fmla="*/ 0 w 2097088"/>
              <a:gd name="connsiteY3" fmla="*/ 3706813 h 3706813"/>
            </a:gdLst>
            <a:ahLst/>
            <a:cxnLst>
              <a:cxn ang="0">
                <a:pos x="connsiteX0" y="connsiteY0"/>
              </a:cxn>
              <a:cxn ang="0">
                <a:pos x="connsiteX1" y="connsiteY1"/>
              </a:cxn>
              <a:cxn ang="0">
                <a:pos x="connsiteX2" y="connsiteY2"/>
              </a:cxn>
              <a:cxn ang="0">
                <a:pos x="connsiteX3" y="connsiteY3"/>
              </a:cxn>
            </a:cxnLst>
            <a:rect l="l" t="t" r="r" b="b"/>
            <a:pathLst>
              <a:path w="2097088" h="3706813">
                <a:moveTo>
                  <a:pt x="0" y="0"/>
                </a:moveTo>
                <a:lnTo>
                  <a:pt x="2097088" y="0"/>
                </a:lnTo>
                <a:lnTo>
                  <a:pt x="2097088" y="3706813"/>
                </a:lnTo>
                <a:lnTo>
                  <a:pt x="0" y="3706813"/>
                </a:lnTo>
                <a:close/>
              </a:path>
            </a:pathLst>
          </a:custGeom>
        </p:spPr>
        <p:txBody>
          <a:bodyPr wrap="square">
            <a:noAutofit/>
          </a:bodyPr>
          <a:lstStyle/>
          <a:p>
            <a:endParaRPr lang="fr-CA"/>
          </a:p>
        </p:txBody>
      </p:sp>
    </p:spTree>
    <p:extLst>
      <p:ext uri="{BB962C8B-B14F-4D97-AF65-F5344CB8AC3E}">
        <p14:creationId xmlns:p14="http://schemas.microsoft.com/office/powerpoint/2010/main" val="37945556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0" y="0"/>
            <a:ext cx="12192000" cy="6858000"/>
          </a:xfrm>
        </p:spPr>
        <p:txBody>
          <a:bodyPr/>
          <a:lstStyle/>
          <a:p>
            <a:endParaRPr lang="fr-CA"/>
          </a:p>
        </p:txBody>
      </p:sp>
      <p:sp>
        <p:nvSpPr>
          <p:cNvPr id="7" name="Picture Placeholder 6"/>
          <p:cNvSpPr>
            <a:spLocks noGrp="1"/>
          </p:cNvSpPr>
          <p:nvPr>
            <p:ph type="pic" sz="quarter" idx="13"/>
          </p:nvPr>
        </p:nvSpPr>
        <p:spPr>
          <a:xfrm>
            <a:off x="6571893" y="2380456"/>
            <a:ext cx="3706813" cy="2097088"/>
          </a:xfrm>
          <a:custGeom>
            <a:avLst/>
            <a:gdLst>
              <a:gd name="connsiteX0" fmla="*/ 0 w 3706813"/>
              <a:gd name="connsiteY0" fmla="*/ 0 h 2097088"/>
              <a:gd name="connsiteX1" fmla="*/ 3706813 w 3706813"/>
              <a:gd name="connsiteY1" fmla="*/ 0 h 2097088"/>
              <a:gd name="connsiteX2" fmla="*/ 3706813 w 3706813"/>
              <a:gd name="connsiteY2" fmla="*/ 2097088 h 2097088"/>
              <a:gd name="connsiteX3" fmla="*/ 0 w 3706813"/>
              <a:gd name="connsiteY3" fmla="*/ 2097088 h 2097088"/>
            </a:gdLst>
            <a:ahLst/>
            <a:cxnLst>
              <a:cxn ang="0">
                <a:pos x="connsiteX0" y="connsiteY0"/>
              </a:cxn>
              <a:cxn ang="0">
                <a:pos x="connsiteX1" y="connsiteY1"/>
              </a:cxn>
              <a:cxn ang="0">
                <a:pos x="connsiteX2" y="connsiteY2"/>
              </a:cxn>
              <a:cxn ang="0">
                <a:pos x="connsiteX3" y="connsiteY3"/>
              </a:cxn>
            </a:cxnLst>
            <a:rect l="l" t="t" r="r" b="b"/>
            <a:pathLst>
              <a:path w="3706813" h="2097088">
                <a:moveTo>
                  <a:pt x="0" y="0"/>
                </a:moveTo>
                <a:lnTo>
                  <a:pt x="3706813" y="0"/>
                </a:lnTo>
                <a:lnTo>
                  <a:pt x="3706813" y="2097088"/>
                </a:lnTo>
                <a:lnTo>
                  <a:pt x="0" y="2097088"/>
                </a:lnTo>
                <a:close/>
              </a:path>
            </a:pathLst>
          </a:custGeom>
        </p:spPr>
        <p:txBody>
          <a:bodyPr wrap="square">
            <a:noAutofit/>
          </a:bodyPr>
          <a:lstStyle/>
          <a:p>
            <a:endParaRPr lang="fr-CA"/>
          </a:p>
        </p:txBody>
      </p:sp>
    </p:spTree>
    <p:extLst>
      <p:ext uri="{BB962C8B-B14F-4D97-AF65-F5344CB8AC3E}">
        <p14:creationId xmlns:p14="http://schemas.microsoft.com/office/powerpoint/2010/main" val="333803758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7241039" y="2403525"/>
            <a:ext cx="4011581" cy="7090871"/>
          </a:xfrm>
        </p:spPr>
        <p:txBody>
          <a:bodyPr/>
          <a:lstStyle/>
          <a:p>
            <a:endParaRPr lang="fr-CA"/>
          </a:p>
        </p:txBody>
      </p:sp>
    </p:spTree>
    <p:extLst>
      <p:ext uri="{BB962C8B-B14F-4D97-AF65-F5344CB8AC3E}">
        <p14:creationId xmlns:p14="http://schemas.microsoft.com/office/powerpoint/2010/main" val="284244298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6108445" y="0"/>
            <a:ext cx="6083555" cy="6858000"/>
          </a:xfrm>
          <a:custGeom>
            <a:avLst/>
            <a:gdLst>
              <a:gd name="connsiteX0" fmla="*/ 0 w 4397974"/>
              <a:gd name="connsiteY0" fmla="*/ 0 h 6858000"/>
              <a:gd name="connsiteX1" fmla="*/ 4397974 w 4397974"/>
              <a:gd name="connsiteY1" fmla="*/ 0 h 6858000"/>
              <a:gd name="connsiteX2" fmla="*/ 4397974 w 4397974"/>
              <a:gd name="connsiteY2" fmla="*/ 6858000 h 6858000"/>
              <a:gd name="connsiteX3" fmla="*/ 0 w 43979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974" h="6858000">
                <a:moveTo>
                  <a:pt x="0" y="0"/>
                </a:moveTo>
                <a:lnTo>
                  <a:pt x="4397974" y="0"/>
                </a:lnTo>
                <a:lnTo>
                  <a:pt x="4397974" y="6858000"/>
                </a:lnTo>
                <a:lnTo>
                  <a:pt x="0" y="6858000"/>
                </a:lnTo>
                <a:close/>
              </a:path>
            </a:pathLst>
          </a:custGeom>
        </p:spPr>
        <p:txBody>
          <a:bodyPr wrap="square">
            <a:noAutofit/>
          </a:bodyPr>
          <a:lstStyle/>
          <a:p>
            <a:endParaRPr lang="fr-CA"/>
          </a:p>
        </p:txBody>
      </p:sp>
      <p:sp>
        <p:nvSpPr>
          <p:cNvPr id="6" name="Picture Placeholder 5"/>
          <p:cNvSpPr>
            <a:spLocks noGrp="1"/>
          </p:cNvSpPr>
          <p:nvPr>
            <p:ph type="pic" sz="quarter" idx="14"/>
          </p:nvPr>
        </p:nvSpPr>
        <p:spPr>
          <a:xfrm>
            <a:off x="8497930" y="1566770"/>
            <a:ext cx="2097088" cy="3706813"/>
          </a:xfrm>
          <a:custGeom>
            <a:avLst/>
            <a:gdLst>
              <a:gd name="connsiteX0" fmla="*/ 0 w 2097088"/>
              <a:gd name="connsiteY0" fmla="*/ 0 h 3706813"/>
              <a:gd name="connsiteX1" fmla="*/ 2097088 w 2097088"/>
              <a:gd name="connsiteY1" fmla="*/ 0 h 3706813"/>
              <a:gd name="connsiteX2" fmla="*/ 2097088 w 2097088"/>
              <a:gd name="connsiteY2" fmla="*/ 3706813 h 3706813"/>
              <a:gd name="connsiteX3" fmla="*/ 0 w 2097088"/>
              <a:gd name="connsiteY3" fmla="*/ 3706813 h 3706813"/>
            </a:gdLst>
            <a:ahLst/>
            <a:cxnLst>
              <a:cxn ang="0">
                <a:pos x="connsiteX0" y="connsiteY0"/>
              </a:cxn>
              <a:cxn ang="0">
                <a:pos x="connsiteX1" y="connsiteY1"/>
              </a:cxn>
              <a:cxn ang="0">
                <a:pos x="connsiteX2" y="connsiteY2"/>
              </a:cxn>
              <a:cxn ang="0">
                <a:pos x="connsiteX3" y="connsiteY3"/>
              </a:cxn>
            </a:cxnLst>
            <a:rect l="l" t="t" r="r" b="b"/>
            <a:pathLst>
              <a:path w="2097088" h="3706813">
                <a:moveTo>
                  <a:pt x="0" y="0"/>
                </a:moveTo>
                <a:lnTo>
                  <a:pt x="2097088" y="0"/>
                </a:lnTo>
                <a:lnTo>
                  <a:pt x="2097088" y="3706813"/>
                </a:lnTo>
                <a:lnTo>
                  <a:pt x="0" y="3706813"/>
                </a:lnTo>
                <a:close/>
              </a:path>
            </a:pathLst>
          </a:custGeom>
        </p:spPr>
        <p:txBody>
          <a:bodyPr wrap="square">
            <a:noAutofit/>
          </a:bodyPr>
          <a:lstStyle/>
          <a:p>
            <a:endParaRPr lang="fr-CA"/>
          </a:p>
        </p:txBody>
      </p:sp>
    </p:spTree>
    <p:extLst>
      <p:ext uri="{BB962C8B-B14F-4D97-AF65-F5344CB8AC3E}">
        <p14:creationId xmlns:p14="http://schemas.microsoft.com/office/powerpoint/2010/main" val="10412279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566E749-6CAA-4C36-A520-BA3168FFA669}" type="datetimeFigureOut">
              <a:rPr lang="fr-CA" smtClean="0"/>
              <a:t>2018-09-10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3090918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809188"/>
            <a:ext cx="12192000" cy="1401616"/>
          </a:xfrm>
          <a:custGeom>
            <a:avLst/>
            <a:gdLst>
              <a:gd name="connsiteX0" fmla="*/ 0 w 12192000"/>
              <a:gd name="connsiteY0" fmla="*/ 0 h 1401616"/>
              <a:gd name="connsiteX1" fmla="*/ 12192000 w 12192000"/>
              <a:gd name="connsiteY1" fmla="*/ 0 h 1401616"/>
              <a:gd name="connsiteX2" fmla="*/ 12192000 w 12192000"/>
              <a:gd name="connsiteY2" fmla="*/ 1401616 h 1401616"/>
              <a:gd name="connsiteX3" fmla="*/ 0 w 12192000"/>
              <a:gd name="connsiteY3" fmla="*/ 1401616 h 1401616"/>
            </a:gdLst>
            <a:ahLst/>
            <a:cxnLst>
              <a:cxn ang="0">
                <a:pos x="connsiteX0" y="connsiteY0"/>
              </a:cxn>
              <a:cxn ang="0">
                <a:pos x="connsiteX1" y="connsiteY1"/>
              </a:cxn>
              <a:cxn ang="0">
                <a:pos x="connsiteX2" y="connsiteY2"/>
              </a:cxn>
              <a:cxn ang="0">
                <a:pos x="connsiteX3" y="connsiteY3"/>
              </a:cxn>
            </a:cxnLst>
            <a:rect l="l" t="t" r="r" b="b"/>
            <a:pathLst>
              <a:path w="12192000" h="1401616">
                <a:moveTo>
                  <a:pt x="0" y="0"/>
                </a:moveTo>
                <a:lnTo>
                  <a:pt x="12192000" y="0"/>
                </a:lnTo>
                <a:lnTo>
                  <a:pt x="12192000" y="1401616"/>
                </a:lnTo>
                <a:lnTo>
                  <a:pt x="0" y="1401616"/>
                </a:lnTo>
                <a:close/>
              </a:path>
            </a:pathLst>
          </a:custGeom>
        </p:spPr>
        <p:txBody>
          <a:bodyPr wrap="square">
            <a:noAutofit/>
          </a:bodyPr>
          <a:lstStyle/>
          <a:p>
            <a:endParaRPr lang="fr-CA"/>
          </a:p>
        </p:txBody>
      </p:sp>
    </p:spTree>
    <p:extLst>
      <p:ext uri="{BB962C8B-B14F-4D97-AF65-F5344CB8AC3E}">
        <p14:creationId xmlns:p14="http://schemas.microsoft.com/office/powerpoint/2010/main" val="33709269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6654800" cy="6858000"/>
          </a:xfrm>
          <a:custGeom>
            <a:avLst/>
            <a:gdLst>
              <a:gd name="connsiteX0" fmla="*/ 6196812 w 6654800"/>
              <a:gd name="connsiteY0" fmla="*/ 2340987 h 6858000"/>
              <a:gd name="connsiteX1" fmla="*/ 6196771 w 6654800"/>
              <a:gd name="connsiteY1" fmla="*/ 2341254 h 6858000"/>
              <a:gd name="connsiteX2" fmla="*/ 6194357 w 6654800"/>
              <a:gd name="connsiteY2" fmla="*/ 2351429 h 6858000"/>
              <a:gd name="connsiteX3" fmla="*/ 0 w 6654800"/>
              <a:gd name="connsiteY3" fmla="*/ 0 h 6858000"/>
              <a:gd name="connsiteX4" fmla="*/ 5657127 w 6654800"/>
              <a:gd name="connsiteY4" fmla="*/ 0 h 6858000"/>
              <a:gd name="connsiteX5" fmla="*/ 5702300 w 6654800"/>
              <a:gd name="connsiteY5" fmla="*/ 25400 h 6858000"/>
              <a:gd name="connsiteX6" fmla="*/ 5791200 w 6654800"/>
              <a:gd name="connsiteY6" fmla="*/ 76200 h 6858000"/>
              <a:gd name="connsiteX7" fmla="*/ 5905500 w 6654800"/>
              <a:gd name="connsiteY7" fmla="*/ 127000 h 6858000"/>
              <a:gd name="connsiteX8" fmla="*/ 6007100 w 6654800"/>
              <a:gd name="connsiteY8" fmla="*/ 215900 h 6858000"/>
              <a:gd name="connsiteX9" fmla="*/ 6083300 w 6654800"/>
              <a:gd name="connsiteY9" fmla="*/ 241300 h 6858000"/>
              <a:gd name="connsiteX10" fmla="*/ 6070600 w 6654800"/>
              <a:gd name="connsiteY10" fmla="*/ 279400 h 6858000"/>
              <a:gd name="connsiteX11" fmla="*/ 6032500 w 6654800"/>
              <a:gd name="connsiteY11" fmla="*/ 292100 h 6858000"/>
              <a:gd name="connsiteX12" fmla="*/ 5956300 w 6654800"/>
              <a:gd name="connsiteY12" fmla="*/ 317500 h 6858000"/>
              <a:gd name="connsiteX13" fmla="*/ 5613400 w 6654800"/>
              <a:gd name="connsiteY13" fmla="*/ 1143000 h 6858000"/>
              <a:gd name="connsiteX14" fmla="*/ 5562600 w 6654800"/>
              <a:gd name="connsiteY14" fmla="*/ 1168400 h 6858000"/>
              <a:gd name="connsiteX15" fmla="*/ 5638800 w 6654800"/>
              <a:gd name="connsiteY15" fmla="*/ 1244600 h 6858000"/>
              <a:gd name="connsiteX16" fmla="*/ 5702300 w 6654800"/>
              <a:gd name="connsiteY16" fmla="*/ 1295400 h 6858000"/>
              <a:gd name="connsiteX17" fmla="*/ 5613400 w 6654800"/>
              <a:gd name="connsiteY17" fmla="*/ 1371600 h 6858000"/>
              <a:gd name="connsiteX18" fmla="*/ 5651500 w 6654800"/>
              <a:gd name="connsiteY18" fmla="*/ 1397000 h 6858000"/>
              <a:gd name="connsiteX19" fmla="*/ 5613400 w 6654800"/>
              <a:gd name="connsiteY19" fmla="*/ 1511300 h 6858000"/>
              <a:gd name="connsiteX20" fmla="*/ 5702300 w 6654800"/>
              <a:gd name="connsiteY20" fmla="*/ 1574800 h 6858000"/>
              <a:gd name="connsiteX21" fmla="*/ 5715000 w 6654800"/>
              <a:gd name="connsiteY21" fmla="*/ 1612900 h 6858000"/>
              <a:gd name="connsiteX22" fmla="*/ 5740400 w 6654800"/>
              <a:gd name="connsiteY22" fmla="*/ 1651000 h 6858000"/>
              <a:gd name="connsiteX23" fmla="*/ 5854700 w 6654800"/>
              <a:gd name="connsiteY23" fmla="*/ 1739900 h 6858000"/>
              <a:gd name="connsiteX24" fmla="*/ 5892800 w 6654800"/>
              <a:gd name="connsiteY24" fmla="*/ 1752600 h 6858000"/>
              <a:gd name="connsiteX25" fmla="*/ 5994400 w 6654800"/>
              <a:gd name="connsiteY25" fmla="*/ 1778000 h 6858000"/>
              <a:gd name="connsiteX26" fmla="*/ 6223000 w 6654800"/>
              <a:gd name="connsiteY26" fmla="*/ 1816100 h 6858000"/>
              <a:gd name="connsiteX27" fmla="*/ 6146800 w 6654800"/>
              <a:gd name="connsiteY27" fmla="*/ 1930400 h 6858000"/>
              <a:gd name="connsiteX28" fmla="*/ 6134100 w 6654800"/>
              <a:gd name="connsiteY28" fmla="*/ 1968500 h 6858000"/>
              <a:gd name="connsiteX29" fmla="*/ 6146800 w 6654800"/>
              <a:gd name="connsiteY29" fmla="*/ 2171700 h 6858000"/>
              <a:gd name="connsiteX30" fmla="*/ 6210300 w 6654800"/>
              <a:gd name="connsiteY30" fmla="*/ 2286000 h 6858000"/>
              <a:gd name="connsiteX31" fmla="*/ 6197473 w 6654800"/>
              <a:gd name="connsiteY31" fmla="*/ 2338176 h 6858000"/>
              <a:gd name="connsiteX32" fmla="*/ 6196812 w 6654800"/>
              <a:gd name="connsiteY32" fmla="*/ 2340987 h 6858000"/>
              <a:gd name="connsiteX33" fmla="*/ 6199149 w 6654800"/>
              <a:gd name="connsiteY33" fmla="*/ 2325737 h 6858000"/>
              <a:gd name="connsiteX34" fmla="*/ 6172200 w 6654800"/>
              <a:gd name="connsiteY34" fmla="*/ 2374900 h 6858000"/>
              <a:gd name="connsiteX35" fmla="*/ 6083300 w 6654800"/>
              <a:gd name="connsiteY35" fmla="*/ 2540000 h 6858000"/>
              <a:gd name="connsiteX36" fmla="*/ 6096000 w 6654800"/>
              <a:gd name="connsiteY36" fmla="*/ 2603500 h 6858000"/>
              <a:gd name="connsiteX37" fmla="*/ 6121400 w 6654800"/>
              <a:gd name="connsiteY37" fmla="*/ 2641600 h 6858000"/>
              <a:gd name="connsiteX38" fmla="*/ 6045200 w 6654800"/>
              <a:gd name="connsiteY38" fmla="*/ 2844800 h 6858000"/>
              <a:gd name="connsiteX39" fmla="*/ 6032500 w 6654800"/>
              <a:gd name="connsiteY39" fmla="*/ 2882900 h 6858000"/>
              <a:gd name="connsiteX40" fmla="*/ 6057900 w 6654800"/>
              <a:gd name="connsiteY40" fmla="*/ 2959100 h 6858000"/>
              <a:gd name="connsiteX41" fmla="*/ 6108700 w 6654800"/>
              <a:gd name="connsiteY41" fmla="*/ 3098800 h 6858000"/>
              <a:gd name="connsiteX42" fmla="*/ 6096000 w 6654800"/>
              <a:gd name="connsiteY42" fmla="*/ 3136900 h 6858000"/>
              <a:gd name="connsiteX43" fmla="*/ 6045200 w 6654800"/>
              <a:gd name="connsiteY43" fmla="*/ 3162300 h 6858000"/>
              <a:gd name="connsiteX44" fmla="*/ 6083300 w 6654800"/>
              <a:gd name="connsiteY44" fmla="*/ 3251200 h 6858000"/>
              <a:gd name="connsiteX45" fmla="*/ 6096000 w 6654800"/>
              <a:gd name="connsiteY45" fmla="*/ 3289300 h 6858000"/>
              <a:gd name="connsiteX46" fmla="*/ 6083300 w 6654800"/>
              <a:gd name="connsiteY46" fmla="*/ 3327400 h 6858000"/>
              <a:gd name="connsiteX47" fmla="*/ 5816600 w 6654800"/>
              <a:gd name="connsiteY47" fmla="*/ 3479800 h 6858000"/>
              <a:gd name="connsiteX48" fmla="*/ 5778500 w 6654800"/>
              <a:gd name="connsiteY48" fmla="*/ 3556000 h 6858000"/>
              <a:gd name="connsiteX49" fmla="*/ 5803900 w 6654800"/>
              <a:gd name="connsiteY49" fmla="*/ 3594100 h 6858000"/>
              <a:gd name="connsiteX50" fmla="*/ 5905500 w 6654800"/>
              <a:gd name="connsiteY50" fmla="*/ 3657600 h 6858000"/>
              <a:gd name="connsiteX51" fmla="*/ 5892800 w 6654800"/>
              <a:gd name="connsiteY51" fmla="*/ 3695700 h 6858000"/>
              <a:gd name="connsiteX52" fmla="*/ 5765800 w 6654800"/>
              <a:gd name="connsiteY52" fmla="*/ 3822700 h 6858000"/>
              <a:gd name="connsiteX53" fmla="*/ 5829300 w 6654800"/>
              <a:gd name="connsiteY53" fmla="*/ 3886200 h 6858000"/>
              <a:gd name="connsiteX54" fmla="*/ 5943600 w 6654800"/>
              <a:gd name="connsiteY54" fmla="*/ 4013200 h 6858000"/>
              <a:gd name="connsiteX55" fmla="*/ 5930900 w 6654800"/>
              <a:gd name="connsiteY55" fmla="*/ 4064000 h 6858000"/>
              <a:gd name="connsiteX56" fmla="*/ 5918200 w 6654800"/>
              <a:gd name="connsiteY56" fmla="*/ 4102100 h 6858000"/>
              <a:gd name="connsiteX57" fmla="*/ 5981700 w 6654800"/>
              <a:gd name="connsiteY57" fmla="*/ 4203700 h 6858000"/>
              <a:gd name="connsiteX58" fmla="*/ 5969000 w 6654800"/>
              <a:gd name="connsiteY58" fmla="*/ 4241800 h 6858000"/>
              <a:gd name="connsiteX59" fmla="*/ 5892800 w 6654800"/>
              <a:gd name="connsiteY59" fmla="*/ 4292600 h 6858000"/>
              <a:gd name="connsiteX60" fmla="*/ 5842000 w 6654800"/>
              <a:gd name="connsiteY60" fmla="*/ 4330700 h 6858000"/>
              <a:gd name="connsiteX61" fmla="*/ 5854700 w 6654800"/>
              <a:gd name="connsiteY61" fmla="*/ 4406900 h 6858000"/>
              <a:gd name="connsiteX62" fmla="*/ 5867400 w 6654800"/>
              <a:gd name="connsiteY62" fmla="*/ 4470400 h 6858000"/>
              <a:gd name="connsiteX63" fmla="*/ 5880100 w 6654800"/>
              <a:gd name="connsiteY63" fmla="*/ 4610100 h 6858000"/>
              <a:gd name="connsiteX64" fmla="*/ 5956300 w 6654800"/>
              <a:gd name="connsiteY64" fmla="*/ 4673600 h 6858000"/>
              <a:gd name="connsiteX65" fmla="*/ 6159500 w 6654800"/>
              <a:gd name="connsiteY65" fmla="*/ 4737100 h 6858000"/>
              <a:gd name="connsiteX66" fmla="*/ 6172200 w 6654800"/>
              <a:gd name="connsiteY66" fmla="*/ 4775200 h 6858000"/>
              <a:gd name="connsiteX67" fmla="*/ 6210300 w 6654800"/>
              <a:gd name="connsiteY67" fmla="*/ 4826000 h 6858000"/>
              <a:gd name="connsiteX68" fmla="*/ 6197600 w 6654800"/>
              <a:gd name="connsiteY68" fmla="*/ 5054600 h 6858000"/>
              <a:gd name="connsiteX69" fmla="*/ 6210300 w 6654800"/>
              <a:gd name="connsiteY69" fmla="*/ 5092700 h 6858000"/>
              <a:gd name="connsiteX70" fmla="*/ 6261100 w 6654800"/>
              <a:gd name="connsiteY70" fmla="*/ 5168900 h 6858000"/>
              <a:gd name="connsiteX71" fmla="*/ 6019800 w 6654800"/>
              <a:gd name="connsiteY71" fmla="*/ 5588000 h 6858000"/>
              <a:gd name="connsiteX72" fmla="*/ 5740400 w 6654800"/>
              <a:gd name="connsiteY72" fmla="*/ 5918200 h 6858000"/>
              <a:gd name="connsiteX73" fmla="*/ 5689600 w 6654800"/>
              <a:gd name="connsiteY73" fmla="*/ 5956300 h 6858000"/>
              <a:gd name="connsiteX74" fmla="*/ 5892800 w 6654800"/>
              <a:gd name="connsiteY74" fmla="*/ 5930900 h 6858000"/>
              <a:gd name="connsiteX75" fmla="*/ 6426200 w 6654800"/>
              <a:gd name="connsiteY75" fmla="*/ 5803900 h 6858000"/>
              <a:gd name="connsiteX76" fmla="*/ 6464300 w 6654800"/>
              <a:gd name="connsiteY76" fmla="*/ 5791200 h 6858000"/>
              <a:gd name="connsiteX77" fmla="*/ 6654800 w 6654800"/>
              <a:gd name="connsiteY77" fmla="*/ 5765800 h 6858000"/>
              <a:gd name="connsiteX78" fmla="*/ 6337300 w 6654800"/>
              <a:gd name="connsiteY78" fmla="*/ 5943600 h 6858000"/>
              <a:gd name="connsiteX79" fmla="*/ 6413500 w 6654800"/>
              <a:gd name="connsiteY79" fmla="*/ 5981700 h 6858000"/>
              <a:gd name="connsiteX80" fmla="*/ 6350000 w 6654800"/>
              <a:gd name="connsiteY80" fmla="*/ 6083300 h 6858000"/>
              <a:gd name="connsiteX81" fmla="*/ 6286500 w 6654800"/>
              <a:gd name="connsiteY81" fmla="*/ 6184900 h 6858000"/>
              <a:gd name="connsiteX82" fmla="*/ 6159500 w 6654800"/>
              <a:gd name="connsiteY82" fmla="*/ 6286500 h 6858000"/>
              <a:gd name="connsiteX83" fmla="*/ 5739873 w 6654800"/>
              <a:gd name="connsiteY83" fmla="*/ 6677408 h 6858000"/>
              <a:gd name="connsiteX84" fmla="*/ 5547043 w 6654800"/>
              <a:gd name="connsiteY84" fmla="*/ 6858000 h 6858000"/>
              <a:gd name="connsiteX85" fmla="*/ 0 w 6654800"/>
              <a:gd name="connsiteY8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654800" h="6858000">
                <a:moveTo>
                  <a:pt x="6196812" y="2340987"/>
                </a:moveTo>
                <a:lnTo>
                  <a:pt x="6196771" y="2341254"/>
                </a:lnTo>
                <a:cubicBezTo>
                  <a:pt x="6194086" y="2355065"/>
                  <a:pt x="6190682" y="2367468"/>
                  <a:pt x="6194357" y="2351429"/>
                </a:cubicBezTo>
                <a:close/>
                <a:moveTo>
                  <a:pt x="0" y="0"/>
                </a:moveTo>
                <a:lnTo>
                  <a:pt x="5657127" y="0"/>
                </a:lnTo>
                <a:lnTo>
                  <a:pt x="5702300" y="25400"/>
                </a:lnTo>
                <a:cubicBezTo>
                  <a:pt x="5731933" y="42333"/>
                  <a:pt x="5760673" y="60936"/>
                  <a:pt x="5791200" y="76200"/>
                </a:cubicBezTo>
                <a:cubicBezTo>
                  <a:pt x="5824390" y="92795"/>
                  <a:pt x="5874079" y="104556"/>
                  <a:pt x="5905500" y="127000"/>
                </a:cubicBezTo>
                <a:cubicBezTo>
                  <a:pt x="5982235" y="181811"/>
                  <a:pt x="5900193" y="157587"/>
                  <a:pt x="6007100" y="215900"/>
                </a:cubicBezTo>
                <a:cubicBezTo>
                  <a:pt x="6030605" y="228721"/>
                  <a:pt x="6083300" y="241300"/>
                  <a:pt x="6083300" y="241300"/>
                </a:cubicBezTo>
                <a:cubicBezTo>
                  <a:pt x="6079067" y="254000"/>
                  <a:pt x="6080066" y="269934"/>
                  <a:pt x="6070600" y="279400"/>
                </a:cubicBezTo>
                <a:cubicBezTo>
                  <a:pt x="6061134" y="288866"/>
                  <a:pt x="6044474" y="286113"/>
                  <a:pt x="6032500" y="292100"/>
                </a:cubicBezTo>
                <a:cubicBezTo>
                  <a:pt x="6000458" y="308121"/>
                  <a:pt x="5992625" y="319275"/>
                  <a:pt x="5956300" y="317500"/>
                </a:cubicBezTo>
                <a:cubicBezTo>
                  <a:pt x="5867810" y="574542"/>
                  <a:pt x="5895809" y="1001796"/>
                  <a:pt x="5613400" y="1143000"/>
                </a:cubicBezTo>
                <a:lnTo>
                  <a:pt x="5562600" y="1168400"/>
                </a:lnTo>
                <a:cubicBezTo>
                  <a:pt x="5588000" y="1193800"/>
                  <a:pt x="5612221" y="1220437"/>
                  <a:pt x="5638800" y="1244600"/>
                </a:cubicBezTo>
                <a:cubicBezTo>
                  <a:pt x="5658857" y="1262834"/>
                  <a:pt x="5698938" y="1268503"/>
                  <a:pt x="5702300" y="1295400"/>
                </a:cubicBezTo>
                <a:cubicBezTo>
                  <a:pt x="5704669" y="1314352"/>
                  <a:pt x="5630658" y="1360095"/>
                  <a:pt x="5613400" y="1371600"/>
                </a:cubicBezTo>
                <a:cubicBezTo>
                  <a:pt x="5626100" y="1380067"/>
                  <a:pt x="5651500" y="1381736"/>
                  <a:pt x="5651500" y="1397000"/>
                </a:cubicBezTo>
                <a:cubicBezTo>
                  <a:pt x="5651500" y="1437161"/>
                  <a:pt x="5613400" y="1511300"/>
                  <a:pt x="5613400" y="1511300"/>
                </a:cubicBezTo>
                <a:cubicBezTo>
                  <a:pt x="5630774" y="1522882"/>
                  <a:pt x="5692455" y="1562985"/>
                  <a:pt x="5702300" y="1574800"/>
                </a:cubicBezTo>
                <a:cubicBezTo>
                  <a:pt x="5710870" y="1585084"/>
                  <a:pt x="5709013" y="1600926"/>
                  <a:pt x="5715000" y="1612900"/>
                </a:cubicBezTo>
                <a:cubicBezTo>
                  <a:pt x="5721826" y="1626552"/>
                  <a:pt x="5730629" y="1639274"/>
                  <a:pt x="5740400" y="1651000"/>
                </a:cubicBezTo>
                <a:cubicBezTo>
                  <a:pt x="5765687" y="1681345"/>
                  <a:pt x="5822022" y="1729007"/>
                  <a:pt x="5854700" y="1739900"/>
                </a:cubicBezTo>
                <a:cubicBezTo>
                  <a:pt x="5867400" y="1744133"/>
                  <a:pt x="5879885" y="1749078"/>
                  <a:pt x="5892800" y="1752600"/>
                </a:cubicBezTo>
                <a:cubicBezTo>
                  <a:pt x="5926479" y="1761785"/>
                  <a:pt x="5960119" y="1771408"/>
                  <a:pt x="5994400" y="1778000"/>
                </a:cubicBezTo>
                <a:cubicBezTo>
                  <a:pt x="6070261" y="1792589"/>
                  <a:pt x="6223000" y="1816100"/>
                  <a:pt x="6223000" y="1816100"/>
                </a:cubicBezTo>
                <a:cubicBezTo>
                  <a:pt x="6194008" y="1903075"/>
                  <a:pt x="6233284" y="1800674"/>
                  <a:pt x="6146800" y="1930400"/>
                </a:cubicBezTo>
                <a:cubicBezTo>
                  <a:pt x="6139374" y="1941539"/>
                  <a:pt x="6138333" y="1955800"/>
                  <a:pt x="6134100" y="1968500"/>
                </a:cubicBezTo>
                <a:cubicBezTo>
                  <a:pt x="6138333" y="2036233"/>
                  <a:pt x="6134660" y="2104929"/>
                  <a:pt x="6146800" y="2171700"/>
                </a:cubicBezTo>
                <a:cubicBezTo>
                  <a:pt x="6152416" y="2202587"/>
                  <a:pt x="6190276" y="2255964"/>
                  <a:pt x="6210300" y="2286000"/>
                </a:cubicBezTo>
                <a:cubicBezTo>
                  <a:pt x="6204310" y="2309962"/>
                  <a:pt x="6200201" y="2326777"/>
                  <a:pt x="6197473" y="2338176"/>
                </a:cubicBezTo>
                <a:lnTo>
                  <a:pt x="6196812" y="2340987"/>
                </a:lnTo>
                <a:lnTo>
                  <a:pt x="6199149" y="2325737"/>
                </a:lnTo>
                <a:cubicBezTo>
                  <a:pt x="6200184" y="2313005"/>
                  <a:pt x="6195693" y="2313820"/>
                  <a:pt x="6172200" y="2374900"/>
                </a:cubicBezTo>
                <a:cubicBezTo>
                  <a:pt x="6110504" y="2535309"/>
                  <a:pt x="6177845" y="2469091"/>
                  <a:pt x="6083300" y="2540000"/>
                </a:cubicBezTo>
                <a:cubicBezTo>
                  <a:pt x="6087533" y="2561167"/>
                  <a:pt x="6088421" y="2583289"/>
                  <a:pt x="6096000" y="2603500"/>
                </a:cubicBezTo>
                <a:cubicBezTo>
                  <a:pt x="6101359" y="2617792"/>
                  <a:pt x="6122415" y="2626370"/>
                  <a:pt x="6121400" y="2641600"/>
                </a:cubicBezTo>
                <a:cubicBezTo>
                  <a:pt x="6112964" y="2768138"/>
                  <a:pt x="6100652" y="2770864"/>
                  <a:pt x="6045200" y="2844800"/>
                </a:cubicBezTo>
                <a:cubicBezTo>
                  <a:pt x="6040967" y="2857500"/>
                  <a:pt x="6031022" y="2869595"/>
                  <a:pt x="6032500" y="2882900"/>
                </a:cubicBezTo>
                <a:cubicBezTo>
                  <a:pt x="6035457" y="2909510"/>
                  <a:pt x="6048895" y="2933886"/>
                  <a:pt x="6057900" y="2959100"/>
                </a:cubicBezTo>
                <a:cubicBezTo>
                  <a:pt x="6129234" y="3158836"/>
                  <a:pt x="6074001" y="2994704"/>
                  <a:pt x="6108700" y="3098800"/>
                </a:cubicBezTo>
                <a:cubicBezTo>
                  <a:pt x="6104467" y="3111500"/>
                  <a:pt x="6105466" y="3127434"/>
                  <a:pt x="6096000" y="3136900"/>
                </a:cubicBezTo>
                <a:cubicBezTo>
                  <a:pt x="6082613" y="3150287"/>
                  <a:pt x="6047291" y="3143484"/>
                  <a:pt x="6045200" y="3162300"/>
                </a:cubicBezTo>
                <a:cubicBezTo>
                  <a:pt x="6041640" y="3194343"/>
                  <a:pt x="6071326" y="3221266"/>
                  <a:pt x="6083300" y="3251200"/>
                </a:cubicBezTo>
                <a:cubicBezTo>
                  <a:pt x="6088272" y="3263629"/>
                  <a:pt x="6091767" y="3276600"/>
                  <a:pt x="6096000" y="3289300"/>
                </a:cubicBezTo>
                <a:cubicBezTo>
                  <a:pt x="6091767" y="3302000"/>
                  <a:pt x="6093584" y="3318830"/>
                  <a:pt x="6083300" y="3327400"/>
                </a:cubicBezTo>
                <a:cubicBezTo>
                  <a:pt x="6009815" y="3388638"/>
                  <a:pt x="5901950" y="3437125"/>
                  <a:pt x="5816600" y="3479800"/>
                </a:cubicBezTo>
                <a:cubicBezTo>
                  <a:pt x="5807755" y="3493068"/>
                  <a:pt x="5774995" y="3534968"/>
                  <a:pt x="5778500" y="3556000"/>
                </a:cubicBezTo>
                <a:cubicBezTo>
                  <a:pt x="5781009" y="3571056"/>
                  <a:pt x="5791981" y="3584565"/>
                  <a:pt x="5803900" y="3594100"/>
                </a:cubicBezTo>
                <a:cubicBezTo>
                  <a:pt x="5835086" y="3619049"/>
                  <a:pt x="5905500" y="3657600"/>
                  <a:pt x="5905500" y="3657600"/>
                </a:cubicBezTo>
                <a:cubicBezTo>
                  <a:pt x="5901267" y="3670300"/>
                  <a:pt x="5901447" y="3685481"/>
                  <a:pt x="5892800" y="3695700"/>
                </a:cubicBezTo>
                <a:cubicBezTo>
                  <a:pt x="5854128" y="3741403"/>
                  <a:pt x="5765800" y="3822700"/>
                  <a:pt x="5765800" y="3822700"/>
                </a:cubicBezTo>
                <a:cubicBezTo>
                  <a:pt x="5786967" y="3843867"/>
                  <a:pt x="5807304" y="3865896"/>
                  <a:pt x="5829300" y="3886200"/>
                </a:cubicBezTo>
                <a:cubicBezTo>
                  <a:pt x="5943560" y="3991671"/>
                  <a:pt x="5915900" y="3930101"/>
                  <a:pt x="5943600" y="4013200"/>
                </a:cubicBezTo>
                <a:cubicBezTo>
                  <a:pt x="5939367" y="4030133"/>
                  <a:pt x="5935695" y="4047217"/>
                  <a:pt x="5930900" y="4064000"/>
                </a:cubicBezTo>
                <a:cubicBezTo>
                  <a:pt x="5927222" y="4076872"/>
                  <a:pt x="5916307" y="4088848"/>
                  <a:pt x="5918200" y="4102100"/>
                </a:cubicBezTo>
                <a:cubicBezTo>
                  <a:pt x="5922302" y="4130813"/>
                  <a:pt x="5966636" y="4183615"/>
                  <a:pt x="5981700" y="4203700"/>
                </a:cubicBezTo>
                <a:cubicBezTo>
                  <a:pt x="5977467" y="4216400"/>
                  <a:pt x="5978466" y="4232334"/>
                  <a:pt x="5969000" y="4241800"/>
                </a:cubicBezTo>
                <a:cubicBezTo>
                  <a:pt x="5947414" y="4263386"/>
                  <a:pt x="5917809" y="4275094"/>
                  <a:pt x="5892800" y="4292600"/>
                </a:cubicBezTo>
                <a:cubicBezTo>
                  <a:pt x="5875460" y="4304738"/>
                  <a:pt x="5858933" y="4318000"/>
                  <a:pt x="5842000" y="4330700"/>
                </a:cubicBezTo>
                <a:cubicBezTo>
                  <a:pt x="5846233" y="4356100"/>
                  <a:pt x="5850094" y="4381565"/>
                  <a:pt x="5854700" y="4406900"/>
                </a:cubicBezTo>
                <a:cubicBezTo>
                  <a:pt x="5858561" y="4428138"/>
                  <a:pt x="5864723" y="4448981"/>
                  <a:pt x="5867400" y="4470400"/>
                </a:cubicBezTo>
                <a:cubicBezTo>
                  <a:pt x="5873200" y="4516798"/>
                  <a:pt x="5861358" y="4567262"/>
                  <a:pt x="5880100" y="4610100"/>
                </a:cubicBezTo>
                <a:cubicBezTo>
                  <a:pt x="5893352" y="4640391"/>
                  <a:pt x="5927483" y="4657390"/>
                  <a:pt x="5956300" y="4673600"/>
                </a:cubicBezTo>
                <a:cubicBezTo>
                  <a:pt x="6045257" y="4723638"/>
                  <a:pt x="6073315" y="4722736"/>
                  <a:pt x="6159500" y="4737100"/>
                </a:cubicBezTo>
                <a:cubicBezTo>
                  <a:pt x="6163733" y="4749800"/>
                  <a:pt x="6165558" y="4763577"/>
                  <a:pt x="6172200" y="4775200"/>
                </a:cubicBezTo>
                <a:cubicBezTo>
                  <a:pt x="6182702" y="4793578"/>
                  <a:pt x="6208384" y="4804920"/>
                  <a:pt x="6210300" y="4826000"/>
                </a:cubicBezTo>
                <a:cubicBezTo>
                  <a:pt x="6217209" y="4902004"/>
                  <a:pt x="6201833" y="4978400"/>
                  <a:pt x="6197600" y="5054600"/>
                </a:cubicBezTo>
                <a:cubicBezTo>
                  <a:pt x="6201833" y="5067300"/>
                  <a:pt x="6203799" y="5080998"/>
                  <a:pt x="6210300" y="5092700"/>
                </a:cubicBezTo>
                <a:cubicBezTo>
                  <a:pt x="6225125" y="5119385"/>
                  <a:pt x="6261100" y="5168900"/>
                  <a:pt x="6261100" y="5168900"/>
                </a:cubicBezTo>
                <a:cubicBezTo>
                  <a:pt x="6215939" y="5349543"/>
                  <a:pt x="6236215" y="5290429"/>
                  <a:pt x="6019800" y="5588000"/>
                </a:cubicBezTo>
                <a:cubicBezTo>
                  <a:pt x="5934996" y="5704605"/>
                  <a:pt x="5836648" y="5810846"/>
                  <a:pt x="5740400" y="5918200"/>
                </a:cubicBezTo>
                <a:cubicBezTo>
                  <a:pt x="5726270" y="5933960"/>
                  <a:pt x="5668506" y="5954542"/>
                  <a:pt x="5689600" y="5956300"/>
                </a:cubicBezTo>
                <a:cubicBezTo>
                  <a:pt x="5757625" y="5961969"/>
                  <a:pt x="5825067" y="5939367"/>
                  <a:pt x="5892800" y="5930900"/>
                </a:cubicBezTo>
                <a:cubicBezTo>
                  <a:pt x="6094734" y="5863589"/>
                  <a:pt x="5878752" y="5934245"/>
                  <a:pt x="6426200" y="5803900"/>
                </a:cubicBezTo>
                <a:cubicBezTo>
                  <a:pt x="6439223" y="5800799"/>
                  <a:pt x="6451095" y="5793401"/>
                  <a:pt x="6464300" y="5791200"/>
                </a:cubicBezTo>
                <a:cubicBezTo>
                  <a:pt x="6527490" y="5780668"/>
                  <a:pt x="6591300" y="5774267"/>
                  <a:pt x="6654800" y="5765800"/>
                </a:cubicBezTo>
                <a:cubicBezTo>
                  <a:pt x="6591537" y="5797432"/>
                  <a:pt x="6365030" y="5906626"/>
                  <a:pt x="6337300" y="5943600"/>
                </a:cubicBezTo>
                <a:cubicBezTo>
                  <a:pt x="6320261" y="5966318"/>
                  <a:pt x="6388100" y="5969000"/>
                  <a:pt x="6413500" y="5981700"/>
                </a:cubicBezTo>
                <a:cubicBezTo>
                  <a:pt x="6387358" y="6060125"/>
                  <a:pt x="6419023" y="5979765"/>
                  <a:pt x="6350000" y="6083300"/>
                </a:cubicBezTo>
                <a:cubicBezTo>
                  <a:pt x="6316375" y="6133738"/>
                  <a:pt x="6334572" y="6140526"/>
                  <a:pt x="6286500" y="6184900"/>
                </a:cubicBezTo>
                <a:cubicBezTo>
                  <a:pt x="6246664" y="6221672"/>
                  <a:pt x="6199286" y="6249674"/>
                  <a:pt x="6159500" y="6286500"/>
                </a:cubicBezTo>
                <a:cubicBezTo>
                  <a:pt x="6041360" y="6395853"/>
                  <a:pt x="5894184" y="6533079"/>
                  <a:pt x="5739873" y="6677408"/>
                </a:cubicBezTo>
                <a:lnTo>
                  <a:pt x="5547043"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76207164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8445500" y="3978226"/>
            <a:ext cx="3746500" cy="2879774"/>
          </a:xfrm>
          <a:custGeom>
            <a:avLst/>
            <a:gdLst>
              <a:gd name="connsiteX0" fmla="*/ 3746500 w 3746500"/>
              <a:gd name="connsiteY0" fmla="*/ 0 h 2879774"/>
              <a:gd name="connsiteX1" fmla="*/ 3746500 w 3746500"/>
              <a:gd name="connsiteY1" fmla="*/ 2879774 h 2879774"/>
              <a:gd name="connsiteX2" fmla="*/ 1630583 w 3746500"/>
              <a:gd name="connsiteY2" fmla="*/ 2879774 h 2879774"/>
              <a:gd name="connsiteX3" fmla="*/ 0 w 3746500"/>
              <a:gd name="connsiteY3" fmla="*/ 1279574 h 2879774"/>
            </a:gdLst>
            <a:ahLst/>
            <a:cxnLst>
              <a:cxn ang="0">
                <a:pos x="connsiteX0" y="connsiteY0"/>
              </a:cxn>
              <a:cxn ang="0">
                <a:pos x="connsiteX1" y="connsiteY1"/>
              </a:cxn>
              <a:cxn ang="0">
                <a:pos x="connsiteX2" y="connsiteY2"/>
              </a:cxn>
              <a:cxn ang="0">
                <a:pos x="connsiteX3" y="connsiteY3"/>
              </a:cxn>
            </a:cxnLst>
            <a:rect l="l" t="t" r="r" b="b"/>
            <a:pathLst>
              <a:path w="3746500" h="2879774">
                <a:moveTo>
                  <a:pt x="3746500" y="0"/>
                </a:moveTo>
                <a:lnTo>
                  <a:pt x="3746500" y="2879774"/>
                </a:lnTo>
                <a:lnTo>
                  <a:pt x="1630583" y="2879774"/>
                </a:lnTo>
                <a:lnTo>
                  <a:pt x="0" y="1279574"/>
                </a:lnTo>
                <a:close/>
              </a:path>
            </a:pathLst>
          </a:custGeom>
        </p:spPr>
        <p:txBody>
          <a:bodyPr wrap="square">
            <a:noAutofit/>
          </a:bodyPr>
          <a:lstStyle/>
          <a:p>
            <a:endParaRPr lang="fr-CA"/>
          </a:p>
        </p:txBody>
      </p:sp>
      <p:sp>
        <p:nvSpPr>
          <p:cNvPr id="6" name="Picture Placeholder 5"/>
          <p:cNvSpPr>
            <a:spLocks noGrp="1"/>
          </p:cNvSpPr>
          <p:nvPr>
            <p:ph type="pic" sz="quarter" idx="12"/>
          </p:nvPr>
        </p:nvSpPr>
        <p:spPr>
          <a:xfrm>
            <a:off x="0" y="1"/>
            <a:ext cx="9915115" cy="6857999"/>
          </a:xfrm>
          <a:custGeom>
            <a:avLst/>
            <a:gdLst>
              <a:gd name="connsiteX0" fmla="*/ 0 w 9915115"/>
              <a:gd name="connsiteY0" fmla="*/ 0 h 6857999"/>
              <a:gd name="connsiteX1" fmla="*/ 2898942 w 9915115"/>
              <a:gd name="connsiteY1" fmla="*/ 0 h 6857999"/>
              <a:gd name="connsiteX2" fmla="*/ 9915115 w 9915115"/>
              <a:gd name="connsiteY2" fmla="*/ 6857999 h 6857999"/>
              <a:gd name="connsiteX3" fmla="*/ 0 w 991511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915115" h="6857999">
                <a:moveTo>
                  <a:pt x="0" y="0"/>
                </a:moveTo>
                <a:lnTo>
                  <a:pt x="2898942" y="0"/>
                </a:lnTo>
                <a:lnTo>
                  <a:pt x="9915115" y="6857999"/>
                </a:lnTo>
                <a:lnTo>
                  <a:pt x="0" y="6857999"/>
                </a:lnTo>
                <a:close/>
              </a:path>
            </a:pathLst>
          </a:custGeom>
        </p:spPr>
        <p:txBody>
          <a:bodyPr wrap="square">
            <a:noAutofit/>
          </a:bodyPr>
          <a:lstStyle/>
          <a:p>
            <a:endParaRPr lang="fr-CA"/>
          </a:p>
        </p:txBody>
      </p:sp>
    </p:spTree>
    <p:extLst>
      <p:ext uri="{BB962C8B-B14F-4D97-AF65-F5344CB8AC3E}">
        <p14:creationId xmlns:p14="http://schemas.microsoft.com/office/powerpoint/2010/main" val="291778179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24379" y="-704340"/>
            <a:ext cx="7730043" cy="8266680"/>
          </a:xfrm>
          <a:custGeom>
            <a:avLst/>
            <a:gdLst>
              <a:gd name="connsiteX0" fmla="*/ 2224640 w 4203317"/>
              <a:gd name="connsiteY0" fmla="*/ 1686432 h 4495121"/>
              <a:gd name="connsiteX1" fmla="*/ 2505328 w 4203317"/>
              <a:gd name="connsiteY1" fmla="*/ 1745538 h 4495121"/>
              <a:gd name="connsiteX2" fmla="*/ 2811279 w 4203317"/>
              <a:gd name="connsiteY2" fmla="*/ 2218385 h 4495121"/>
              <a:gd name="connsiteX3" fmla="*/ 2555852 w 4203317"/>
              <a:gd name="connsiteY3" fmla="*/ 2719378 h 4495121"/>
              <a:gd name="connsiteX4" fmla="*/ 1997283 w 4203317"/>
              <a:gd name="connsiteY4" fmla="*/ 2750338 h 4495121"/>
              <a:gd name="connsiteX5" fmla="*/ 1716594 w 4203317"/>
              <a:gd name="connsiteY5" fmla="*/ 2415405 h 4495121"/>
              <a:gd name="connsiteX6" fmla="*/ 1817642 w 4203317"/>
              <a:gd name="connsiteY6" fmla="*/ 2269047 h 4495121"/>
              <a:gd name="connsiteX7" fmla="*/ 1929917 w 4203317"/>
              <a:gd name="connsiteY7" fmla="*/ 2350670 h 4495121"/>
              <a:gd name="connsiteX8" fmla="*/ 2098330 w 4203317"/>
              <a:gd name="connsiteY8" fmla="*/ 2547689 h 4495121"/>
              <a:gd name="connsiteX9" fmla="*/ 2435156 w 4203317"/>
              <a:gd name="connsiteY9" fmla="*/ 2530802 h 4495121"/>
              <a:gd name="connsiteX10" fmla="*/ 2586728 w 4203317"/>
              <a:gd name="connsiteY10" fmla="*/ 2229643 h 4495121"/>
              <a:gd name="connsiteX11" fmla="*/ 2404281 w 4203317"/>
              <a:gd name="connsiteY11" fmla="*/ 1945372 h 4495121"/>
              <a:gd name="connsiteX12" fmla="*/ 2235868 w 4203317"/>
              <a:gd name="connsiteY12" fmla="*/ 1908783 h 4495121"/>
              <a:gd name="connsiteX13" fmla="*/ 2123592 w 4203317"/>
              <a:gd name="connsiteY13" fmla="*/ 1829975 h 4495121"/>
              <a:gd name="connsiteX14" fmla="*/ 2224640 w 4203317"/>
              <a:gd name="connsiteY14" fmla="*/ 1686432 h 4495121"/>
              <a:gd name="connsiteX15" fmla="*/ 2249659 w 4203317"/>
              <a:gd name="connsiteY15" fmla="*/ 1122476 h 4495121"/>
              <a:gd name="connsiteX16" fmla="*/ 3223436 w 4203317"/>
              <a:gd name="connsiteY16" fmla="*/ 1684020 h 4495121"/>
              <a:gd name="connsiteX17" fmla="*/ 3279561 w 4203317"/>
              <a:gd name="connsiteY17" fmla="*/ 2694799 h 4495121"/>
              <a:gd name="connsiteX18" fmla="*/ 3119604 w 4203317"/>
              <a:gd name="connsiteY18" fmla="*/ 2748146 h 4495121"/>
              <a:gd name="connsiteX19" fmla="*/ 3074704 w 4203317"/>
              <a:gd name="connsiteY19" fmla="*/ 2604952 h 4495121"/>
              <a:gd name="connsiteX20" fmla="*/ 3029803 w 4203317"/>
              <a:gd name="connsiteY20" fmla="*/ 1796329 h 4495121"/>
              <a:gd name="connsiteX21" fmla="*/ 2249659 w 4203317"/>
              <a:gd name="connsiteY21" fmla="*/ 1347093 h 4495121"/>
              <a:gd name="connsiteX22" fmla="*/ 1472321 w 4203317"/>
              <a:gd name="connsiteY22" fmla="*/ 1796329 h 4495121"/>
              <a:gd name="connsiteX23" fmla="*/ 1399358 w 4203317"/>
              <a:gd name="connsiteY23" fmla="*/ 2531951 h 4495121"/>
              <a:gd name="connsiteX24" fmla="*/ 1340427 w 4203317"/>
              <a:gd name="connsiteY24" fmla="*/ 2669529 h 4495121"/>
              <a:gd name="connsiteX25" fmla="*/ 1340427 w 4203317"/>
              <a:gd name="connsiteY25" fmla="*/ 2672337 h 4495121"/>
              <a:gd name="connsiteX26" fmla="*/ 1186082 w 4203317"/>
              <a:gd name="connsiteY26" fmla="*/ 2604952 h 4495121"/>
              <a:gd name="connsiteX27" fmla="*/ 1278689 w 4203317"/>
              <a:gd name="connsiteY27" fmla="*/ 1684020 h 4495121"/>
              <a:gd name="connsiteX28" fmla="*/ 2249659 w 4203317"/>
              <a:gd name="connsiteY28" fmla="*/ 1122476 h 4495121"/>
              <a:gd name="connsiteX29" fmla="*/ 2310496 w 4203317"/>
              <a:gd name="connsiteY29" fmla="*/ 566957 h 4495121"/>
              <a:gd name="connsiteX30" fmla="*/ 3354756 w 4203317"/>
              <a:gd name="connsiteY30" fmla="*/ 976629 h 4495121"/>
              <a:gd name="connsiteX31" fmla="*/ 3902151 w 4203317"/>
              <a:gd name="connsiteY31" fmla="*/ 2570424 h 4495121"/>
              <a:gd name="connsiteX32" fmla="*/ 2798940 w 4203317"/>
              <a:gd name="connsiteY32" fmla="*/ 3841532 h 4495121"/>
              <a:gd name="connsiteX33" fmla="*/ 1145527 w 4203317"/>
              <a:gd name="connsiteY33" fmla="*/ 3518844 h 4495121"/>
              <a:gd name="connsiteX34" fmla="*/ 578483 w 4203317"/>
              <a:gd name="connsiteY34" fmla="*/ 2045707 h 4495121"/>
              <a:gd name="connsiteX35" fmla="*/ 710419 w 4203317"/>
              <a:gd name="connsiteY35" fmla="*/ 1950304 h 4495121"/>
              <a:gd name="connsiteX36" fmla="*/ 800247 w 4203317"/>
              <a:gd name="connsiteY36" fmla="*/ 2073767 h 4495121"/>
              <a:gd name="connsiteX37" fmla="*/ 1291499 w 4203317"/>
              <a:gd name="connsiteY37" fmla="*/ 3350486 h 4495121"/>
              <a:gd name="connsiteX38" fmla="*/ 2725954 w 4203317"/>
              <a:gd name="connsiteY38" fmla="*/ 3628278 h 4495121"/>
              <a:gd name="connsiteX39" fmla="*/ 3683193 w 4203317"/>
              <a:gd name="connsiteY39" fmla="*/ 2528335 h 4495121"/>
              <a:gd name="connsiteX40" fmla="*/ 3208784 w 4203317"/>
              <a:gd name="connsiteY40" fmla="*/ 1147794 h 4495121"/>
              <a:gd name="connsiteX41" fmla="*/ 2302074 w 4203317"/>
              <a:gd name="connsiteY41" fmla="*/ 791435 h 4495121"/>
              <a:gd name="connsiteX42" fmla="*/ 2195402 w 4203317"/>
              <a:gd name="connsiteY42" fmla="*/ 682002 h 4495121"/>
              <a:gd name="connsiteX43" fmla="*/ 2310496 w 4203317"/>
              <a:gd name="connsiteY43" fmla="*/ 566957 h 4495121"/>
              <a:gd name="connsiteX44" fmla="*/ 2293976 w 4203317"/>
              <a:gd name="connsiteY44" fmla="*/ 348 h 4495121"/>
              <a:gd name="connsiteX45" fmla="*/ 4155690 w 4203317"/>
              <a:gd name="connsiteY45" fmla="*/ 1064929 h 4495121"/>
              <a:gd name="connsiteX46" fmla="*/ 4113570 w 4203317"/>
              <a:gd name="connsiteY46" fmla="*/ 1222229 h 4495121"/>
              <a:gd name="connsiteX47" fmla="*/ 3964745 w 4203317"/>
              <a:gd name="connsiteY47" fmla="*/ 1180095 h 4495121"/>
              <a:gd name="connsiteX48" fmla="*/ 2288360 w 4203317"/>
              <a:gd name="connsiteY48" fmla="*/ 225062 h 4495121"/>
              <a:gd name="connsiteX49" fmla="*/ 516503 w 4203317"/>
              <a:gd name="connsiteY49" fmla="*/ 1199758 h 4495121"/>
              <a:gd name="connsiteX50" fmla="*/ 474383 w 4203317"/>
              <a:gd name="connsiteY50" fmla="*/ 3222182 h 4495121"/>
              <a:gd name="connsiteX51" fmla="*/ 2204120 w 4203317"/>
              <a:gd name="connsiteY51" fmla="*/ 4269911 h 4495121"/>
              <a:gd name="connsiteX52" fmla="*/ 3975977 w 4203317"/>
              <a:gd name="connsiteY52" fmla="*/ 3295214 h 4495121"/>
              <a:gd name="connsiteX53" fmla="*/ 3992825 w 4203317"/>
              <a:gd name="connsiteY53" fmla="*/ 3264316 h 4495121"/>
              <a:gd name="connsiteX54" fmla="*/ 4141650 w 4203317"/>
              <a:gd name="connsiteY54" fmla="*/ 3222182 h 4495121"/>
              <a:gd name="connsiteX55" fmla="*/ 4189386 w 4203317"/>
              <a:gd name="connsiteY55" fmla="*/ 3376673 h 4495121"/>
              <a:gd name="connsiteX56" fmla="*/ 4166922 w 4203317"/>
              <a:gd name="connsiteY56" fmla="*/ 3413189 h 4495121"/>
              <a:gd name="connsiteX57" fmla="*/ 2198504 w 4203317"/>
              <a:gd name="connsiteY57" fmla="*/ 4494625 h 4495121"/>
              <a:gd name="connsiteX58" fmla="*/ 277822 w 4203317"/>
              <a:gd name="connsiteY58" fmla="*/ 3331730 h 4495121"/>
              <a:gd name="connsiteX59" fmla="*/ 325558 w 4203317"/>
              <a:gd name="connsiteY59" fmla="*/ 1084592 h 4495121"/>
              <a:gd name="connsiteX60" fmla="*/ 2293976 w 4203317"/>
              <a:gd name="connsiteY60" fmla="*/ 348 h 449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3317" h="4495121">
                <a:moveTo>
                  <a:pt x="2224640" y="1686432"/>
                </a:moveTo>
                <a:cubicBezTo>
                  <a:pt x="2320074" y="1680803"/>
                  <a:pt x="2418315" y="1700505"/>
                  <a:pt x="2505328" y="1745538"/>
                </a:cubicBezTo>
                <a:cubicBezTo>
                  <a:pt x="2684969" y="1838419"/>
                  <a:pt x="2800051" y="2015736"/>
                  <a:pt x="2811279" y="2218385"/>
                </a:cubicBezTo>
                <a:cubicBezTo>
                  <a:pt x="2822506" y="2418219"/>
                  <a:pt x="2724265" y="2609610"/>
                  <a:pt x="2555852" y="2719378"/>
                </a:cubicBezTo>
                <a:cubicBezTo>
                  <a:pt x="2387439" y="2829146"/>
                  <a:pt x="2174116" y="2840404"/>
                  <a:pt x="1997283" y="2750338"/>
                </a:cubicBezTo>
                <a:cubicBezTo>
                  <a:pt x="1859745" y="2679974"/>
                  <a:pt x="1758698" y="2558948"/>
                  <a:pt x="1716594" y="2415405"/>
                </a:cubicBezTo>
                <a:cubicBezTo>
                  <a:pt x="1694139" y="2345041"/>
                  <a:pt x="1744663" y="2274676"/>
                  <a:pt x="1817642" y="2269047"/>
                </a:cubicBezTo>
                <a:cubicBezTo>
                  <a:pt x="1868166" y="2266233"/>
                  <a:pt x="1913076" y="2300008"/>
                  <a:pt x="1929917" y="2350670"/>
                </a:cubicBezTo>
                <a:cubicBezTo>
                  <a:pt x="1957986" y="2435107"/>
                  <a:pt x="2016931" y="2505471"/>
                  <a:pt x="2098330" y="2547689"/>
                </a:cubicBezTo>
                <a:cubicBezTo>
                  <a:pt x="2204992" y="2603981"/>
                  <a:pt x="2334109" y="2595537"/>
                  <a:pt x="2435156" y="2530802"/>
                </a:cubicBezTo>
                <a:cubicBezTo>
                  <a:pt x="2536204" y="2466067"/>
                  <a:pt x="2592342" y="2350670"/>
                  <a:pt x="2586728" y="2229643"/>
                </a:cubicBezTo>
                <a:cubicBezTo>
                  <a:pt x="2581114" y="2108617"/>
                  <a:pt x="2510942" y="2001664"/>
                  <a:pt x="2404281" y="1945372"/>
                </a:cubicBezTo>
                <a:cubicBezTo>
                  <a:pt x="2350950" y="1920041"/>
                  <a:pt x="2292005" y="1905968"/>
                  <a:pt x="2235868" y="1908783"/>
                </a:cubicBezTo>
                <a:cubicBezTo>
                  <a:pt x="2185344" y="1911598"/>
                  <a:pt x="2137627" y="1877823"/>
                  <a:pt x="2123592" y="1829975"/>
                </a:cubicBezTo>
                <a:cubicBezTo>
                  <a:pt x="2103944" y="1759611"/>
                  <a:pt x="2151661" y="1689247"/>
                  <a:pt x="2224640" y="1686432"/>
                </a:cubicBezTo>
                <a:close/>
                <a:moveTo>
                  <a:pt x="2249659" y="1122476"/>
                </a:moveTo>
                <a:cubicBezTo>
                  <a:pt x="2650956" y="1122476"/>
                  <a:pt x="3021384" y="1338670"/>
                  <a:pt x="3223436" y="1684020"/>
                </a:cubicBezTo>
                <a:cubicBezTo>
                  <a:pt x="3403037" y="1995677"/>
                  <a:pt x="3419875" y="2371911"/>
                  <a:pt x="3279561" y="2694799"/>
                </a:cubicBezTo>
                <a:cubicBezTo>
                  <a:pt x="3251499" y="2756569"/>
                  <a:pt x="3178536" y="2781838"/>
                  <a:pt x="3119604" y="2748146"/>
                </a:cubicBezTo>
                <a:cubicBezTo>
                  <a:pt x="3069091" y="2720068"/>
                  <a:pt x="3052253" y="2658299"/>
                  <a:pt x="3074704" y="2604952"/>
                </a:cubicBezTo>
                <a:cubicBezTo>
                  <a:pt x="3186954" y="2346642"/>
                  <a:pt x="3172923" y="2046216"/>
                  <a:pt x="3029803" y="1796329"/>
                </a:cubicBezTo>
                <a:cubicBezTo>
                  <a:pt x="2867039" y="1518364"/>
                  <a:pt x="2572381" y="1347093"/>
                  <a:pt x="2249659" y="1347093"/>
                </a:cubicBezTo>
                <a:cubicBezTo>
                  <a:pt x="1929744" y="1347093"/>
                  <a:pt x="1632279" y="1518364"/>
                  <a:pt x="1472321" y="1796329"/>
                </a:cubicBezTo>
                <a:cubicBezTo>
                  <a:pt x="1343233" y="2023754"/>
                  <a:pt x="1317976" y="2290487"/>
                  <a:pt x="1399358" y="2531951"/>
                </a:cubicBezTo>
                <a:cubicBezTo>
                  <a:pt x="1419002" y="2588106"/>
                  <a:pt x="1393746" y="2647068"/>
                  <a:pt x="1340427" y="2669529"/>
                </a:cubicBezTo>
                <a:lnTo>
                  <a:pt x="1340427" y="2672337"/>
                </a:lnTo>
                <a:cubicBezTo>
                  <a:pt x="1278689" y="2700414"/>
                  <a:pt x="1208532" y="2666722"/>
                  <a:pt x="1186082" y="2604952"/>
                </a:cubicBezTo>
                <a:cubicBezTo>
                  <a:pt x="1085056" y="2301718"/>
                  <a:pt x="1115925" y="1967600"/>
                  <a:pt x="1278689" y="1684020"/>
                </a:cubicBezTo>
                <a:cubicBezTo>
                  <a:pt x="1477934" y="1338670"/>
                  <a:pt x="1851169" y="1122476"/>
                  <a:pt x="2249659" y="1122476"/>
                </a:cubicBezTo>
                <a:close/>
                <a:moveTo>
                  <a:pt x="2310496" y="566957"/>
                </a:moveTo>
                <a:cubicBezTo>
                  <a:pt x="2689461" y="580987"/>
                  <a:pt x="3060005" y="721286"/>
                  <a:pt x="3354756" y="976629"/>
                </a:cubicBezTo>
                <a:cubicBezTo>
                  <a:pt x="3809515" y="1372272"/>
                  <a:pt x="4017244" y="1978363"/>
                  <a:pt x="3902151" y="2570424"/>
                </a:cubicBezTo>
                <a:cubicBezTo>
                  <a:pt x="3787058" y="3159679"/>
                  <a:pt x="3365985" y="3645113"/>
                  <a:pt x="2798940" y="3841532"/>
                </a:cubicBezTo>
                <a:cubicBezTo>
                  <a:pt x="2229088" y="4035144"/>
                  <a:pt x="1600286" y="3914487"/>
                  <a:pt x="1145527" y="3518844"/>
                </a:cubicBezTo>
                <a:cubicBezTo>
                  <a:pt x="721647" y="3151262"/>
                  <a:pt x="511111" y="2598484"/>
                  <a:pt x="578483" y="2045707"/>
                </a:cubicBezTo>
                <a:cubicBezTo>
                  <a:pt x="586904" y="1981169"/>
                  <a:pt x="645854" y="1936274"/>
                  <a:pt x="710419" y="1950304"/>
                </a:cubicBezTo>
                <a:cubicBezTo>
                  <a:pt x="769369" y="1961528"/>
                  <a:pt x="808669" y="2014841"/>
                  <a:pt x="800247" y="2073767"/>
                </a:cubicBezTo>
                <a:cubicBezTo>
                  <a:pt x="741297" y="2550783"/>
                  <a:pt x="923762" y="3030605"/>
                  <a:pt x="1291499" y="3350486"/>
                </a:cubicBezTo>
                <a:cubicBezTo>
                  <a:pt x="1684500" y="3692815"/>
                  <a:pt x="2231895" y="3796636"/>
                  <a:pt x="2725954" y="3628278"/>
                </a:cubicBezTo>
                <a:cubicBezTo>
                  <a:pt x="3217206" y="3457113"/>
                  <a:pt x="3582136" y="3039022"/>
                  <a:pt x="3683193" y="2528335"/>
                </a:cubicBezTo>
                <a:cubicBezTo>
                  <a:pt x="3781443" y="2014841"/>
                  <a:pt x="3601786" y="1490123"/>
                  <a:pt x="3208784" y="1147794"/>
                </a:cubicBezTo>
                <a:cubicBezTo>
                  <a:pt x="2950526" y="926122"/>
                  <a:pt x="2630511" y="802659"/>
                  <a:pt x="2302074" y="791435"/>
                </a:cubicBezTo>
                <a:cubicBezTo>
                  <a:pt x="2243124" y="788629"/>
                  <a:pt x="2198210" y="740927"/>
                  <a:pt x="2195402" y="682002"/>
                </a:cubicBezTo>
                <a:cubicBezTo>
                  <a:pt x="2192595" y="617465"/>
                  <a:pt x="2245931" y="564151"/>
                  <a:pt x="2310496" y="566957"/>
                </a:cubicBezTo>
                <a:close/>
                <a:moveTo>
                  <a:pt x="2293976" y="348"/>
                </a:moveTo>
                <a:cubicBezTo>
                  <a:pt x="3054948" y="17201"/>
                  <a:pt x="3756952" y="418877"/>
                  <a:pt x="4155690" y="1064929"/>
                </a:cubicBezTo>
                <a:cubicBezTo>
                  <a:pt x="4189386" y="1118299"/>
                  <a:pt x="4169730" y="1191331"/>
                  <a:pt x="4113570" y="1222229"/>
                </a:cubicBezTo>
                <a:cubicBezTo>
                  <a:pt x="4060217" y="1250318"/>
                  <a:pt x="3995633" y="1233465"/>
                  <a:pt x="3964745" y="1180095"/>
                </a:cubicBezTo>
                <a:cubicBezTo>
                  <a:pt x="3605319" y="601457"/>
                  <a:pt x="2973516" y="241915"/>
                  <a:pt x="2288360" y="225062"/>
                </a:cubicBezTo>
                <a:cubicBezTo>
                  <a:pt x="1566700" y="211017"/>
                  <a:pt x="889969" y="581795"/>
                  <a:pt x="516503" y="1199758"/>
                </a:cubicBezTo>
                <a:cubicBezTo>
                  <a:pt x="143037" y="1817721"/>
                  <a:pt x="126189" y="2590175"/>
                  <a:pt x="474383" y="3222182"/>
                </a:cubicBezTo>
                <a:cubicBezTo>
                  <a:pt x="822577" y="3856999"/>
                  <a:pt x="1482460" y="4255866"/>
                  <a:pt x="2204120" y="4269911"/>
                </a:cubicBezTo>
                <a:cubicBezTo>
                  <a:pt x="2925780" y="4283955"/>
                  <a:pt x="3602511" y="3913178"/>
                  <a:pt x="3975977" y="3295214"/>
                </a:cubicBezTo>
                <a:cubicBezTo>
                  <a:pt x="3981593" y="3286788"/>
                  <a:pt x="3987209" y="3275552"/>
                  <a:pt x="3992825" y="3264316"/>
                </a:cubicBezTo>
                <a:cubicBezTo>
                  <a:pt x="4023713" y="3213756"/>
                  <a:pt x="4088298" y="3194093"/>
                  <a:pt x="4141650" y="3222182"/>
                </a:cubicBezTo>
                <a:cubicBezTo>
                  <a:pt x="4197810" y="3253081"/>
                  <a:pt x="4220274" y="3323304"/>
                  <a:pt x="4189386" y="3376673"/>
                </a:cubicBezTo>
                <a:cubicBezTo>
                  <a:pt x="4180962" y="3387909"/>
                  <a:pt x="4175346" y="3401954"/>
                  <a:pt x="4166922" y="3413189"/>
                </a:cubicBezTo>
                <a:cubicBezTo>
                  <a:pt x="3751336" y="4098566"/>
                  <a:pt x="3001596" y="4511478"/>
                  <a:pt x="2198504" y="4494625"/>
                </a:cubicBezTo>
                <a:cubicBezTo>
                  <a:pt x="1398219" y="4477771"/>
                  <a:pt x="665328" y="4033961"/>
                  <a:pt x="277822" y="3331730"/>
                </a:cubicBezTo>
                <a:cubicBezTo>
                  <a:pt x="-109684" y="2626691"/>
                  <a:pt x="-90028" y="1772778"/>
                  <a:pt x="325558" y="1084592"/>
                </a:cubicBezTo>
                <a:cubicBezTo>
                  <a:pt x="741144" y="399215"/>
                  <a:pt x="1490884" y="-13697"/>
                  <a:pt x="2293976" y="348"/>
                </a:cubicBezTo>
                <a:close/>
              </a:path>
            </a:pathLst>
          </a:custGeom>
        </p:spPr>
        <p:txBody>
          <a:bodyPr wrap="square">
            <a:noAutofit/>
          </a:bodyPr>
          <a:lstStyle/>
          <a:p>
            <a:endParaRPr lang="fr-CA"/>
          </a:p>
        </p:txBody>
      </p:sp>
    </p:spTree>
    <p:extLst>
      <p:ext uri="{BB962C8B-B14F-4D97-AF65-F5344CB8AC3E}">
        <p14:creationId xmlns:p14="http://schemas.microsoft.com/office/powerpoint/2010/main" val="5699520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879600" y="2641600"/>
            <a:ext cx="8432800" cy="4216400"/>
          </a:xfrm>
          <a:custGeom>
            <a:avLst/>
            <a:gdLst>
              <a:gd name="connsiteX0" fmla="*/ 4216400 w 8432800"/>
              <a:gd name="connsiteY0" fmla="*/ 0 h 4216400"/>
              <a:gd name="connsiteX1" fmla="*/ 8432800 w 8432800"/>
              <a:gd name="connsiteY1" fmla="*/ 4216400 h 4216400"/>
              <a:gd name="connsiteX2" fmla="*/ 0 w 8432800"/>
              <a:gd name="connsiteY2" fmla="*/ 4216400 h 4216400"/>
              <a:gd name="connsiteX3" fmla="*/ 4216400 w 8432800"/>
              <a:gd name="connsiteY3" fmla="*/ 0 h 4216400"/>
            </a:gdLst>
            <a:ahLst/>
            <a:cxnLst>
              <a:cxn ang="0">
                <a:pos x="connsiteX0" y="connsiteY0"/>
              </a:cxn>
              <a:cxn ang="0">
                <a:pos x="connsiteX1" y="connsiteY1"/>
              </a:cxn>
              <a:cxn ang="0">
                <a:pos x="connsiteX2" y="connsiteY2"/>
              </a:cxn>
              <a:cxn ang="0">
                <a:pos x="connsiteX3" y="connsiteY3"/>
              </a:cxn>
            </a:cxnLst>
            <a:rect l="l" t="t" r="r" b="b"/>
            <a:pathLst>
              <a:path w="8432800" h="4216400">
                <a:moveTo>
                  <a:pt x="4216400" y="0"/>
                </a:moveTo>
                <a:cubicBezTo>
                  <a:pt x="6545053" y="0"/>
                  <a:pt x="8432800" y="1887747"/>
                  <a:pt x="8432800" y="4216400"/>
                </a:cubicBezTo>
                <a:lnTo>
                  <a:pt x="0" y="4216400"/>
                </a:lnTo>
                <a:cubicBezTo>
                  <a:pt x="0" y="1887747"/>
                  <a:pt x="1887747" y="0"/>
                  <a:pt x="4216400" y="0"/>
                </a:cubicBezTo>
                <a:close/>
              </a:path>
            </a:pathLst>
          </a:custGeom>
        </p:spPr>
        <p:txBody>
          <a:bodyPr wrap="square">
            <a:noAutofit/>
          </a:bodyPr>
          <a:lstStyle/>
          <a:p>
            <a:endParaRPr lang="fr-CA"/>
          </a:p>
        </p:txBody>
      </p:sp>
    </p:spTree>
    <p:extLst>
      <p:ext uri="{BB962C8B-B14F-4D97-AF65-F5344CB8AC3E}">
        <p14:creationId xmlns:p14="http://schemas.microsoft.com/office/powerpoint/2010/main" val="234479330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24000" y="1797050"/>
            <a:ext cx="4241800" cy="3263900"/>
          </a:xfrm>
        </p:spPr>
        <p:txBody>
          <a:bodyPr/>
          <a:lstStyle/>
          <a:p>
            <a:endParaRPr lang="fr-CA"/>
          </a:p>
        </p:txBody>
      </p:sp>
      <p:sp>
        <p:nvSpPr>
          <p:cNvPr id="6" name="Picture Placeholder 3"/>
          <p:cNvSpPr>
            <a:spLocks noGrp="1"/>
          </p:cNvSpPr>
          <p:nvPr>
            <p:ph type="pic" sz="quarter" idx="11"/>
          </p:nvPr>
        </p:nvSpPr>
        <p:spPr>
          <a:xfrm>
            <a:off x="5765800" y="165100"/>
            <a:ext cx="4241800" cy="3263900"/>
          </a:xfrm>
        </p:spPr>
        <p:txBody>
          <a:bodyPr/>
          <a:lstStyle/>
          <a:p>
            <a:endParaRPr lang="fr-CA"/>
          </a:p>
        </p:txBody>
      </p:sp>
      <p:sp>
        <p:nvSpPr>
          <p:cNvPr id="8" name="Picture Placeholder 3"/>
          <p:cNvSpPr>
            <a:spLocks noGrp="1"/>
          </p:cNvSpPr>
          <p:nvPr>
            <p:ph type="pic" sz="quarter" idx="12"/>
          </p:nvPr>
        </p:nvSpPr>
        <p:spPr>
          <a:xfrm>
            <a:off x="5765800" y="3429000"/>
            <a:ext cx="4241800" cy="3263900"/>
          </a:xfrm>
        </p:spPr>
        <p:txBody>
          <a:bodyPr/>
          <a:lstStyle/>
          <a:p>
            <a:endParaRPr lang="fr-CA"/>
          </a:p>
        </p:txBody>
      </p:sp>
    </p:spTree>
    <p:extLst>
      <p:ext uri="{BB962C8B-B14F-4D97-AF65-F5344CB8AC3E}">
        <p14:creationId xmlns:p14="http://schemas.microsoft.com/office/powerpoint/2010/main" val="78113681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0"/>
            <a:ext cx="6508051" cy="6857999"/>
          </a:xfrm>
          <a:custGeom>
            <a:avLst/>
            <a:gdLst>
              <a:gd name="connsiteX0" fmla="*/ 1832836 w 6508051"/>
              <a:gd name="connsiteY0" fmla="*/ 4829114 h 6857999"/>
              <a:gd name="connsiteX1" fmla="*/ 2859782 w 6508051"/>
              <a:gd name="connsiteY1" fmla="*/ 5632306 h 6857999"/>
              <a:gd name="connsiteX2" fmla="*/ 1225303 w 6508051"/>
              <a:gd name="connsiteY2" fmla="*/ 6810981 h 6857999"/>
              <a:gd name="connsiteX3" fmla="*/ 1081005 w 6508051"/>
              <a:gd name="connsiteY3" fmla="*/ 6857999 h 6857999"/>
              <a:gd name="connsiteX4" fmla="*/ 0 w 6508051"/>
              <a:gd name="connsiteY4" fmla="*/ 6857999 h 6857999"/>
              <a:gd name="connsiteX5" fmla="*/ 0 w 6508051"/>
              <a:gd name="connsiteY5" fmla="*/ 5718793 h 6857999"/>
              <a:gd name="connsiteX6" fmla="*/ 10366 w 6508051"/>
              <a:gd name="connsiteY6" fmla="*/ 5719139 h 6857999"/>
              <a:gd name="connsiteX7" fmla="*/ 1832836 w 6508051"/>
              <a:gd name="connsiteY7" fmla="*/ 4829114 h 6857999"/>
              <a:gd name="connsiteX8" fmla="*/ 36515 w 6508051"/>
              <a:gd name="connsiteY8" fmla="*/ 1234413 h 6857999"/>
              <a:gd name="connsiteX9" fmla="*/ 994005 w 6508051"/>
              <a:gd name="connsiteY9" fmla="*/ 1473056 h 6857999"/>
              <a:gd name="connsiteX10" fmla="*/ 2180737 w 6508051"/>
              <a:gd name="connsiteY10" fmla="*/ 3289209 h 6857999"/>
              <a:gd name="connsiteX11" fmla="*/ 1189381 w 6508051"/>
              <a:gd name="connsiteY11" fmla="*/ 5228368 h 6857999"/>
              <a:gd name="connsiteX12" fmla="*/ 121140 w 6508051"/>
              <a:gd name="connsiteY12" fmla="*/ 5572967 h 6857999"/>
              <a:gd name="connsiteX13" fmla="*/ 0 w 6508051"/>
              <a:gd name="connsiteY13" fmla="*/ 5575197 h 6857999"/>
              <a:gd name="connsiteX14" fmla="*/ 0 w 6508051"/>
              <a:gd name="connsiteY14" fmla="*/ 4270632 h 6857999"/>
              <a:gd name="connsiteX15" fmla="*/ 54206 w 6508051"/>
              <a:gd name="connsiteY15" fmla="*/ 4271451 h 6857999"/>
              <a:gd name="connsiteX16" fmla="*/ 480237 w 6508051"/>
              <a:gd name="connsiteY16" fmla="*/ 4135783 h 6857999"/>
              <a:gd name="connsiteX17" fmla="*/ 878225 w 6508051"/>
              <a:gd name="connsiteY17" fmla="*/ 3361568 h 6857999"/>
              <a:gd name="connsiteX18" fmla="*/ 400637 w 6508051"/>
              <a:gd name="connsiteY18" fmla="*/ 2630764 h 6857999"/>
              <a:gd name="connsiteX19" fmla="*/ 76028 w 6508051"/>
              <a:gd name="connsiteY19" fmla="*/ 2540206 h 6857999"/>
              <a:gd name="connsiteX20" fmla="*/ 0 w 6508051"/>
              <a:gd name="connsiteY20" fmla="*/ 2539048 h 6857999"/>
              <a:gd name="connsiteX21" fmla="*/ 0 w 6508051"/>
              <a:gd name="connsiteY21" fmla="*/ 1235083 h 6857999"/>
              <a:gd name="connsiteX22" fmla="*/ 3941226 w 6508051"/>
              <a:gd name="connsiteY22" fmla="*/ 0 h 6857999"/>
              <a:gd name="connsiteX23" fmla="*/ 5547456 w 6508051"/>
              <a:gd name="connsiteY23" fmla="*/ 0 h 6857999"/>
              <a:gd name="connsiteX24" fmla="*/ 5595889 w 6508051"/>
              <a:gd name="connsiteY24" fmla="*/ 75980 h 6857999"/>
              <a:gd name="connsiteX25" fmla="*/ 6498937 w 6508051"/>
              <a:gd name="connsiteY25" fmla="*/ 3743769 h 6857999"/>
              <a:gd name="connsiteX26" fmla="*/ 5679814 w 6508051"/>
              <a:gd name="connsiteY26" fmla="*/ 6589654 h 6857999"/>
              <a:gd name="connsiteX27" fmla="*/ 5517844 w 6508051"/>
              <a:gd name="connsiteY27" fmla="*/ 6857999 h 6857999"/>
              <a:gd name="connsiteX28" fmla="*/ 3897290 w 6508051"/>
              <a:gd name="connsiteY28" fmla="*/ 6857999 h 6857999"/>
              <a:gd name="connsiteX29" fmla="*/ 3965389 w 6508051"/>
              <a:gd name="connsiteY29" fmla="*/ 6783309 h 6857999"/>
              <a:gd name="connsiteX30" fmla="*/ 5204206 w 6508051"/>
              <a:gd name="connsiteY30" fmla="*/ 3678635 h 6857999"/>
              <a:gd name="connsiteX31" fmla="*/ 4095585 w 6508051"/>
              <a:gd name="connsiteY31" fmla="*/ 184371 h 6857999"/>
              <a:gd name="connsiteX32" fmla="*/ 1611044 w 6508051"/>
              <a:gd name="connsiteY32" fmla="*/ 0 h 6857999"/>
              <a:gd name="connsiteX33" fmla="*/ 3757902 w 6508051"/>
              <a:gd name="connsiteY33" fmla="*/ 0 h 6857999"/>
              <a:gd name="connsiteX34" fmla="*/ 3882067 w 6508051"/>
              <a:gd name="connsiteY34" fmla="*/ 138029 h 6857999"/>
              <a:gd name="connsiteX35" fmla="*/ 4879242 w 6508051"/>
              <a:gd name="connsiteY35" fmla="*/ 4800309 h 6857999"/>
              <a:gd name="connsiteX36" fmla="*/ 3756709 w 6508051"/>
              <a:gd name="connsiteY36" fmla="*/ 6811517 h 6857999"/>
              <a:gd name="connsiteX37" fmla="*/ 3711589 w 6508051"/>
              <a:gd name="connsiteY37" fmla="*/ 6857999 h 6857999"/>
              <a:gd name="connsiteX38" fmla="*/ 1494391 w 6508051"/>
              <a:gd name="connsiteY38" fmla="*/ 6857999 h 6857999"/>
              <a:gd name="connsiteX39" fmla="*/ 1623571 w 6508051"/>
              <a:gd name="connsiteY39" fmla="*/ 6802274 h 6857999"/>
              <a:gd name="connsiteX40" fmla="*/ 3627659 w 6508051"/>
              <a:gd name="connsiteY40" fmla="*/ 4438531 h 6857999"/>
              <a:gd name="connsiteX41" fmla="*/ 2716100 w 6508051"/>
              <a:gd name="connsiteY41" fmla="*/ 791826 h 6857999"/>
              <a:gd name="connsiteX42" fmla="*/ 1642949 w 6508051"/>
              <a:gd name="connsiteY42" fmla="*/ 14401 h 6857999"/>
              <a:gd name="connsiteX43" fmla="*/ 0 w 6508051"/>
              <a:gd name="connsiteY43" fmla="*/ 0 h 6857999"/>
              <a:gd name="connsiteX44" fmla="*/ 1235451 w 6508051"/>
              <a:gd name="connsiteY44" fmla="*/ 0 h 6857999"/>
              <a:gd name="connsiteX45" fmla="*/ 1400356 w 6508051"/>
              <a:gd name="connsiteY45" fmla="*/ 62285 h 6857999"/>
              <a:gd name="connsiteX46" fmla="*/ 3141832 w 6508051"/>
              <a:gd name="connsiteY46" fmla="*/ 1594632 h 6857999"/>
              <a:gd name="connsiteX47" fmla="*/ 3141832 w 6508051"/>
              <a:gd name="connsiteY47" fmla="*/ 5212621 h 6857999"/>
              <a:gd name="connsiteX48" fmla="*/ 2013636 w 6508051"/>
              <a:gd name="connsiteY48" fmla="*/ 4561383 h 6857999"/>
              <a:gd name="connsiteX49" fmla="*/ 2013636 w 6508051"/>
              <a:gd name="connsiteY49" fmla="*/ 2245871 h 6857999"/>
              <a:gd name="connsiteX50" fmla="*/ 10366 w 6508051"/>
              <a:gd name="connsiteY50" fmla="*/ 1088111 h 6857999"/>
              <a:gd name="connsiteX51" fmla="*/ 0 w 6508051"/>
              <a:gd name="connsiteY51" fmla="*/ 108845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508051" h="6857999">
                <a:moveTo>
                  <a:pt x="1832836" y="4829114"/>
                </a:moveTo>
                <a:lnTo>
                  <a:pt x="2859782" y="5632306"/>
                </a:lnTo>
                <a:cubicBezTo>
                  <a:pt x="2434900" y="6175006"/>
                  <a:pt x="1865944" y="6582030"/>
                  <a:pt x="1225303" y="6810981"/>
                </a:cubicBezTo>
                <a:lnTo>
                  <a:pt x="1081005" y="6857999"/>
                </a:lnTo>
                <a:lnTo>
                  <a:pt x="0" y="6857999"/>
                </a:lnTo>
                <a:lnTo>
                  <a:pt x="0" y="5718793"/>
                </a:lnTo>
                <a:lnTo>
                  <a:pt x="10366" y="5719139"/>
                </a:lnTo>
                <a:cubicBezTo>
                  <a:pt x="726337" y="5719139"/>
                  <a:pt x="1398916" y="5386283"/>
                  <a:pt x="1832836" y="4829114"/>
                </a:cubicBezTo>
                <a:close/>
                <a:moveTo>
                  <a:pt x="36515" y="1234413"/>
                </a:moveTo>
                <a:cubicBezTo>
                  <a:pt x="364797" y="1239001"/>
                  <a:pt x="693252" y="1317942"/>
                  <a:pt x="994005" y="1473056"/>
                </a:cubicBezTo>
                <a:cubicBezTo>
                  <a:pt x="1688677" y="1820369"/>
                  <a:pt x="2137320" y="2514994"/>
                  <a:pt x="2180737" y="3289209"/>
                </a:cubicBezTo>
                <a:cubicBezTo>
                  <a:pt x="2216918" y="4063426"/>
                  <a:pt x="1840638" y="4801463"/>
                  <a:pt x="1189381" y="5228368"/>
                </a:cubicBezTo>
                <a:cubicBezTo>
                  <a:pt x="863752" y="5438203"/>
                  <a:pt x="494707" y="5553974"/>
                  <a:pt x="121140" y="5572967"/>
                </a:cubicBezTo>
                <a:lnTo>
                  <a:pt x="0" y="5575197"/>
                </a:lnTo>
                <a:lnTo>
                  <a:pt x="0" y="4270632"/>
                </a:lnTo>
                <a:lnTo>
                  <a:pt x="54206" y="4271451"/>
                </a:lnTo>
                <a:cubicBezTo>
                  <a:pt x="203453" y="4264215"/>
                  <a:pt x="349986" y="4218992"/>
                  <a:pt x="480237" y="4135783"/>
                </a:cubicBezTo>
                <a:cubicBezTo>
                  <a:pt x="740739" y="3962128"/>
                  <a:pt x="892698" y="3665463"/>
                  <a:pt x="878225" y="3361568"/>
                </a:cubicBezTo>
                <a:cubicBezTo>
                  <a:pt x="863753" y="3050433"/>
                  <a:pt x="682850" y="2768244"/>
                  <a:pt x="400637" y="2630764"/>
                </a:cubicBezTo>
                <a:cubicBezTo>
                  <a:pt x="297523" y="2579211"/>
                  <a:pt x="187284" y="2549024"/>
                  <a:pt x="76028" y="2540206"/>
                </a:cubicBezTo>
                <a:lnTo>
                  <a:pt x="0" y="2539048"/>
                </a:lnTo>
                <a:lnTo>
                  <a:pt x="0" y="1235083"/>
                </a:lnTo>
                <a:close/>
                <a:moveTo>
                  <a:pt x="3941226" y="0"/>
                </a:moveTo>
                <a:lnTo>
                  <a:pt x="5547456" y="0"/>
                </a:lnTo>
                <a:lnTo>
                  <a:pt x="5595889" y="75980"/>
                </a:lnTo>
                <a:cubicBezTo>
                  <a:pt x="6241341" y="1164620"/>
                  <a:pt x="6568104" y="2437021"/>
                  <a:pt x="6498937" y="3743769"/>
                </a:cubicBezTo>
                <a:cubicBezTo>
                  <a:pt x="6448305" y="4760129"/>
                  <a:pt x="6160929" y="5730777"/>
                  <a:pt x="5679814" y="6589654"/>
                </a:cubicBezTo>
                <a:lnTo>
                  <a:pt x="5517844" y="6857999"/>
                </a:lnTo>
                <a:lnTo>
                  <a:pt x="3897290" y="6857999"/>
                </a:lnTo>
                <a:lnTo>
                  <a:pt x="3965389" y="6783309"/>
                </a:lnTo>
                <a:cubicBezTo>
                  <a:pt x="4696190" y="5927225"/>
                  <a:pt x="5140915" y="4841094"/>
                  <a:pt x="5204206" y="3678635"/>
                </a:cubicBezTo>
                <a:cubicBezTo>
                  <a:pt x="5268852" y="2399930"/>
                  <a:pt x="4861705" y="1162273"/>
                  <a:pt x="4095585" y="184371"/>
                </a:cubicBezTo>
                <a:close/>
                <a:moveTo>
                  <a:pt x="1611044" y="0"/>
                </a:moveTo>
                <a:lnTo>
                  <a:pt x="3757902" y="0"/>
                </a:lnTo>
                <a:lnTo>
                  <a:pt x="3882067" y="138029"/>
                </a:lnTo>
                <a:cubicBezTo>
                  <a:pt x="4963175" y="1422645"/>
                  <a:pt x="5347230" y="3165531"/>
                  <a:pt x="4879242" y="4800309"/>
                </a:cubicBezTo>
                <a:cubicBezTo>
                  <a:pt x="4660849" y="5560039"/>
                  <a:pt x="4272131" y="6244983"/>
                  <a:pt x="3756709" y="6811517"/>
                </a:cubicBezTo>
                <a:lnTo>
                  <a:pt x="3711589" y="6857999"/>
                </a:lnTo>
                <a:lnTo>
                  <a:pt x="1494391" y="6857999"/>
                </a:lnTo>
                <a:lnTo>
                  <a:pt x="1623571" y="6802274"/>
                </a:lnTo>
                <a:cubicBezTo>
                  <a:pt x="2588704" y="6347327"/>
                  <a:pt x="3327875" y="5490849"/>
                  <a:pt x="3627659" y="4438531"/>
                </a:cubicBezTo>
                <a:cubicBezTo>
                  <a:pt x="3996622" y="3150608"/>
                  <a:pt x="3649363" y="1754152"/>
                  <a:pt x="2716100" y="791826"/>
                </a:cubicBezTo>
                <a:cubicBezTo>
                  <a:pt x="2402753" y="465775"/>
                  <a:pt x="2038170" y="204816"/>
                  <a:pt x="1642949" y="14401"/>
                </a:cubicBezTo>
                <a:close/>
                <a:moveTo>
                  <a:pt x="0" y="0"/>
                </a:moveTo>
                <a:lnTo>
                  <a:pt x="1235451" y="0"/>
                </a:lnTo>
                <a:lnTo>
                  <a:pt x="1400356" y="62285"/>
                </a:lnTo>
                <a:cubicBezTo>
                  <a:pt x="2122570" y="362253"/>
                  <a:pt x="2739552" y="893645"/>
                  <a:pt x="3141832" y="1594632"/>
                </a:cubicBezTo>
                <a:cubicBezTo>
                  <a:pt x="3785483" y="2716206"/>
                  <a:pt x="3785483" y="4091045"/>
                  <a:pt x="3141832" y="5212621"/>
                </a:cubicBezTo>
                <a:cubicBezTo>
                  <a:pt x="2013636" y="4561383"/>
                  <a:pt x="2013636" y="4561383"/>
                  <a:pt x="2013636" y="4561383"/>
                </a:cubicBezTo>
                <a:cubicBezTo>
                  <a:pt x="2425862" y="3845021"/>
                  <a:pt x="2425862" y="2962232"/>
                  <a:pt x="2013636" y="2245871"/>
                </a:cubicBezTo>
                <a:cubicBezTo>
                  <a:pt x="1601411" y="1529507"/>
                  <a:pt x="834818" y="1088111"/>
                  <a:pt x="10366" y="1088111"/>
                </a:cubicBezTo>
                <a:lnTo>
                  <a:pt x="0" y="1088457"/>
                </a:lnTo>
                <a:close/>
              </a:path>
            </a:pathLst>
          </a:custGeom>
        </p:spPr>
        <p:txBody>
          <a:bodyPr wrap="square">
            <a:noAutofit/>
          </a:bodyPr>
          <a:lstStyle/>
          <a:p>
            <a:endParaRPr lang="fr-CA"/>
          </a:p>
        </p:txBody>
      </p:sp>
    </p:spTree>
    <p:extLst>
      <p:ext uri="{BB962C8B-B14F-4D97-AF65-F5344CB8AC3E}">
        <p14:creationId xmlns:p14="http://schemas.microsoft.com/office/powerpoint/2010/main" val="1642171423"/>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5683949" y="1"/>
            <a:ext cx="6508051" cy="6857999"/>
          </a:xfrm>
          <a:custGeom>
            <a:avLst/>
            <a:gdLst>
              <a:gd name="connsiteX0" fmla="*/ 4675215 w 6508051"/>
              <a:gd name="connsiteY0" fmla="*/ 4829114 h 6857999"/>
              <a:gd name="connsiteX1" fmla="*/ 6497685 w 6508051"/>
              <a:gd name="connsiteY1" fmla="*/ 5719139 h 6857999"/>
              <a:gd name="connsiteX2" fmla="*/ 6508051 w 6508051"/>
              <a:gd name="connsiteY2" fmla="*/ 5718793 h 6857999"/>
              <a:gd name="connsiteX3" fmla="*/ 6508051 w 6508051"/>
              <a:gd name="connsiteY3" fmla="*/ 6857999 h 6857999"/>
              <a:gd name="connsiteX4" fmla="*/ 5427046 w 6508051"/>
              <a:gd name="connsiteY4" fmla="*/ 6857999 h 6857999"/>
              <a:gd name="connsiteX5" fmla="*/ 5282748 w 6508051"/>
              <a:gd name="connsiteY5" fmla="*/ 6810981 h 6857999"/>
              <a:gd name="connsiteX6" fmla="*/ 3648269 w 6508051"/>
              <a:gd name="connsiteY6" fmla="*/ 5632306 h 6857999"/>
              <a:gd name="connsiteX7" fmla="*/ 6471536 w 6508051"/>
              <a:gd name="connsiteY7" fmla="*/ 1234413 h 6857999"/>
              <a:gd name="connsiteX8" fmla="*/ 6508051 w 6508051"/>
              <a:gd name="connsiteY8" fmla="*/ 1235083 h 6857999"/>
              <a:gd name="connsiteX9" fmla="*/ 6508051 w 6508051"/>
              <a:gd name="connsiteY9" fmla="*/ 2539048 h 6857999"/>
              <a:gd name="connsiteX10" fmla="*/ 6432023 w 6508051"/>
              <a:gd name="connsiteY10" fmla="*/ 2540206 h 6857999"/>
              <a:gd name="connsiteX11" fmla="*/ 6107414 w 6508051"/>
              <a:gd name="connsiteY11" fmla="*/ 2630764 h 6857999"/>
              <a:gd name="connsiteX12" fmla="*/ 5629826 w 6508051"/>
              <a:gd name="connsiteY12" fmla="*/ 3361568 h 6857999"/>
              <a:gd name="connsiteX13" fmla="*/ 6027814 w 6508051"/>
              <a:gd name="connsiteY13" fmla="*/ 4135783 h 6857999"/>
              <a:gd name="connsiteX14" fmla="*/ 6453845 w 6508051"/>
              <a:gd name="connsiteY14" fmla="*/ 4271451 h 6857999"/>
              <a:gd name="connsiteX15" fmla="*/ 6508051 w 6508051"/>
              <a:gd name="connsiteY15" fmla="*/ 4270632 h 6857999"/>
              <a:gd name="connsiteX16" fmla="*/ 6508051 w 6508051"/>
              <a:gd name="connsiteY16" fmla="*/ 5575197 h 6857999"/>
              <a:gd name="connsiteX17" fmla="*/ 6386911 w 6508051"/>
              <a:gd name="connsiteY17" fmla="*/ 5572967 h 6857999"/>
              <a:gd name="connsiteX18" fmla="*/ 5318670 w 6508051"/>
              <a:gd name="connsiteY18" fmla="*/ 5228368 h 6857999"/>
              <a:gd name="connsiteX19" fmla="*/ 4327314 w 6508051"/>
              <a:gd name="connsiteY19" fmla="*/ 3289209 h 6857999"/>
              <a:gd name="connsiteX20" fmla="*/ 5514046 w 6508051"/>
              <a:gd name="connsiteY20" fmla="*/ 1473056 h 6857999"/>
              <a:gd name="connsiteX21" fmla="*/ 6471536 w 6508051"/>
              <a:gd name="connsiteY21" fmla="*/ 1234413 h 6857999"/>
              <a:gd name="connsiteX22" fmla="*/ 5272600 w 6508051"/>
              <a:gd name="connsiteY22" fmla="*/ 0 h 6857999"/>
              <a:gd name="connsiteX23" fmla="*/ 6508051 w 6508051"/>
              <a:gd name="connsiteY23" fmla="*/ 0 h 6857999"/>
              <a:gd name="connsiteX24" fmla="*/ 6508051 w 6508051"/>
              <a:gd name="connsiteY24" fmla="*/ 1088457 h 6857999"/>
              <a:gd name="connsiteX25" fmla="*/ 6497685 w 6508051"/>
              <a:gd name="connsiteY25" fmla="*/ 1088111 h 6857999"/>
              <a:gd name="connsiteX26" fmla="*/ 4494415 w 6508051"/>
              <a:gd name="connsiteY26" fmla="*/ 2245871 h 6857999"/>
              <a:gd name="connsiteX27" fmla="*/ 4494415 w 6508051"/>
              <a:gd name="connsiteY27" fmla="*/ 4561383 h 6857999"/>
              <a:gd name="connsiteX28" fmla="*/ 3366219 w 6508051"/>
              <a:gd name="connsiteY28" fmla="*/ 5212621 h 6857999"/>
              <a:gd name="connsiteX29" fmla="*/ 3366219 w 6508051"/>
              <a:gd name="connsiteY29" fmla="*/ 1594632 h 6857999"/>
              <a:gd name="connsiteX30" fmla="*/ 5107695 w 6508051"/>
              <a:gd name="connsiteY30" fmla="*/ 62285 h 6857999"/>
              <a:gd name="connsiteX31" fmla="*/ 2750149 w 6508051"/>
              <a:gd name="connsiteY31" fmla="*/ 0 h 6857999"/>
              <a:gd name="connsiteX32" fmla="*/ 4897007 w 6508051"/>
              <a:gd name="connsiteY32" fmla="*/ 0 h 6857999"/>
              <a:gd name="connsiteX33" fmla="*/ 4865102 w 6508051"/>
              <a:gd name="connsiteY33" fmla="*/ 14401 h 6857999"/>
              <a:gd name="connsiteX34" fmla="*/ 3791951 w 6508051"/>
              <a:gd name="connsiteY34" fmla="*/ 791826 h 6857999"/>
              <a:gd name="connsiteX35" fmla="*/ 2880392 w 6508051"/>
              <a:gd name="connsiteY35" fmla="*/ 4438531 h 6857999"/>
              <a:gd name="connsiteX36" fmla="*/ 4884480 w 6508051"/>
              <a:gd name="connsiteY36" fmla="*/ 6802274 h 6857999"/>
              <a:gd name="connsiteX37" fmla="*/ 5013660 w 6508051"/>
              <a:gd name="connsiteY37" fmla="*/ 6857999 h 6857999"/>
              <a:gd name="connsiteX38" fmla="*/ 2796462 w 6508051"/>
              <a:gd name="connsiteY38" fmla="*/ 6857999 h 6857999"/>
              <a:gd name="connsiteX39" fmla="*/ 2751342 w 6508051"/>
              <a:gd name="connsiteY39" fmla="*/ 6811517 h 6857999"/>
              <a:gd name="connsiteX40" fmla="*/ 1628809 w 6508051"/>
              <a:gd name="connsiteY40" fmla="*/ 4800309 h 6857999"/>
              <a:gd name="connsiteX41" fmla="*/ 2625984 w 6508051"/>
              <a:gd name="connsiteY41" fmla="*/ 138029 h 6857999"/>
              <a:gd name="connsiteX42" fmla="*/ 960595 w 6508051"/>
              <a:gd name="connsiteY42" fmla="*/ 0 h 6857999"/>
              <a:gd name="connsiteX43" fmla="*/ 2566825 w 6508051"/>
              <a:gd name="connsiteY43" fmla="*/ 0 h 6857999"/>
              <a:gd name="connsiteX44" fmla="*/ 2412466 w 6508051"/>
              <a:gd name="connsiteY44" fmla="*/ 184371 h 6857999"/>
              <a:gd name="connsiteX45" fmla="*/ 1303845 w 6508051"/>
              <a:gd name="connsiteY45" fmla="*/ 3678635 h 6857999"/>
              <a:gd name="connsiteX46" fmla="*/ 2542662 w 6508051"/>
              <a:gd name="connsiteY46" fmla="*/ 6783309 h 6857999"/>
              <a:gd name="connsiteX47" fmla="*/ 2610761 w 6508051"/>
              <a:gd name="connsiteY47" fmla="*/ 6857999 h 6857999"/>
              <a:gd name="connsiteX48" fmla="*/ 990207 w 6508051"/>
              <a:gd name="connsiteY48" fmla="*/ 6857999 h 6857999"/>
              <a:gd name="connsiteX49" fmla="*/ 828238 w 6508051"/>
              <a:gd name="connsiteY49" fmla="*/ 6589654 h 6857999"/>
              <a:gd name="connsiteX50" fmla="*/ 9115 w 6508051"/>
              <a:gd name="connsiteY50" fmla="*/ 3743769 h 6857999"/>
              <a:gd name="connsiteX51" fmla="*/ 912162 w 6508051"/>
              <a:gd name="connsiteY51" fmla="*/ 7598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508051" h="6857999">
                <a:moveTo>
                  <a:pt x="4675215" y="4829114"/>
                </a:moveTo>
                <a:cubicBezTo>
                  <a:pt x="5109135" y="5386283"/>
                  <a:pt x="5781714" y="5719139"/>
                  <a:pt x="6497685" y="5719139"/>
                </a:cubicBezTo>
                <a:lnTo>
                  <a:pt x="6508051" y="5718793"/>
                </a:lnTo>
                <a:lnTo>
                  <a:pt x="6508051" y="6857999"/>
                </a:lnTo>
                <a:lnTo>
                  <a:pt x="5427046" y="6857999"/>
                </a:lnTo>
                <a:lnTo>
                  <a:pt x="5282748" y="6810981"/>
                </a:lnTo>
                <a:cubicBezTo>
                  <a:pt x="4642107" y="6582030"/>
                  <a:pt x="4073151" y="6175006"/>
                  <a:pt x="3648269" y="5632306"/>
                </a:cubicBezTo>
                <a:close/>
                <a:moveTo>
                  <a:pt x="6471536" y="1234413"/>
                </a:moveTo>
                <a:lnTo>
                  <a:pt x="6508051" y="1235083"/>
                </a:lnTo>
                <a:lnTo>
                  <a:pt x="6508051" y="2539048"/>
                </a:lnTo>
                <a:lnTo>
                  <a:pt x="6432023" y="2540206"/>
                </a:lnTo>
                <a:cubicBezTo>
                  <a:pt x="6320767" y="2549024"/>
                  <a:pt x="6210528" y="2579211"/>
                  <a:pt x="6107414" y="2630764"/>
                </a:cubicBezTo>
                <a:cubicBezTo>
                  <a:pt x="5825201" y="2768244"/>
                  <a:pt x="5644298" y="3050433"/>
                  <a:pt x="5629826" y="3361568"/>
                </a:cubicBezTo>
                <a:cubicBezTo>
                  <a:pt x="5615353" y="3665463"/>
                  <a:pt x="5767312" y="3962128"/>
                  <a:pt x="6027814" y="4135783"/>
                </a:cubicBezTo>
                <a:cubicBezTo>
                  <a:pt x="6158065" y="4218992"/>
                  <a:pt x="6304598" y="4264215"/>
                  <a:pt x="6453845" y="4271451"/>
                </a:cubicBezTo>
                <a:lnTo>
                  <a:pt x="6508051" y="4270632"/>
                </a:lnTo>
                <a:lnTo>
                  <a:pt x="6508051" y="5575197"/>
                </a:lnTo>
                <a:lnTo>
                  <a:pt x="6386911" y="5572967"/>
                </a:lnTo>
                <a:cubicBezTo>
                  <a:pt x="6013344" y="5553974"/>
                  <a:pt x="5644299" y="5438203"/>
                  <a:pt x="5318670" y="5228368"/>
                </a:cubicBezTo>
                <a:cubicBezTo>
                  <a:pt x="4667413" y="4801463"/>
                  <a:pt x="4291133" y="4063426"/>
                  <a:pt x="4327314" y="3289209"/>
                </a:cubicBezTo>
                <a:cubicBezTo>
                  <a:pt x="4370731" y="2514994"/>
                  <a:pt x="4819374" y="1820369"/>
                  <a:pt x="5514046" y="1473056"/>
                </a:cubicBezTo>
                <a:cubicBezTo>
                  <a:pt x="5814799" y="1317942"/>
                  <a:pt x="6143254" y="1239001"/>
                  <a:pt x="6471536" y="1234413"/>
                </a:cubicBezTo>
                <a:close/>
                <a:moveTo>
                  <a:pt x="5272600" y="0"/>
                </a:moveTo>
                <a:lnTo>
                  <a:pt x="6508051" y="0"/>
                </a:lnTo>
                <a:lnTo>
                  <a:pt x="6508051" y="1088457"/>
                </a:lnTo>
                <a:lnTo>
                  <a:pt x="6497685" y="1088111"/>
                </a:lnTo>
                <a:cubicBezTo>
                  <a:pt x="5673233" y="1088111"/>
                  <a:pt x="4906640" y="1529507"/>
                  <a:pt x="4494415" y="2245871"/>
                </a:cubicBezTo>
                <a:cubicBezTo>
                  <a:pt x="4082189" y="2962232"/>
                  <a:pt x="4082189" y="3845021"/>
                  <a:pt x="4494415" y="4561383"/>
                </a:cubicBezTo>
                <a:cubicBezTo>
                  <a:pt x="4494415" y="4561383"/>
                  <a:pt x="4494415" y="4561383"/>
                  <a:pt x="3366219" y="5212621"/>
                </a:cubicBezTo>
                <a:cubicBezTo>
                  <a:pt x="2722568" y="4091045"/>
                  <a:pt x="2722568" y="2716206"/>
                  <a:pt x="3366219" y="1594632"/>
                </a:cubicBezTo>
                <a:cubicBezTo>
                  <a:pt x="3768499" y="893645"/>
                  <a:pt x="4385481" y="362253"/>
                  <a:pt x="5107695" y="62285"/>
                </a:cubicBezTo>
                <a:close/>
                <a:moveTo>
                  <a:pt x="2750149" y="0"/>
                </a:moveTo>
                <a:lnTo>
                  <a:pt x="4897007" y="0"/>
                </a:lnTo>
                <a:lnTo>
                  <a:pt x="4865102" y="14401"/>
                </a:lnTo>
                <a:cubicBezTo>
                  <a:pt x="4469881" y="204816"/>
                  <a:pt x="4105298" y="465775"/>
                  <a:pt x="3791951" y="791826"/>
                </a:cubicBezTo>
                <a:cubicBezTo>
                  <a:pt x="2858688" y="1754152"/>
                  <a:pt x="2511429" y="3150608"/>
                  <a:pt x="2880392" y="4438531"/>
                </a:cubicBezTo>
                <a:cubicBezTo>
                  <a:pt x="3180176" y="5490849"/>
                  <a:pt x="3919347" y="6347327"/>
                  <a:pt x="4884480" y="6802274"/>
                </a:cubicBezTo>
                <a:lnTo>
                  <a:pt x="5013660" y="6857999"/>
                </a:lnTo>
                <a:lnTo>
                  <a:pt x="2796462" y="6857999"/>
                </a:lnTo>
                <a:lnTo>
                  <a:pt x="2751342" y="6811517"/>
                </a:lnTo>
                <a:cubicBezTo>
                  <a:pt x="2235920" y="6244983"/>
                  <a:pt x="1847202" y="5560039"/>
                  <a:pt x="1628809" y="4800309"/>
                </a:cubicBezTo>
                <a:cubicBezTo>
                  <a:pt x="1160821" y="3165531"/>
                  <a:pt x="1544876" y="1422645"/>
                  <a:pt x="2625984" y="138029"/>
                </a:cubicBezTo>
                <a:close/>
                <a:moveTo>
                  <a:pt x="960595" y="0"/>
                </a:moveTo>
                <a:lnTo>
                  <a:pt x="2566825" y="0"/>
                </a:lnTo>
                <a:lnTo>
                  <a:pt x="2412466" y="184371"/>
                </a:lnTo>
                <a:cubicBezTo>
                  <a:pt x="1646346" y="1162273"/>
                  <a:pt x="1239199" y="2399930"/>
                  <a:pt x="1303845" y="3678635"/>
                </a:cubicBezTo>
                <a:cubicBezTo>
                  <a:pt x="1367136" y="4841094"/>
                  <a:pt x="1811861" y="5927225"/>
                  <a:pt x="2542662" y="6783309"/>
                </a:cubicBezTo>
                <a:lnTo>
                  <a:pt x="2610761" y="6857999"/>
                </a:lnTo>
                <a:lnTo>
                  <a:pt x="990207" y="6857999"/>
                </a:lnTo>
                <a:lnTo>
                  <a:pt x="828238" y="6589654"/>
                </a:lnTo>
                <a:cubicBezTo>
                  <a:pt x="347122" y="5730777"/>
                  <a:pt x="59746" y="4760129"/>
                  <a:pt x="9115" y="3743769"/>
                </a:cubicBezTo>
                <a:cubicBezTo>
                  <a:pt x="-60053" y="2437021"/>
                  <a:pt x="266710" y="1164620"/>
                  <a:pt x="912162" y="75980"/>
                </a:cubicBezTo>
                <a:close/>
              </a:path>
            </a:pathLst>
          </a:custGeom>
        </p:spPr>
        <p:txBody>
          <a:bodyPr wrap="square">
            <a:noAutofit/>
          </a:bodyPr>
          <a:lstStyle/>
          <a:p>
            <a:endParaRPr lang="fr-CA"/>
          </a:p>
        </p:txBody>
      </p:sp>
    </p:spTree>
    <p:extLst>
      <p:ext uri="{BB962C8B-B14F-4D97-AF65-F5344CB8AC3E}">
        <p14:creationId xmlns:p14="http://schemas.microsoft.com/office/powerpoint/2010/main" val="282068357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Tree>
    <p:extLst>
      <p:ext uri="{BB962C8B-B14F-4D97-AF65-F5344CB8AC3E}">
        <p14:creationId xmlns:p14="http://schemas.microsoft.com/office/powerpoint/2010/main" val="335792374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235200" y="0"/>
            <a:ext cx="9956800" cy="6858000"/>
          </a:xfrm>
        </p:spPr>
        <p:txBody>
          <a:bodyPr/>
          <a:lstStyle/>
          <a:p>
            <a:endParaRPr lang="fr-CA"/>
          </a:p>
        </p:txBody>
      </p:sp>
    </p:spTree>
    <p:extLst>
      <p:ext uri="{BB962C8B-B14F-4D97-AF65-F5344CB8AC3E}">
        <p14:creationId xmlns:p14="http://schemas.microsoft.com/office/powerpoint/2010/main" val="183596856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566E749-6CAA-4C36-A520-BA3168FFA669}" type="datetimeFigureOut">
              <a:rPr lang="fr-CA" smtClean="0"/>
              <a:t>2018-09-10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19771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15635" y="629283"/>
            <a:ext cx="5594175" cy="5599435"/>
          </a:xfrm>
          <a:custGeom>
            <a:avLst/>
            <a:gdLst>
              <a:gd name="connsiteX0" fmla="*/ 2752353 w 5594175"/>
              <a:gd name="connsiteY0" fmla="*/ 1868524 h 5599435"/>
              <a:gd name="connsiteX1" fmla="*/ 3224299 w 5594175"/>
              <a:gd name="connsiteY1" fmla="*/ 1969981 h 5599435"/>
              <a:gd name="connsiteX2" fmla="*/ 3734344 w 5594175"/>
              <a:gd name="connsiteY2" fmla="*/ 2750543 h 5599435"/>
              <a:gd name="connsiteX3" fmla="*/ 3308270 w 5594175"/>
              <a:gd name="connsiteY3" fmla="*/ 3583972 h 5599435"/>
              <a:gd name="connsiteX4" fmla="*/ 2378371 w 5594175"/>
              <a:gd name="connsiteY4" fmla="*/ 3630620 h 5599435"/>
              <a:gd name="connsiteX5" fmla="*/ 1868327 w 5594175"/>
              <a:gd name="connsiteY5" fmla="*/ 2850057 h 5599435"/>
              <a:gd name="connsiteX6" fmla="*/ 2428132 w 5594175"/>
              <a:gd name="connsiteY6" fmla="*/ 2818959 h 5599435"/>
              <a:gd name="connsiteX7" fmla="*/ 2630284 w 5594175"/>
              <a:gd name="connsiteY7" fmla="*/ 3133050 h 5599435"/>
              <a:gd name="connsiteX8" fmla="*/ 3003488 w 5594175"/>
              <a:gd name="connsiteY8" fmla="*/ 3114391 h 5599435"/>
              <a:gd name="connsiteX9" fmla="*/ 3174539 w 5594175"/>
              <a:gd name="connsiteY9" fmla="*/ 2781641 h 5599435"/>
              <a:gd name="connsiteX10" fmla="*/ 2969277 w 5594175"/>
              <a:gd name="connsiteY10" fmla="*/ 2467551 h 5599435"/>
              <a:gd name="connsiteX11" fmla="*/ 2599184 w 5594175"/>
              <a:gd name="connsiteY11" fmla="*/ 2486209 h 5599435"/>
              <a:gd name="connsiteX12" fmla="*/ 2449902 w 5594175"/>
              <a:gd name="connsiteY12" fmla="*/ 2672798 h 5599435"/>
              <a:gd name="connsiteX13" fmla="*/ 1924308 w 5594175"/>
              <a:gd name="connsiteY13" fmla="*/ 2479990 h 5599435"/>
              <a:gd name="connsiteX14" fmla="*/ 2294401 w 5594175"/>
              <a:gd name="connsiteY14" fmla="*/ 2016629 h 5599435"/>
              <a:gd name="connsiteX15" fmla="*/ 2752353 w 5594175"/>
              <a:gd name="connsiteY15" fmla="*/ 1868524 h 5599435"/>
              <a:gd name="connsiteX16" fmla="*/ 2801543 w 5594175"/>
              <a:gd name="connsiteY16" fmla="*/ 1244747 h 5599435"/>
              <a:gd name="connsiteX17" fmla="*/ 4147412 w 5594175"/>
              <a:gd name="connsiteY17" fmla="*/ 2022233 h 5599435"/>
              <a:gd name="connsiteX18" fmla="*/ 4147412 w 5594175"/>
              <a:gd name="connsiteY18" fmla="*/ 3577204 h 5599435"/>
              <a:gd name="connsiteX19" fmla="*/ 3662526 w 5594175"/>
              <a:gd name="connsiteY19" fmla="*/ 3297309 h 5599435"/>
              <a:gd name="connsiteX20" fmla="*/ 3662526 w 5594175"/>
              <a:gd name="connsiteY20" fmla="*/ 2302128 h 5599435"/>
              <a:gd name="connsiteX21" fmla="*/ 2801543 w 5594175"/>
              <a:gd name="connsiteY21" fmla="*/ 1804536 h 5599435"/>
              <a:gd name="connsiteX22" fmla="*/ 1940560 w 5594175"/>
              <a:gd name="connsiteY22" fmla="*/ 2302128 h 5599435"/>
              <a:gd name="connsiteX23" fmla="*/ 1940560 w 5594175"/>
              <a:gd name="connsiteY23" fmla="*/ 3297309 h 5599435"/>
              <a:gd name="connsiteX24" fmla="*/ 2801543 w 5594175"/>
              <a:gd name="connsiteY24" fmla="*/ 3794900 h 5599435"/>
              <a:gd name="connsiteX25" fmla="*/ 3584820 w 5594175"/>
              <a:gd name="connsiteY25" fmla="*/ 3412377 h 5599435"/>
              <a:gd name="connsiteX26" fmla="*/ 4026190 w 5594175"/>
              <a:gd name="connsiteY26" fmla="*/ 3757580 h 5599435"/>
              <a:gd name="connsiteX27" fmla="*/ 2801543 w 5594175"/>
              <a:gd name="connsiteY27" fmla="*/ 4354690 h 5599435"/>
              <a:gd name="connsiteX28" fmla="*/ 1455673 w 5594175"/>
              <a:gd name="connsiteY28" fmla="*/ 3577204 h 5599435"/>
              <a:gd name="connsiteX29" fmla="*/ 1455673 w 5594175"/>
              <a:gd name="connsiteY29" fmla="*/ 2022233 h 5599435"/>
              <a:gd name="connsiteX30" fmla="*/ 2801543 w 5594175"/>
              <a:gd name="connsiteY30" fmla="*/ 1244747 h 5599435"/>
              <a:gd name="connsiteX31" fmla="*/ 2801543 w 5594175"/>
              <a:gd name="connsiteY31" fmla="*/ 622991 h 5599435"/>
              <a:gd name="connsiteX32" fmla="*/ 4368652 w 5594175"/>
              <a:gd name="connsiteY32" fmla="*/ 1288477 h 5599435"/>
              <a:gd name="connsiteX33" fmla="*/ 4894131 w 5594175"/>
              <a:gd name="connsiteY33" fmla="*/ 3399997 h 5599435"/>
              <a:gd name="connsiteX34" fmla="*/ 3327021 w 5594175"/>
              <a:gd name="connsiteY34" fmla="*/ 4911334 h 5599435"/>
              <a:gd name="connsiteX35" fmla="*/ 1234433 w 5594175"/>
              <a:gd name="connsiteY35" fmla="*/ 4311153 h 5599435"/>
              <a:gd name="connsiteX36" fmla="*/ 708954 w 5594175"/>
              <a:gd name="connsiteY36" fmla="*/ 2199634 h 5599435"/>
              <a:gd name="connsiteX37" fmla="*/ 2276064 w 5594175"/>
              <a:gd name="connsiteY37" fmla="*/ 688296 h 5599435"/>
              <a:gd name="connsiteX38" fmla="*/ 2409766 w 5594175"/>
              <a:gd name="connsiteY38" fmla="*/ 1229392 h 5599435"/>
              <a:gd name="connsiteX39" fmla="*/ 1246871 w 5594175"/>
              <a:gd name="connsiteY39" fmla="*/ 2355121 h 5599435"/>
              <a:gd name="connsiteX40" fmla="*/ 1638649 w 5594175"/>
              <a:gd name="connsiteY40" fmla="*/ 3922434 h 5599435"/>
              <a:gd name="connsiteX41" fmla="*/ 3193320 w 5594175"/>
              <a:gd name="connsiteY41" fmla="*/ 4367129 h 5599435"/>
              <a:gd name="connsiteX42" fmla="*/ 4356215 w 5594175"/>
              <a:gd name="connsiteY42" fmla="*/ 3244509 h 5599435"/>
              <a:gd name="connsiteX43" fmla="*/ 3964437 w 5594175"/>
              <a:gd name="connsiteY43" fmla="*/ 1677196 h 5599435"/>
              <a:gd name="connsiteX44" fmla="*/ 2801543 w 5594175"/>
              <a:gd name="connsiteY44" fmla="*/ 1182746 h 5599435"/>
              <a:gd name="connsiteX45" fmla="*/ 2763294 w 5594175"/>
              <a:gd name="connsiteY45" fmla="*/ 214 h 5599435"/>
              <a:gd name="connsiteX46" fmla="*/ 4321900 w 5594175"/>
              <a:gd name="connsiteY46" fmla="*/ 451348 h 5599435"/>
              <a:gd name="connsiteX47" fmla="*/ 5590258 w 5594175"/>
              <a:gd name="connsiteY47" fmla="*/ 2945908 h 5599435"/>
              <a:gd name="connsiteX48" fmla="*/ 4066984 w 5594175"/>
              <a:gd name="connsiteY48" fmla="*/ 5294278 h 5599435"/>
              <a:gd name="connsiteX49" fmla="*/ 1272244 w 5594175"/>
              <a:gd name="connsiteY49" fmla="*/ 5148088 h 5599435"/>
              <a:gd name="connsiteX50" fmla="*/ 1576899 w 5594175"/>
              <a:gd name="connsiteY50" fmla="*/ 4678414 h 5599435"/>
              <a:gd name="connsiteX51" fmla="*/ 3812069 w 5594175"/>
              <a:gd name="connsiteY51" fmla="*/ 4793500 h 5599435"/>
              <a:gd name="connsiteX52" fmla="*/ 5033797 w 5594175"/>
              <a:gd name="connsiteY52" fmla="*/ 2917914 h 5599435"/>
              <a:gd name="connsiteX53" fmla="*/ 4017244 w 5594175"/>
              <a:gd name="connsiteY53" fmla="*/ 921021 h 5599435"/>
              <a:gd name="connsiteX54" fmla="*/ 1782074 w 5594175"/>
              <a:gd name="connsiteY54" fmla="*/ 802825 h 5599435"/>
              <a:gd name="connsiteX55" fmla="*/ 563456 w 5594175"/>
              <a:gd name="connsiteY55" fmla="*/ 2681522 h 5599435"/>
              <a:gd name="connsiteX56" fmla="*/ 1160330 w 5594175"/>
              <a:gd name="connsiteY56" fmla="*/ 4326936 h 5599435"/>
              <a:gd name="connsiteX57" fmla="*/ 749979 w 5594175"/>
              <a:gd name="connsiteY57" fmla="*/ 4709518 h 5599435"/>
              <a:gd name="connsiteX58" fmla="*/ 3885 w 5594175"/>
              <a:gd name="connsiteY58" fmla="*/ 2653528 h 5599435"/>
              <a:gd name="connsiteX59" fmla="*/ 1527159 w 5594175"/>
              <a:gd name="connsiteY59" fmla="*/ 305158 h 5599435"/>
              <a:gd name="connsiteX60" fmla="*/ 2763294 w 5594175"/>
              <a:gd name="connsiteY60" fmla="*/ 214 h 559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594175" h="5599435">
                <a:moveTo>
                  <a:pt x="2752353" y="1868524"/>
                </a:moveTo>
                <a:cubicBezTo>
                  <a:pt x="2913296" y="1860360"/>
                  <a:pt x="3076574" y="1893791"/>
                  <a:pt x="3224299" y="1969981"/>
                </a:cubicBezTo>
                <a:cubicBezTo>
                  <a:pt x="3522862" y="2119252"/>
                  <a:pt x="3715684" y="2417793"/>
                  <a:pt x="3734344" y="2750543"/>
                </a:cubicBezTo>
                <a:cubicBezTo>
                  <a:pt x="3749894" y="3083293"/>
                  <a:pt x="3588173" y="3400493"/>
                  <a:pt x="3308270" y="3583972"/>
                </a:cubicBezTo>
                <a:cubicBezTo>
                  <a:pt x="3028367" y="3764341"/>
                  <a:pt x="2673825" y="3783000"/>
                  <a:pt x="2378371" y="3630620"/>
                </a:cubicBezTo>
                <a:cubicBezTo>
                  <a:pt x="2079809" y="3481348"/>
                  <a:pt x="1886988" y="3182807"/>
                  <a:pt x="1868327" y="2850057"/>
                </a:cubicBezTo>
                <a:cubicBezTo>
                  <a:pt x="2428132" y="2818959"/>
                  <a:pt x="2428132" y="2818959"/>
                  <a:pt x="2428132" y="2818959"/>
                </a:cubicBezTo>
                <a:cubicBezTo>
                  <a:pt x="2434352" y="2952681"/>
                  <a:pt x="2512103" y="3070854"/>
                  <a:pt x="2630284" y="3133050"/>
                </a:cubicBezTo>
                <a:cubicBezTo>
                  <a:pt x="2751575" y="3192136"/>
                  <a:pt x="2891527" y="3185916"/>
                  <a:pt x="3003488" y="3114391"/>
                </a:cubicBezTo>
                <a:cubicBezTo>
                  <a:pt x="3115449" y="3039756"/>
                  <a:pt x="3180759" y="2912253"/>
                  <a:pt x="3174539" y="2781641"/>
                </a:cubicBezTo>
                <a:cubicBezTo>
                  <a:pt x="3168319" y="2647920"/>
                  <a:pt x="3090568" y="2526638"/>
                  <a:pt x="2969277" y="2467551"/>
                </a:cubicBezTo>
                <a:cubicBezTo>
                  <a:pt x="2851097" y="2408465"/>
                  <a:pt x="2711145" y="2414684"/>
                  <a:pt x="2599184" y="2486209"/>
                </a:cubicBezTo>
                <a:cubicBezTo>
                  <a:pt x="2527653" y="2532856"/>
                  <a:pt x="2477893" y="2598163"/>
                  <a:pt x="2449902" y="2672798"/>
                </a:cubicBezTo>
                <a:lnTo>
                  <a:pt x="1924308" y="2479990"/>
                </a:lnTo>
                <a:cubicBezTo>
                  <a:pt x="1992728" y="2293401"/>
                  <a:pt x="2120239" y="2128582"/>
                  <a:pt x="2294401" y="2016629"/>
                </a:cubicBezTo>
                <a:cubicBezTo>
                  <a:pt x="2432797" y="1926444"/>
                  <a:pt x="2591409" y="1876687"/>
                  <a:pt x="2752353" y="1868524"/>
                </a:cubicBezTo>
                <a:close/>
                <a:moveTo>
                  <a:pt x="2801543" y="1244747"/>
                </a:moveTo>
                <a:cubicBezTo>
                  <a:pt x="3357918" y="1244747"/>
                  <a:pt x="3870779" y="1540191"/>
                  <a:pt x="4147412" y="2022233"/>
                </a:cubicBezTo>
                <a:cubicBezTo>
                  <a:pt x="4424046" y="2504273"/>
                  <a:pt x="4424046" y="3095163"/>
                  <a:pt x="4147412" y="3577204"/>
                </a:cubicBezTo>
                <a:cubicBezTo>
                  <a:pt x="3662526" y="3297309"/>
                  <a:pt x="3662526" y="3297309"/>
                  <a:pt x="3662526" y="3297309"/>
                </a:cubicBezTo>
                <a:cubicBezTo>
                  <a:pt x="3839696" y="2989425"/>
                  <a:pt x="3839696" y="2610012"/>
                  <a:pt x="3662526" y="2302128"/>
                </a:cubicBezTo>
                <a:cubicBezTo>
                  <a:pt x="3485356" y="1994243"/>
                  <a:pt x="3155883" y="1804536"/>
                  <a:pt x="2801543" y="1804536"/>
                </a:cubicBezTo>
                <a:cubicBezTo>
                  <a:pt x="2447203" y="1804536"/>
                  <a:pt x="2117730" y="1994243"/>
                  <a:pt x="1940560" y="2302128"/>
                </a:cubicBezTo>
                <a:cubicBezTo>
                  <a:pt x="1763389" y="2610012"/>
                  <a:pt x="1763389" y="2989425"/>
                  <a:pt x="1940560" y="3297309"/>
                </a:cubicBezTo>
                <a:cubicBezTo>
                  <a:pt x="2117730" y="3605193"/>
                  <a:pt x="2447203" y="3794900"/>
                  <a:pt x="2801543" y="3794900"/>
                </a:cubicBezTo>
                <a:cubicBezTo>
                  <a:pt x="3109259" y="3794900"/>
                  <a:pt x="3398326" y="3651842"/>
                  <a:pt x="3584820" y="3412377"/>
                </a:cubicBezTo>
                <a:lnTo>
                  <a:pt x="4026190" y="3757580"/>
                </a:lnTo>
                <a:cubicBezTo>
                  <a:pt x="3734015" y="4130774"/>
                  <a:pt x="3283320" y="4354690"/>
                  <a:pt x="2801543" y="4354690"/>
                </a:cubicBezTo>
                <a:cubicBezTo>
                  <a:pt x="2245167" y="4354690"/>
                  <a:pt x="1732307" y="4059245"/>
                  <a:pt x="1455673" y="3577204"/>
                </a:cubicBezTo>
                <a:cubicBezTo>
                  <a:pt x="1179040" y="3095163"/>
                  <a:pt x="1179040" y="2504273"/>
                  <a:pt x="1455673" y="2022233"/>
                </a:cubicBezTo>
                <a:cubicBezTo>
                  <a:pt x="1732307" y="1540191"/>
                  <a:pt x="2245167" y="1244747"/>
                  <a:pt x="2801543" y="1244747"/>
                </a:cubicBezTo>
                <a:close/>
                <a:moveTo>
                  <a:pt x="2801543" y="622991"/>
                </a:moveTo>
                <a:cubicBezTo>
                  <a:pt x="3382990" y="622991"/>
                  <a:pt x="3952000" y="856222"/>
                  <a:pt x="4368652" y="1288477"/>
                </a:cubicBezTo>
                <a:cubicBezTo>
                  <a:pt x="4906569" y="1848232"/>
                  <a:pt x="5108676" y="2650547"/>
                  <a:pt x="4894131" y="3399997"/>
                </a:cubicBezTo>
                <a:cubicBezTo>
                  <a:pt x="4679587" y="4146336"/>
                  <a:pt x="4082593" y="4724750"/>
                  <a:pt x="3327021" y="4911334"/>
                </a:cubicBezTo>
                <a:cubicBezTo>
                  <a:pt x="2574561" y="5101029"/>
                  <a:pt x="1775459" y="4870908"/>
                  <a:pt x="1234433" y="4311153"/>
                </a:cubicBezTo>
                <a:cubicBezTo>
                  <a:pt x="696517" y="3751398"/>
                  <a:pt x="494410" y="2945973"/>
                  <a:pt x="708954" y="2199634"/>
                </a:cubicBezTo>
                <a:cubicBezTo>
                  <a:pt x="923499" y="1453294"/>
                  <a:pt x="1520493" y="874881"/>
                  <a:pt x="2276064" y="688296"/>
                </a:cubicBezTo>
                <a:cubicBezTo>
                  <a:pt x="2409766" y="1229392"/>
                  <a:pt x="2409766" y="1229392"/>
                  <a:pt x="2409766" y="1229392"/>
                </a:cubicBezTo>
                <a:cubicBezTo>
                  <a:pt x="1850084" y="1369331"/>
                  <a:pt x="1405447" y="1798476"/>
                  <a:pt x="1246871" y="2355121"/>
                </a:cubicBezTo>
                <a:cubicBezTo>
                  <a:pt x="1088295" y="2908656"/>
                  <a:pt x="1237543" y="3508838"/>
                  <a:pt x="1638649" y="3922434"/>
                </a:cubicBezTo>
                <a:cubicBezTo>
                  <a:pt x="2039754" y="4339141"/>
                  <a:pt x="2633638" y="4507067"/>
                  <a:pt x="3193320" y="4367129"/>
                </a:cubicBezTo>
                <a:cubicBezTo>
                  <a:pt x="3753002" y="4230300"/>
                  <a:pt x="4197638" y="3801154"/>
                  <a:pt x="4356215" y="3244509"/>
                </a:cubicBezTo>
                <a:cubicBezTo>
                  <a:pt x="4514791" y="2690974"/>
                  <a:pt x="4365543" y="2090793"/>
                  <a:pt x="3964437" y="1677196"/>
                </a:cubicBezTo>
                <a:cubicBezTo>
                  <a:pt x="3656613" y="1356892"/>
                  <a:pt x="3233742" y="1182746"/>
                  <a:pt x="2801543" y="1182746"/>
                </a:cubicBezTo>
                <a:close/>
                <a:moveTo>
                  <a:pt x="2763294" y="214"/>
                </a:moveTo>
                <a:cubicBezTo>
                  <a:pt x="3306805" y="-6504"/>
                  <a:pt x="3849763" y="145166"/>
                  <a:pt x="4321900" y="451348"/>
                </a:cubicBezTo>
                <a:cubicBezTo>
                  <a:pt x="5158145" y="995672"/>
                  <a:pt x="5643106" y="1947462"/>
                  <a:pt x="5590258" y="2945908"/>
                </a:cubicBezTo>
                <a:cubicBezTo>
                  <a:pt x="5540518" y="3944354"/>
                  <a:pt x="4959187" y="4840156"/>
                  <a:pt x="4066984" y="5294278"/>
                </a:cubicBezTo>
                <a:cubicBezTo>
                  <a:pt x="3177890" y="5748400"/>
                  <a:pt x="2111599" y="5692413"/>
                  <a:pt x="1272244" y="5148088"/>
                </a:cubicBezTo>
                <a:cubicBezTo>
                  <a:pt x="1576899" y="4678414"/>
                  <a:pt x="1576899" y="4678414"/>
                  <a:pt x="1576899" y="4678414"/>
                </a:cubicBezTo>
                <a:cubicBezTo>
                  <a:pt x="2248382" y="5113874"/>
                  <a:pt x="3100172" y="5157419"/>
                  <a:pt x="3812069" y="4793500"/>
                </a:cubicBezTo>
                <a:cubicBezTo>
                  <a:pt x="4527075" y="4432691"/>
                  <a:pt x="4990274" y="3717293"/>
                  <a:pt x="5033797" y="2917914"/>
                </a:cubicBezTo>
                <a:cubicBezTo>
                  <a:pt x="5074210" y="2118535"/>
                  <a:pt x="4685620" y="1356481"/>
                  <a:pt x="4017244" y="921021"/>
                </a:cubicBezTo>
                <a:cubicBezTo>
                  <a:pt x="3345761" y="485563"/>
                  <a:pt x="2493971" y="442016"/>
                  <a:pt x="1782074" y="802825"/>
                </a:cubicBezTo>
                <a:cubicBezTo>
                  <a:pt x="1070177" y="1166745"/>
                  <a:pt x="603869" y="1882143"/>
                  <a:pt x="563456" y="2681522"/>
                </a:cubicBezTo>
                <a:cubicBezTo>
                  <a:pt x="529260" y="3297385"/>
                  <a:pt x="753087" y="3888366"/>
                  <a:pt x="1160330" y="4326936"/>
                </a:cubicBezTo>
                <a:lnTo>
                  <a:pt x="749979" y="4709518"/>
                </a:lnTo>
                <a:cubicBezTo>
                  <a:pt x="240149" y="4158973"/>
                  <a:pt x="-36528" y="3421803"/>
                  <a:pt x="3885" y="2653528"/>
                </a:cubicBezTo>
                <a:cubicBezTo>
                  <a:pt x="56734" y="1655082"/>
                  <a:pt x="638065" y="759280"/>
                  <a:pt x="1527159" y="305158"/>
                </a:cubicBezTo>
                <a:cubicBezTo>
                  <a:pt x="1917498" y="106480"/>
                  <a:pt x="2340563" y="5439"/>
                  <a:pt x="2763294" y="214"/>
                </a:cubicBezTo>
                <a:close/>
              </a:path>
            </a:pathLst>
          </a:custGeom>
        </p:spPr>
        <p:txBody>
          <a:bodyPr wrap="square">
            <a:noAutofit/>
          </a:bodyPr>
          <a:lstStyle/>
          <a:p>
            <a:endParaRPr lang="fr-CA"/>
          </a:p>
        </p:txBody>
      </p:sp>
    </p:spTree>
    <p:extLst>
      <p:ext uri="{BB962C8B-B14F-4D97-AF65-F5344CB8AC3E}">
        <p14:creationId xmlns:p14="http://schemas.microsoft.com/office/powerpoint/2010/main" val="4166678366"/>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8769845" y="3443447"/>
            <a:ext cx="3206255" cy="3206257"/>
          </a:xfrm>
          <a:custGeom>
            <a:avLst/>
            <a:gdLst>
              <a:gd name="connsiteX0" fmla="*/ 777586 w 2027131"/>
              <a:gd name="connsiteY0" fmla="*/ 689 h 2027132"/>
              <a:gd name="connsiteX1" fmla="*/ 811806 w 2027131"/>
              <a:gd name="connsiteY1" fmla="*/ 12196 h 2027132"/>
              <a:gd name="connsiteX2" fmla="*/ 1981658 w 2027131"/>
              <a:gd name="connsiteY2" fmla="*/ 687610 h 2027132"/>
              <a:gd name="connsiteX3" fmla="*/ 2014936 w 2027131"/>
              <a:gd name="connsiteY3" fmla="*/ 811807 h 2027132"/>
              <a:gd name="connsiteX4" fmla="*/ 1339522 w 2027131"/>
              <a:gd name="connsiteY4" fmla="*/ 1981658 h 2027132"/>
              <a:gd name="connsiteX5" fmla="*/ 1215326 w 2027131"/>
              <a:gd name="connsiteY5" fmla="*/ 2014936 h 2027132"/>
              <a:gd name="connsiteX6" fmla="*/ 45475 w 2027131"/>
              <a:gd name="connsiteY6" fmla="*/ 1339522 h 2027132"/>
              <a:gd name="connsiteX7" fmla="*/ 12196 w 2027131"/>
              <a:gd name="connsiteY7" fmla="*/ 1215326 h 2027132"/>
              <a:gd name="connsiteX8" fmla="*/ 687610 w 2027131"/>
              <a:gd name="connsiteY8" fmla="*/ 45475 h 2027132"/>
              <a:gd name="connsiteX9" fmla="*/ 777586 w 2027131"/>
              <a:gd name="connsiteY9" fmla="*/ 689 h 202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131" h="2027132">
                <a:moveTo>
                  <a:pt x="777586" y="689"/>
                </a:moveTo>
                <a:cubicBezTo>
                  <a:pt x="789306" y="2143"/>
                  <a:pt x="800935" y="5920"/>
                  <a:pt x="811806" y="12196"/>
                </a:cubicBezTo>
                <a:lnTo>
                  <a:pt x="1981658" y="687610"/>
                </a:lnTo>
                <a:cubicBezTo>
                  <a:pt x="2025143" y="712717"/>
                  <a:pt x="2040042" y="768321"/>
                  <a:pt x="2014936" y="811807"/>
                </a:cubicBezTo>
                <a:lnTo>
                  <a:pt x="1339522" y="1981658"/>
                </a:lnTo>
                <a:cubicBezTo>
                  <a:pt x="1314415" y="2025144"/>
                  <a:pt x="1258811" y="2040043"/>
                  <a:pt x="1215326" y="2014936"/>
                </a:cubicBezTo>
                <a:lnTo>
                  <a:pt x="45475" y="1339522"/>
                </a:lnTo>
                <a:cubicBezTo>
                  <a:pt x="1989" y="1314416"/>
                  <a:pt x="-12910" y="1258812"/>
                  <a:pt x="12196" y="1215326"/>
                </a:cubicBezTo>
                <a:lnTo>
                  <a:pt x="687610" y="45475"/>
                </a:lnTo>
                <a:cubicBezTo>
                  <a:pt x="706440" y="12860"/>
                  <a:pt x="742425" y="-3674"/>
                  <a:pt x="777586" y="689"/>
                </a:cubicBezTo>
                <a:close/>
              </a:path>
            </a:pathLst>
          </a:custGeom>
        </p:spPr>
        <p:txBody>
          <a:bodyPr wrap="square">
            <a:noAutofit/>
          </a:bodyPr>
          <a:lstStyle>
            <a:lvl1pPr>
              <a:defRPr sz="1800"/>
            </a:lvl1pPr>
          </a:lstStyle>
          <a:p>
            <a:endParaRPr lang="fr-CA"/>
          </a:p>
        </p:txBody>
      </p:sp>
      <p:sp>
        <p:nvSpPr>
          <p:cNvPr id="20" name="Picture Placeholder 19"/>
          <p:cNvSpPr>
            <a:spLocks noGrp="1"/>
          </p:cNvSpPr>
          <p:nvPr>
            <p:ph type="pic" sz="quarter" idx="15"/>
          </p:nvPr>
        </p:nvSpPr>
        <p:spPr>
          <a:xfrm>
            <a:off x="8715227" y="201353"/>
            <a:ext cx="2905273" cy="2905273"/>
          </a:xfrm>
          <a:custGeom>
            <a:avLst/>
            <a:gdLst>
              <a:gd name="connsiteX0" fmla="*/ 863966 w 2252319"/>
              <a:gd name="connsiteY0" fmla="*/ 766 h 2252319"/>
              <a:gd name="connsiteX1" fmla="*/ 901987 w 2252319"/>
              <a:gd name="connsiteY1" fmla="*/ 13551 h 2252319"/>
              <a:gd name="connsiteX2" fmla="*/ 2201794 w 2252319"/>
              <a:gd name="connsiteY2" fmla="*/ 763995 h 2252319"/>
              <a:gd name="connsiteX3" fmla="*/ 2238769 w 2252319"/>
              <a:gd name="connsiteY3" fmla="*/ 901987 h 2252319"/>
              <a:gd name="connsiteX4" fmla="*/ 1488325 w 2252319"/>
              <a:gd name="connsiteY4" fmla="*/ 2201794 h 2252319"/>
              <a:gd name="connsiteX5" fmla="*/ 1350333 w 2252319"/>
              <a:gd name="connsiteY5" fmla="*/ 2238769 h 2252319"/>
              <a:gd name="connsiteX6" fmla="*/ 50526 w 2252319"/>
              <a:gd name="connsiteY6" fmla="*/ 1488325 h 2252319"/>
              <a:gd name="connsiteX7" fmla="*/ 13551 w 2252319"/>
              <a:gd name="connsiteY7" fmla="*/ 1350333 h 2252319"/>
              <a:gd name="connsiteX8" fmla="*/ 763995 w 2252319"/>
              <a:gd name="connsiteY8" fmla="*/ 50526 h 2252319"/>
              <a:gd name="connsiteX9" fmla="*/ 863966 w 2252319"/>
              <a:gd name="connsiteY9" fmla="*/ 766 h 225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2319" h="2252319">
                <a:moveTo>
                  <a:pt x="863966" y="766"/>
                </a:moveTo>
                <a:cubicBezTo>
                  <a:pt x="876988" y="2382"/>
                  <a:pt x="889908" y="6577"/>
                  <a:pt x="901987" y="13551"/>
                </a:cubicBezTo>
                <a:lnTo>
                  <a:pt x="2201794" y="763995"/>
                </a:lnTo>
                <a:cubicBezTo>
                  <a:pt x="2250110" y="791890"/>
                  <a:pt x="2266664" y="853672"/>
                  <a:pt x="2238769" y="901987"/>
                </a:cubicBezTo>
                <a:lnTo>
                  <a:pt x="1488325" y="2201794"/>
                </a:lnTo>
                <a:cubicBezTo>
                  <a:pt x="1460430" y="2250110"/>
                  <a:pt x="1398649" y="2266664"/>
                  <a:pt x="1350333" y="2238769"/>
                </a:cubicBezTo>
                <a:lnTo>
                  <a:pt x="50526" y="1488325"/>
                </a:lnTo>
                <a:cubicBezTo>
                  <a:pt x="2211" y="1460430"/>
                  <a:pt x="-14344" y="1398649"/>
                  <a:pt x="13551" y="1350333"/>
                </a:cubicBezTo>
                <a:lnTo>
                  <a:pt x="763995" y="50526"/>
                </a:lnTo>
                <a:cubicBezTo>
                  <a:pt x="784917" y="14289"/>
                  <a:pt x="824899" y="-4082"/>
                  <a:pt x="863966" y="766"/>
                </a:cubicBezTo>
                <a:close/>
              </a:path>
            </a:pathLst>
          </a:custGeom>
        </p:spPr>
        <p:txBody>
          <a:bodyPr wrap="square">
            <a:noAutofit/>
          </a:bodyPr>
          <a:lstStyle>
            <a:lvl1pPr>
              <a:defRPr sz="1800"/>
            </a:lvl1pPr>
          </a:lstStyle>
          <a:p>
            <a:endParaRPr lang="fr-CA"/>
          </a:p>
        </p:txBody>
      </p:sp>
      <p:sp>
        <p:nvSpPr>
          <p:cNvPr id="23" name="Picture Placeholder 22"/>
          <p:cNvSpPr>
            <a:spLocks noGrp="1"/>
          </p:cNvSpPr>
          <p:nvPr>
            <p:ph type="pic" sz="quarter" idx="10"/>
          </p:nvPr>
        </p:nvSpPr>
        <p:spPr>
          <a:xfrm>
            <a:off x="5270446" y="1297663"/>
            <a:ext cx="4664915" cy="4664915"/>
          </a:xfrm>
          <a:custGeom>
            <a:avLst/>
            <a:gdLst>
              <a:gd name="connsiteX0" fmla="*/ 1748988 w 4664915"/>
              <a:gd name="connsiteY0" fmla="*/ 521 h 4664915"/>
              <a:gd name="connsiteX1" fmla="*/ 1868160 w 4664915"/>
              <a:gd name="connsiteY1" fmla="*/ 28066 h 4664915"/>
              <a:gd name="connsiteX2" fmla="*/ 4560269 w 4664915"/>
              <a:gd name="connsiteY2" fmla="*/ 1582356 h 4664915"/>
              <a:gd name="connsiteX3" fmla="*/ 4636850 w 4664915"/>
              <a:gd name="connsiteY3" fmla="*/ 1868160 h 4664915"/>
              <a:gd name="connsiteX4" fmla="*/ 3082560 w 4664915"/>
              <a:gd name="connsiteY4" fmla="*/ 4560269 h 4664915"/>
              <a:gd name="connsiteX5" fmla="*/ 2796756 w 4664915"/>
              <a:gd name="connsiteY5" fmla="*/ 4636850 h 4664915"/>
              <a:gd name="connsiteX6" fmla="*/ 104647 w 4664915"/>
              <a:gd name="connsiteY6" fmla="*/ 3082560 h 4664915"/>
              <a:gd name="connsiteX7" fmla="*/ 28066 w 4664915"/>
              <a:gd name="connsiteY7" fmla="*/ 2796756 h 4664915"/>
              <a:gd name="connsiteX8" fmla="*/ 1582356 w 4664915"/>
              <a:gd name="connsiteY8" fmla="*/ 104647 h 4664915"/>
              <a:gd name="connsiteX9" fmla="*/ 1748988 w 4664915"/>
              <a:gd name="connsiteY9" fmla="*/ 521 h 46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4915" h="4664915">
                <a:moveTo>
                  <a:pt x="1748988" y="521"/>
                </a:moveTo>
                <a:cubicBezTo>
                  <a:pt x="1789186" y="-2319"/>
                  <a:pt x="1830634" y="6400"/>
                  <a:pt x="1868160" y="28066"/>
                </a:cubicBezTo>
                <a:lnTo>
                  <a:pt x="4560269" y="1582356"/>
                </a:lnTo>
                <a:cubicBezTo>
                  <a:pt x="4660339" y="1640132"/>
                  <a:pt x="4694626" y="1768090"/>
                  <a:pt x="4636850" y="1868160"/>
                </a:cubicBezTo>
                <a:lnTo>
                  <a:pt x="3082560" y="4560269"/>
                </a:lnTo>
                <a:cubicBezTo>
                  <a:pt x="3024785" y="4660339"/>
                  <a:pt x="2896826" y="4694626"/>
                  <a:pt x="2796756" y="4636850"/>
                </a:cubicBezTo>
                <a:lnTo>
                  <a:pt x="104647" y="3082560"/>
                </a:lnTo>
                <a:cubicBezTo>
                  <a:pt x="4577" y="3024785"/>
                  <a:pt x="-29709" y="2896826"/>
                  <a:pt x="28066" y="2796756"/>
                </a:cubicBezTo>
                <a:lnTo>
                  <a:pt x="1582356" y="104647"/>
                </a:lnTo>
                <a:cubicBezTo>
                  <a:pt x="1618466" y="42103"/>
                  <a:pt x="1681991" y="5256"/>
                  <a:pt x="1748988" y="521"/>
                </a:cubicBezTo>
                <a:close/>
              </a:path>
            </a:pathLst>
          </a:custGeom>
        </p:spPr>
        <p:txBody>
          <a:bodyPr wrap="square">
            <a:noAutofit/>
          </a:bodyPr>
          <a:lstStyle>
            <a:lvl1pPr>
              <a:defRPr sz="1800"/>
            </a:lvl1pPr>
          </a:lstStyle>
          <a:p>
            <a:endParaRPr lang="fr-CA"/>
          </a:p>
        </p:txBody>
      </p:sp>
    </p:spTree>
    <p:extLst>
      <p:ext uri="{BB962C8B-B14F-4D97-AF65-F5344CB8AC3E}">
        <p14:creationId xmlns:p14="http://schemas.microsoft.com/office/powerpoint/2010/main" val="2162514084"/>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5_Custom Layout">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8902700" y="336550"/>
            <a:ext cx="2908300" cy="6184900"/>
          </a:xfrm>
          <a:custGeom>
            <a:avLst/>
            <a:gdLst>
              <a:gd name="connsiteX0" fmla="*/ 192617 w 2908300"/>
              <a:gd name="connsiteY0" fmla="*/ 0 h 6184900"/>
              <a:gd name="connsiteX1" fmla="*/ 2715683 w 2908300"/>
              <a:gd name="connsiteY1" fmla="*/ 0 h 6184900"/>
              <a:gd name="connsiteX2" fmla="*/ 2908300 w 2908300"/>
              <a:gd name="connsiteY2" fmla="*/ 192617 h 6184900"/>
              <a:gd name="connsiteX3" fmla="*/ 2908300 w 2908300"/>
              <a:gd name="connsiteY3" fmla="*/ 5992283 h 6184900"/>
              <a:gd name="connsiteX4" fmla="*/ 2715683 w 2908300"/>
              <a:gd name="connsiteY4" fmla="*/ 6184900 h 6184900"/>
              <a:gd name="connsiteX5" fmla="*/ 192617 w 2908300"/>
              <a:gd name="connsiteY5" fmla="*/ 6184900 h 6184900"/>
              <a:gd name="connsiteX6" fmla="*/ 0 w 2908300"/>
              <a:gd name="connsiteY6" fmla="*/ 5992283 h 6184900"/>
              <a:gd name="connsiteX7" fmla="*/ 0 w 2908300"/>
              <a:gd name="connsiteY7" fmla="*/ 192617 h 6184900"/>
              <a:gd name="connsiteX8" fmla="*/ 192617 w 2908300"/>
              <a:gd name="connsiteY8" fmla="*/ 0 h 618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300" h="6184900">
                <a:moveTo>
                  <a:pt x="192617" y="0"/>
                </a:moveTo>
                <a:lnTo>
                  <a:pt x="2715683" y="0"/>
                </a:lnTo>
                <a:cubicBezTo>
                  <a:pt x="2822062" y="0"/>
                  <a:pt x="2908300" y="86238"/>
                  <a:pt x="2908300" y="192617"/>
                </a:cubicBezTo>
                <a:lnTo>
                  <a:pt x="2908300" y="5992283"/>
                </a:lnTo>
                <a:cubicBezTo>
                  <a:pt x="2908300" y="6098662"/>
                  <a:pt x="2822062" y="6184900"/>
                  <a:pt x="2715683" y="6184900"/>
                </a:cubicBezTo>
                <a:lnTo>
                  <a:pt x="192617" y="6184900"/>
                </a:lnTo>
                <a:cubicBezTo>
                  <a:pt x="86238" y="6184900"/>
                  <a:pt x="0" y="6098662"/>
                  <a:pt x="0" y="5992283"/>
                </a:cubicBezTo>
                <a:lnTo>
                  <a:pt x="0" y="192617"/>
                </a:lnTo>
                <a:cubicBezTo>
                  <a:pt x="0" y="86238"/>
                  <a:pt x="86238" y="0"/>
                  <a:pt x="192617" y="0"/>
                </a:cubicBez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2857500" y="336550"/>
            <a:ext cx="2908300" cy="6184900"/>
          </a:xfrm>
          <a:custGeom>
            <a:avLst/>
            <a:gdLst>
              <a:gd name="connsiteX0" fmla="*/ 192617 w 2908300"/>
              <a:gd name="connsiteY0" fmla="*/ 0 h 6184900"/>
              <a:gd name="connsiteX1" fmla="*/ 2715683 w 2908300"/>
              <a:gd name="connsiteY1" fmla="*/ 0 h 6184900"/>
              <a:gd name="connsiteX2" fmla="*/ 2908300 w 2908300"/>
              <a:gd name="connsiteY2" fmla="*/ 192617 h 6184900"/>
              <a:gd name="connsiteX3" fmla="*/ 2908300 w 2908300"/>
              <a:gd name="connsiteY3" fmla="*/ 5992283 h 6184900"/>
              <a:gd name="connsiteX4" fmla="*/ 2715683 w 2908300"/>
              <a:gd name="connsiteY4" fmla="*/ 6184900 h 6184900"/>
              <a:gd name="connsiteX5" fmla="*/ 192617 w 2908300"/>
              <a:gd name="connsiteY5" fmla="*/ 6184900 h 6184900"/>
              <a:gd name="connsiteX6" fmla="*/ 0 w 2908300"/>
              <a:gd name="connsiteY6" fmla="*/ 5992283 h 6184900"/>
              <a:gd name="connsiteX7" fmla="*/ 0 w 2908300"/>
              <a:gd name="connsiteY7" fmla="*/ 192617 h 6184900"/>
              <a:gd name="connsiteX8" fmla="*/ 192617 w 2908300"/>
              <a:gd name="connsiteY8" fmla="*/ 0 h 618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300" h="6184900">
                <a:moveTo>
                  <a:pt x="192617" y="0"/>
                </a:moveTo>
                <a:lnTo>
                  <a:pt x="2715683" y="0"/>
                </a:lnTo>
                <a:cubicBezTo>
                  <a:pt x="2822062" y="0"/>
                  <a:pt x="2908300" y="86238"/>
                  <a:pt x="2908300" y="192617"/>
                </a:cubicBezTo>
                <a:lnTo>
                  <a:pt x="2908300" y="5992283"/>
                </a:lnTo>
                <a:cubicBezTo>
                  <a:pt x="2908300" y="6098662"/>
                  <a:pt x="2822062" y="6184900"/>
                  <a:pt x="2715683" y="6184900"/>
                </a:cubicBezTo>
                <a:lnTo>
                  <a:pt x="192617" y="6184900"/>
                </a:lnTo>
                <a:cubicBezTo>
                  <a:pt x="86238" y="6184900"/>
                  <a:pt x="0" y="6098662"/>
                  <a:pt x="0" y="5992283"/>
                </a:cubicBezTo>
                <a:lnTo>
                  <a:pt x="0" y="192617"/>
                </a:lnTo>
                <a:cubicBezTo>
                  <a:pt x="0" y="86238"/>
                  <a:pt x="86238" y="0"/>
                  <a:pt x="192617" y="0"/>
                </a:cubicBezTo>
                <a:close/>
              </a:path>
            </a:pathLst>
          </a:custGeom>
        </p:spPr>
        <p:txBody>
          <a:bodyPr wrap="square">
            <a:noAutofit/>
          </a:bodyPr>
          <a:lstStyle/>
          <a:p>
            <a:endParaRPr lang="fr-CA"/>
          </a:p>
        </p:txBody>
      </p:sp>
      <p:sp>
        <p:nvSpPr>
          <p:cNvPr id="14" name="Picture Placeholder 13"/>
          <p:cNvSpPr>
            <a:spLocks noGrp="1"/>
          </p:cNvSpPr>
          <p:nvPr>
            <p:ph type="pic" sz="quarter" idx="10"/>
          </p:nvPr>
        </p:nvSpPr>
        <p:spPr>
          <a:xfrm>
            <a:off x="5880100" y="336550"/>
            <a:ext cx="2908300" cy="6184900"/>
          </a:xfrm>
          <a:custGeom>
            <a:avLst/>
            <a:gdLst>
              <a:gd name="connsiteX0" fmla="*/ 192617 w 2908300"/>
              <a:gd name="connsiteY0" fmla="*/ 0 h 6184900"/>
              <a:gd name="connsiteX1" fmla="*/ 2715683 w 2908300"/>
              <a:gd name="connsiteY1" fmla="*/ 0 h 6184900"/>
              <a:gd name="connsiteX2" fmla="*/ 2908300 w 2908300"/>
              <a:gd name="connsiteY2" fmla="*/ 192617 h 6184900"/>
              <a:gd name="connsiteX3" fmla="*/ 2908300 w 2908300"/>
              <a:gd name="connsiteY3" fmla="*/ 5992283 h 6184900"/>
              <a:gd name="connsiteX4" fmla="*/ 2715683 w 2908300"/>
              <a:gd name="connsiteY4" fmla="*/ 6184900 h 6184900"/>
              <a:gd name="connsiteX5" fmla="*/ 192617 w 2908300"/>
              <a:gd name="connsiteY5" fmla="*/ 6184900 h 6184900"/>
              <a:gd name="connsiteX6" fmla="*/ 0 w 2908300"/>
              <a:gd name="connsiteY6" fmla="*/ 5992283 h 6184900"/>
              <a:gd name="connsiteX7" fmla="*/ 0 w 2908300"/>
              <a:gd name="connsiteY7" fmla="*/ 192617 h 6184900"/>
              <a:gd name="connsiteX8" fmla="*/ 192617 w 2908300"/>
              <a:gd name="connsiteY8" fmla="*/ 0 h 618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300" h="6184900">
                <a:moveTo>
                  <a:pt x="192617" y="0"/>
                </a:moveTo>
                <a:lnTo>
                  <a:pt x="2715683" y="0"/>
                </a:lnTo>
                <a:cubicBezTo>
                  <a:pt x="2822062" y="0"/>
                  <a:pt x="2908300" y="86238"/>
                  <a:pt x="2908300" y="192617"/>
                </a:cubicBezTo>
                <a:lnTo>
                  <a:pt x="2908300" y="5992283"/>
                </a:lnTo>
                <a:cubicBezTo>
                  <a:pt x="2908300" y="6098662"/>
                  <a:pt x="2822062" y="6184900"/>
                  <a:pt x="2715683" y="6184900"/>
                </a:cubicBezTo>
                <a:lnTo>
                  <a:pt x="192617" y="6184900"/>
                </a:lnTo>
                <a:cubicBezTo>
                  <a:pt x="86238" y="6184900"/>
                  <a:pt x="0" y="6098662"/>
                  <a:pt x="0" y="5992283"/>
                </a:cubicBezTo>
                <a:lnTo>
                  <a:pt x="0" y="192617"/>
                </a:lnTo>
                <a:cubicBezTo>
                  <a:pt x="0" y="86238"/>
                  <a:pt x="86238" y="0"/>
                  <a:pt x="192617" y="0"/>
                </a:cubicBezTo>
                <a:close/>
              </a:path>
            </a:pathLst>
          </a:custGeom>
        </p:spPr>
        <p:txBody>
          <a:bodyPr wrap="square">
            <a:noAutofit/>
          </a:bodyPr>
          <a:lstStyle/>
          <a:p>
            <a:endParaRPr lang="fr-CA"/>
          </a:p>
        </p:txBody>
      </p:sp>
    </p:spTree>
    <p:extLst>
      <p:ext uri="{BB962C8B-B14F-4D97-AF65-F5344CB8AC3E}">
        <p14:creationId xmlns:p14="http://schemas.microsoft.com/office/powerpoint/2010/main" val="169404714"/>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5016500" y="406401"/>
            <a:ext cx="6819900" cy="2886635"/>
          </a:xfrm>
          <a:custGeom>
            <a:avLst/>
            <a:gdLst>
              <a:gd name="connsiteX0" fmla="*/ 230094 w 6819900"/>
              <a:gd name="connsiteY0" fmla="*/ 0 h 2886635"/>
              <a:gd name="connsiteX1" fmla="*/ 6589806 w 6819900"/>
              <a:gd name="connsiteY1" fmla="*/ 0 h 2886635"/>
              <a:gd name="connsiteX2" fmla="*/ 6819900 w 6819900"/>
              <a:gd name="connsiteY2" fmla="*/ 230094 h 2886635"/>
              <a:gd name="connsiteX3" fmla="*/ 6819900 w 6819900"/>
              <a:gd name="connsiteY3" fmla="*/ 2656541 h 2886635"/>
              <a:gd name="connsiteX4" fmla="*/ 6589806 w 6819900"/>
              <a:gd name="connsiteY4" fmla="*/ 2886635 h 2886635"/>
              <a:gd name="connsiteX5" fmla="*/ 230094 w 6819900"/>
              <a:gd name="connsiteY5" fmla="*/ 2886635 h 2886635"/>
              <a:gd name="connsiteX6" fmla="*/ 0 w 6819900"/>
              <a:gd name="connsiteY6" fmla="*/ 2656541 h 2886635"/>
              <a:gd name="connsiteX7" fmla="*/ 0 w 6819900"/>
              <a:gd name="connsiteY7" fmla="*/ 230094 h 2886635"/>
              <a:gd name="connsiteX8" fmla="*/ 230094 w 6819900"/>
              <a:gd name="connsiteY8" fmla="*/ 0 h 28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9900" h="2886635">
                <a:moveTo>
                  <a:pt x="230094" y="0"/>
                </a:moveTo>
                <a:lnTo>
                  <a:pt x="6589806" y="0"/>
                </a:lnTo>
                <a:cubicBezTo>
                  <a:pt x="6716883" y="0"/>
                  <a:pt x="6819900" y="103017"/>
                  <a:pt x="6819900" y="230094"/>
                </a:cubicBezTo>
                <a:lnTo>
                  <a:pt x="6819900" y="2656541"/>
                </a:lnTo>
                <a:cubicBezTo>
                  <a:pt x="6819900" y="2783618"/>
                  <a:pt x="6716883" y="2886635"/>
                  <a:pt x="6589806" y="2886635"/>
                </a:cubicBezTo>
                <a:lnTo>
                  <a:pt x="230094" y="2886635"/>
                </a:lnTo>
                <a:cubicBezTo>
                  <a:pt x="103017" y="2886635"/>
                  <a:pt x="0" y="2783618"/>
                  <a:pt x="0" y="2656541"/>
                </a:cubicBezTo>
                <a:lnTo>
                  <a:pt x="0" y="230094"/>
                </a:lnTo>
                <a:cubicBezTo>
                  <a:pt x="0" y="103017"/>
                  <a:pt x="103017" y="0"/>
                  <a:pt x="230094" y="0"/>
                </a:cubicBezTo>
                <a:close/>
              </a:path>
            </a:pathLst>
          </a:custGeom>
        </p:spPr>
        <p:txBody>
          <a:bodyPr wrap="square">
            <a:noAutofit/>
          </a:bodyPr>
          <a:lstStyle/>
          <a:p>
            <a:endParaRPr lang="fr-CA"/>
          </a:p>
        </p:txBody>
      </p:sp>
      <p:sp>
        <p:nvSpPr>
          <p:cNvPr id="13" name="Picture Placeholder 12"/>
          <p:cNvSpPr>
            <a:spLocks noGrp="1"/>
          </p:cNvSpPr>
          <p:nvPr>
            <p:ph type="pic" sz="quarter" idx="10"/>
          </p:nvPr>
        </p:nvSpPr>
        <p:spPr>
          <a:xfrm>
            <a:off x="5016500" y="3564966"/>
            <a:ext cx="6819900" cy="2886635"/>
          </a:xfrm>
          <a:custGeom>
            <a:avLst/>
            <a:gdLst>
              <a:gd name="connsiteX0" fmla="*/ 230094 w 6819900"/>
              <a:gd name="connsiteY0" fmla="*/ 0 h 2886635"/>
              <a:gd name="connsiteX1" fmla="*/ 6589806 w 6819900"/>
              <a:gd name="connsiteY1" fmla="*/ 0 h 2886635"/>
              <a:gd name="connsiteX2" fmla="*/ 6819900 w 6819900"/>
              <a:gd name="connsiteY2" fmla="*/ 230094 h 2886635"/>
              <a:gd name="connsiteX3" fmla="*/ 6819900 w 6819900"/>
              <a:gd name="connsiteY3" fmla="*/ 2656541 h 2886635"/>
              <a:gd name="connsiteX4" fmla="*/ 6589806 w 6819900"/>
              <a:gd name="connsiteY4" fmla="*/ 2886635 h 2886635"/>
              <a:gd name="connsiteX5" fmla="*/ 230094 w 6819900"/>
              <a:gd name="connsiteY5" fmla="*/ 2886635 h 2886635"/>
              <a:gd name="connsiteX6" fmla="*/ 0 w 6819900"/>
              <a:gd name="connsiteY6" fmla="*/ 2656541 h 2886635"/>
              <a:gd name="connsiteX7" fmla="*/ 0 w 6819900"/>
              <a:gd name="connsiteY7" fmla="*/ 230094 h 2886635"/>
              <a:gd name="connsiteX8" fmla="*/ 230094 w 6819900"/>
              <a:gd name="connsiteY8" fmla="*/ 0 h 28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9900" h="2886635">
                <a:moveTo>
                  <a:pt x="230094" y="0"/>
                </a:moveTo>
                <a:lnTo>
                  <a:pt x="6589806" y="0"/>
                </a:lnTo>
                <a:cubicBezTo>
                  <a:pt x="6716883" y="0"/>
                  <a:pt x="6819900" y="103017"/>
                  <a:pt x="6819900" y="230094"/>
                </a:cubicBezTo>
                <a:lnTo>
                  <a:pt x="6819900" y="2656541"/>
                </a:lnTo>
                <a:cubicBezTo>
                  <a:pt x="6819900" y="2783618"/>
                  <a:pt x="6716883" y="2886635"/>
                  <a:pt x="6589806" y="2886635"/>
                </a:cubicBezTo>
                <a:lnTo>
                  <a:pt x="230094" y="2886635"/>
                </a:lnTo>
                <a:cubicBezTo>
                  <a:pt x="103017" y="2886635"/>
                  <a:pt x="0" y="2783618"/>
                  <a:pt x="0" y="2656541"/>
                </a:cubicBezTo>
                <a:lnTo>
                  <a:pt x="0" y="230094"/>
                </a:lnTo>
                <a:cubicBezTo>
                  <a:pt x="0" y="103017"/>
                  <a:pt x="103017" y="0"/>
                  <a:pt x="230094" y="0"/>
                </a:cubicBezTo>
                <a:close/>
              </a:path>
            </a:pathLst>
          </a:custGeom>
        </p:spPr>
        <p:txBody>
          <a:bodyPr wrap="square">
            <a:noAutofit/>
          </a:bodyPr>
          <a:lstStyle/>
          <a:p>
            <a:endParaRPr lang="fr-CA"/>
          </a:p>
        </p:txBody>
      </p:sp>
    </p:spTree>
    <p:extLst>
      <p:ext uri="{BB962C8B-B14F-4D97-AF65-F5344CB8AC3E}">
        <p14:creationId xmlns:p14="http://schemas.microsoft.com/office/powerpoint/2010/main" val="105376233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2"/>
            <a:ext cx="12192000" cy="5639365"/>
          </a:xfrm>
          <a:custGeom>
            <a:avLst/>
            <a:gdLst>
              <a:gd name="connsiteX0" fmla="*/ 0 w 12192000"/>
              <a:gd name="connsiteY0" fmla="*/ 0 h 5639365"/>
              <a:gd name="connsiteX1" fmla="*/ 12192000 w 12192000"/>
              <a:gd name="connsiteY1" fmla="*/ 0 h 5639365"/>
              <a:gd name="connsiteX2" fmla="*/ 12192000 w 12192000"/>
              <a:gd name="connsiteY2" fmla="*/ 1794411 h 5639365"/>
              <a:gd name="connsiteX3" fmla="*/ 0 w 12192000"/>
              <a:gd name="connsiteY3" fmla="*/ 5639365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1794411"/>
                </a:lnTo>
                <a:lnTo>
                  <a:pt x="0" y="5639365"/>
                </a:lnTo>
                <a:close/>
              </a:path>
            </a:pathLst>
          </a:custGeom>
        </p:spPr>
        <p:txBody>
          <a:bodyPr wrap="square">
            <a:noAutofit/>
          </a:bodyPr>
          <a:lstStyle/>
          <a:p>
            <a:endParaRPr lang="fr-CA"/>
          </a:p>
        </p:txBody>
      </p:sp>
    </p:spTree>
    <p:extLst>
      <p:ext uri="{BB962C8B-B14F-4D97-AF65-F5344CB8AC3E}">
        <p14:creationId xmlns:p14="http://schemas.microsoft.com/office/powerpoint/2010/main" val="426565640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66E749-6CAA-4C36-A520-BA3168FFA669}" type="datetimeFigureOut">
              <a:rPr lang="fr-CA" smtClean="0"/>
              <a:t>2018-09-10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360991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66E749-6CAA-4C36-A520-BA3168FFA669}" type="datetimeFigureOut">
              <a:rPr lang="fr-CA" smtClean="0"/>
              <a:t>2018-09-10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77151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66E749-6CAA-4C36-A520-BA3168FFA669}" type="datetimeFigureOut">
              <a:rPr lang="fr-CA" smtClean="0"/>
              <a:t>2018-09-10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399452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66E749-6CAA-4C36-A520-BA3168FFA669}" type="datetimeFigureOut">
              <a:rPr lang="fr-CA" smtClean="0"/>
              <a:t>2018-09-10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9C527BFA-2C0E-4CEC-B6A5-913A56FEF4B4}" type="slidenum">
              <a:rPr lang="fr-CA" smtClean="0"/>
              <a:t>‹#›</a:t>
            </a:fld>
            <a:endParaRPr lang="fr-CA"/>
          </a:p>
        </p:txBody>
      </p:sp>
    </p:spTree>
    <p:extLst>
      <p:ext uri="{BB962C8B-B14F-4D97-AF65-F5344CB8AC3E}">
        <p14:creationId xmlns:p14="http://schemas.microsoft.com/office/powerpoint/2010/main" val="17157035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2018-09-10</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389183237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9" r:id="rId19"/>
    <p:sldLayoutId id="2147483910" r:id="rId20"/>
    <p:sldLayoutId id="2147483912" r:id="rId21"/>
    <p:sldLayoutId id="2147483913" r:id="rId22"/>
    <p:sldLayoutId id="2147483914" r:id="rId23"/>
    <p:sldLayoutId id="2147483916" r:id="rId24"/>
    <p:sldLayoutId id="2147483917" r:id="rId25"/>
    <p:sldLayoutId id="2147483930" r:id="rId26"/>
    <p:sldLayoutId id="2147483937" r:id="rId27"/>
    <p:sldLayoutId id="2147483939" r:id="rId28"/>
    <p:sldLayoutId id="2147483943" r:id="rId29"/>
    <p:sldLayoutId id="2147483944"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 id="2147483959" r:id="rId39"/>
    <p:sldLayoutId id="2147483960" r:id="rId40"/>
    <p:sldLayoutId id="2147483961" r:id="rId41"/>
    <p:sldLayoutId id="2147483884" r:id="rId42"/>
    <p:sldLayoutId id="2147483857" r:id="rId43"/>
    <p:sldLayoutId id="2147483858" r:id="rId44"/>
    <p:sldLayoutId id="2147483850" r:id="rId45"/>
    <p:sldLayoutId id="2147483848" r:id="rId46"/>
    <p:sldLayoutId id="2147483849" r:id="rId47"/>
    <p:sldLayoutId id="2147483711" r:id="rId48"/>
    <p:sldLayoutId id="2147483822" r:id="rId49"/>
    <p:sldLayoutId id="2147483847" r:id="rId50"/>
    <p:sldLayoutId id="2147483808" r:id="rId51"/>
    <p:sldLayoutId id="2147483817" r:id="rId52"/>
    <p:sldLayoutId id="2147483818" r:id="rId53"/>
    <p:sldLayoutId id="2147483962" r:id="rId5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6.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22.xml"/><Relationship Id="rId6" Type="http://schemas.openxmlformats.org/officeDocument/2006/relationships/image" Target="../media/image40.JPG"/><Relationship Id="rId5" Type="http://schemas.openxmlformats.org/officeDocument/2006/relationships/image" Target="../media/image45.jp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microsoft.com/office/2014/relationships/chartEx" Target="../charts/chartEx1.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3" Type="http://schemas.openxmlformats.org/officeDocument/2006/relationships/image" Target="../media/image79.emf"/><Relationship Id="rId18" Type="http://schemas.openxmlformats.org/officeDocument/2006/relationships/image" Target="../media/image84.emf"/><Relationship Id="rId26" Type="http://schemas.openxmlformats.org/officeDocument/2006/relationships/image" Target="../media/image92.emf"/><Relationship Id="rId39" Type="http://schemas.openxmlformats.org/officeDocument/2006/relationships/image" Target="../media/image105.emf"/><Relationship Id="rId21" Type="http://schemas.openxmlformats.org/officeDocument/2006/relationships/image" Target="../media/image87.emf"/><Relationship Id="rId34" Type="http://schemas.openxmlformats.org/officeDocument/2006/relationships/image" Target="../media/image100.emf"/><Relationship Id="rId42" Type="http://schemas.openxmlformats.org/officeDocument/2006/relationships/image" Target="../media/image108.emf"/><Relationship Id="rId47" Type="http://schemas.openxmlformats.org/officeDocument/2006/relationships/image" Target="../media/image113.emf"/><Relationship Id="rId50" Type="http://schemas.openxmlformats.org/officeDocument/2006/relationships/image" Target="../media/image116.emf"/><Relationship Id="rId55" Type="http://schemas.openxmlformats.org/officeDocument/2006/relationships/image" Target="../media/image121.emf"/><Relationship Id="rId7" Type="http://schemas.openxmlformats.org/officeDocument/2006/relationships/image" Target="../media/image73.emf"/><Relationship Id="rId2" Type="http://schemas.openxmlformats.org/officeDocument/2006/relationships/image" Target="../media/image68.emf"/><Relationship Id="rId16" Type="http://schemas.openxmlformats.org/officeDocument/2006/relationships/image" Target="../media/image82.emf"/><Relationship Id="rId29" Type="http://schemas.openxmlformats.org/officeDocument/2006/relationships/image" Target="../media/image95.emf"/><Relationship Id="rId11" Type="http://schemas.openxmlformats.org/officeDocument/2006/relationships/image" Target="../media/image77.emf"/><Relationship Id="rId24" Type="http://schemas.openxmlformats.org/officeDocument/2006/relationships/image" Target="../media/image90.emf"/><Relationship Id="rId32" Type="http://schemas.openxmlformats.org/officeDocument/2006/relationships/image" Target="../media/image98.emf"/><Relationship Id="rId37" Type="http://schemas.openxmlformats.org/officeDocument/2006/relationships/image" Target="../media/image103.emf"/><Relationship Id="rId40" Type="http://schemas.openxmlformats.org/officeDocument/2006/relationships/image" Target="../media/image106.emf"/><Relationship Id="rId45" Type="http://schemas.openxmlformats.org/officeDocument/2006/relationships/image" Target="../media/image111.emf"/><Relationship Id="rId53" Type="http://schemas.openxmlformats.org/officeDocument/2006/relationships/image" Target="../media/image119.emf"/><Relationship Id="rId58" Type="http://schemas.openxmlformats.org/officeDocument/2006/relationships/image" Target="../media/image124.emf"/><Relationship Id="rId5" Type="http://schemas.openxmlformats.org/officeDocument/2006/relationships/image" Target="../media/image71.emf"/><Relationship Id="rId19" Type="http://schemas.openxmlformats.org/officeDocument/2006/relationships/image" Target="../media/image85.emf"/><Relationship Id="rId4" Type="http://schemas.openxmlformats.org/officeDocument/2006/relationships/image" Target="../media/image70.emf"/><Relationship Id="rId9" Type="http://schemas.openxmlformats.org/officeDocument/2006/relationships/image" Target="../media/image75.emf"/><Relationship Id="rId14" Type="http://schemas.openxmlformats.org/officeDocument/2006/relationships/image" Target="../media/image80.emf"/><Relationship Id="rId22" Type="http://schemas.openxmlformats.org/officeDocument/2006/relationships/image" Target="../media/image88.emf"/><Relationship Id="rId27" Type="http://schemas.openxmlformats.org/officeDocument/2006/relationships/image" Target="../media/image93.emf"/><Relationship Id="rId30" Type="http://schemas.openxmlformats.org/officeDocument/2006/relationships/image" Target="../media/image96.emf"/><Relationship Id="rId35" Type="http://schemas.openxmlformats.org/officeDocument/2006/relationships/image" Target="../media/image101.emf"/><Relationship Id="rId43" Type="http://schemas.openxmlformats.org/officeDocument/2006/relationships/image" Target="../media/image109.emf"/><Relationship Id="rId48" Type="http://schemas.openxmlformats.org/officeDocument/2006/relationships/image" Target="../media/image114.emf"/><Relationship Id="rId56" Type="http://schemas.openxmlformats.org/officeDocument/2006/relationships/image" Target="../media/image122.emf"/><Relationship Id="rId8" Type="http://schemas.openxmlformats.org/officeDocument/2006/relationships/image" Target="../media/image74.emf"/><Relationship Id="rId51" Type="http://schemas.openxmlformats.org/officeDocument/2006/relationships/image" Target="../media/image117.emf"/><Relationship Id="rId3" Type="http://schemas.openxmlformats.org/officeDocument/2006/relationships/image" Target="../media/image69.emf"/><Relationship Id="rId12" Type="http://schemas.openxmlformats.org/officeDocument/2006/relationships/image" Target="../media/image78.emf"/><Relationship Id="rId17" Type="http://schemas.openxmlformats.org/officeDocument/2006/relationships/image" Target="../media/image83.emf"/><Relationship Id="rId25" Type="http://schemas.openxmlformats.org/officeDocument/2006/relationships/image" Target="../media/image91.emf"/><Relationship Id="rId33" Type="http://schemas.openxmlformats.org/officeDocument/2006/relationships/image" Target="../media/image99.emf"/><Relationship Id="rId38" Type="http://schemas.openxmlformats.org/officeDocument/2006/relationships/image" Target="../media/image104.emf"/><Relationship Id="rId46" Type="http://schemas.openxmlformats.org/officeDocument/2006/relationships/image" Target="../media/image112.emf"/><Relationship Id="rId59" Type="http://schemas.openxmlformats.org/officeDocument/2006/relationships/image" Target="../media/image125.emf"/><Relationship Id="rId20" Type="http://schemas.openxmlformats.org/officeDocument/2006/relationships/image" Target="../media/image86.emf"/><Relationship Id="rId41" Type="http://schemas.openxmlformats.org/officeDocument/2006/relationships/image" Target="../media/image107.emf"/><Relationship Id="rId54" Type="http://schemas.openxmlformats.org/officeDocument/2006/relationships/image" Target="../media/image120.emf"/><Relationship Id="rId1" Type="http://schemas.openxmlformats.org/officeDocument/2006/relationships/slideLayout" Target="../slideLayouts/slideLayout15.xml"/><Relationship Id="rId6" Type="http://schemas.openxmlformats.org/officeDocument/2006/relationships/image" Target="../media/image72.emf"/><Relationship Id="rId15" Type="http://schemas.openxmlformats.org/officeDocument/2006/relationships/image" Target="../media/image81.emf"/><Relationship Id="rId23" Type="http://schemas.openxmlformats.org/officeDocument/2006/relationships/image" Target="../media/image89.emf"/><Relationship Id="rId28" Type="http://schemas.openxmlformats.org/officeDocument/2006/relationships/image" Target="../media/image94.emf"/><Relationship Id="rId36" Type="http://schemas.openxmlformats.org/officeDocument/2006/relationships/image" Target="../media/image102.emf"/><Relationship Id="rId49" Type="http://schemas.openxmlformats.org/officeDocument/2006/relationships/image" Target="../media/image115.emf"/><Relationship Id="rId57" Type="http://schemas.openxmlformats.org/officeDocument/2006/relationships/image" Target="../media/image123.emf"/><Relationship Id="rId10" Type="http://schemas.openxmlformats.org/officeDocument/2006/relationships/image" Target="../media/image76.emf"/><Relationship Id="rId31" Type="http://schemas.openxmlformats.org/officeDocument/2006/relationships/image" Target="../media/image97.emf"/><Relationship Id="rId44" Type="http://schemas.openxmlformats.org/officeDocument/2006/relationships/image" Target="../media/image110.emf"/><Relationship Id="rId52" Type="http://schemas.openxmlformats.org/officeDocument/2006/relationships/image" Target="../media/image118.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132.emf"/><Relationship Id="rId13" Type="http://schemas.openxmlformats.org/officeDocument/2006/relationships/image" Target="../media/image137.emf"/><Relationship Id="rId18" Type="http://schemas.openxmlformats.org/officeDocument/2006/relationships/image" Target="../media/image142.emf"/><Relationship Id="rId26" Type="http://schemas.openxmlformats.org/officeDocument/2006/relationships/image" Target="../media/image150.emf"/><Relationship Id="rId3" Type="http://schemas.openxmlformats.org/officeDocument/2006/relationships/image" Target="../media/image127.emf"/><Relationship Id="rId21" Type="http://schemas.openxmlformats.org/officeDocument/2006/relationships/image" Target="../media/image145.emf"/><Relationship Id="rId7" Type="http://schemas.openxmlformats.org/officeDocument/2006/relationships/image" Target="../media/image131.emf"/><Relationship Id="rId12" Type="http://schemas.openxmlformats.org/officeDocument/2006/relationships/image" Target="../media/image136.emf"/><Relationship Id="rId17" Type="http://schemas.openxmlformats.org/officeDocument/2006/relationships/image" Target="../media/image141.emf"/><Relationship Id="rId25" Type="http://schemas.openxmlformats.org/officeDocument/2006/relationships/image" Target="../media/image149.emf"/><Relationship Id="rId2" Type="http://schemas.openxmlformats.org/officeDocument/2006/relationships/image" Target="../media/image126.emf"/><Relationship Id="rId16" Type="http://schemas.openxmlformats.org/officeDocument/2006/relationships/image" Target="../media/image140.emf"/><Relationship Id="rId20" Type="http://schemas.openxmlformats.org/officeDocument/2006/relationships/image" Target="../media/image144.emf"/><Relationship Id="rId1" Type="http://schemas.openxmlformats.org/officeDocument/2006/relationships/slideLayout" Target="../slideLayouts/slideLayout15.xml"/><Relationship Id="rId6" Type="http://schemas.openxmlformats.org/officeDocument/2006/relationships/image" Target="../media/image130.emf"/><Relationship Id="rId11" Type="http://schemas.openxmlformats.org/officeDocument/2006/relationships/image" Target="../media/image135.emf"/><Relationship Id="rId24" Type="http://schemas.openxmlformats.org/officeDocument/2006/relationships/image" Target="../media/image148.emf"/><Relationship Id="rId5" Type="http://schemas.openxmlformats.org/officeDocument/2006/relationships/image" Target="../media/image129.emf"/><Relationship Id="rId15" Type="http://schemas.openxmlformats.org/officeDocument/2006/relationships/image" Target="../media/image139.emf"/><Relationship Id="rId23" Type="http://schemas.openxmlformats.org/officeDocument/2006/relationships/image" Target="../media/image147.emf"/><Relationship Id="rId10" Type="http://schemas.openxmlformats.org/officeDocument/2006/relationships/image" Target="../media/image134.emf"/><Relationship Id="rId19" Type="http://schemas.openxmlformats.org/officeDocument/2006/relationships/image" Target="../media/image143.emf"/><Relationship Id="rId4" Type="http://schemas.openxmlformats.org/officeDocument/2006/relationships/image" Target="../media/image128.emf"/><Relationship Id="rId9" Type="http://schemas.openxmlformats.org/officeDocument/2006/relationships/image" Target="../media/image133.emf"/><Relationship Id="rId14" Type="http://schemas.openxmlformats.org/officeDocument/2006/relationships/image" Target="../media/image138.emf"/><Relationship Id="rId22" Type="http://schemas.openxmlformats.org/officeDocument/2006/relationships/image" Target="../media/image146.emf"/><Relationship Id="rId27" Type="http://schemas.openxmlformats.org/officeDocument/2006/relationships/image" Target="../media/image151.emf"/></Relationships>
</file>

<file path=ppt/slides/_rels/slide71.xml.rels><?xml version="1.0" encoding="UTF-8" standalone="yes"?>
<Relationships xmlns="http://schemas.openxmlformats.org/package/2006/relationships"><Relationship Id="rId13" Type="http://schemas.openxmlformats.org/officeDocument/2006/relationships/image" Target="../media/image163.emf"/><Relationship Id="rId18" Type="http://schemas.openxmlformats.org/officeDocument/2006/relationships/image" Target="../media/image168.emf"/><Relationship Id="rId26" Type="http://schemas.openxmlformats.org/officeDocument/2006/relationships/image" Target="../media/image176.emf"/><Relationship Id="rId39" Type="http://schemas.openxmlformats.org/officeDocument/2006/relationships/image" Target="../media/image189.emf"/><Relationship Id="rId21" Type="http://schemas.openxmlformats.org/officeDocument/2006/relationships/image" Target="../media/image171.emf"/><Relationship Id="rId34" Type="http://schemas.openxmlformats.org/officeDocument/2006/relationships/image" Target="../media/image184.emf"/><Relationship Id="rId42" Type="http://schemas.openxmlformats.org/officeDocument/2006/relationships/image" Target="../media/image192.emf"/><Relationship Id="rId47" Type="http://schemas.openxmlformats.org/officeDocument/2006/relationships/image" Target="../media/image197.emf"/><Relationship Id="rId50" Type="http://schemas.openxmlformats.org/officeDocument/2006/relationships/image" Target="../media/image200.emf"/><Relationship Id="rId7" Type="http://schemas.openxmlformats.org/officeDocument/2006/relationships/image" Target="../media/image157.emf"/><Relationship Id="rId2" Type="http://schemas.openxmlformats.org/officeDocument/2006/relationships/image" Target="../media/image152.emf"/><Relationship Id="rId16" Type="http://schemas.openxmlformats.org/officeDocument/2006/relationships/image" Target="../media/image166.emf"/><Relationship Id="rId29" Type="http://schemas.openxmlformats.org/officeDocument/2006/relationships/image" Target="../media/image179.emf"/><Relationship Id="rId11" Type="http://schemas.openxmlformats.org/officeDocument/2006/relationships/image" Target="../media/image161.emf"/><Relationship Id="rId24" Type="http://schemas.openxmlformats.org/officeDocument/2006/relationships/image" Target="../media/image174.emf"/><Relationship Id="rId32" Type="http://schemas.openxmlformats.org/officeDocument/2006/relationships/image" Target="../media/image182.emf"/><Relationship Id="rId37" Type="http://schemas.openxmlformats.org/officeDocument/2006/relationships/image" Target="../media/image187.emf"/><Relationship Id="rId40" Type="http://schemas.openxmlformats.org/officeDocument/2006/relationships/image" Target="../media/image190.emf"/><Relationship Id="rId45" Type="http://schemas.openxmlformats.org/officeDocument/2006/relationships/image" Target="../media/image195.emf"/><Relationship Id="rId53" Type="http://schemas.openxmlformats.org/officeDocument/2006/relationships/image" Target="../media/image203.emf"/><Relationship Id="rId5" Type="http://schemas.openxmlformats.org/officeDocument/2006/relationships/image" Target="../media/image155.emf"/><Relationship Id="rId10" Type="http://schemas.openxmlformats.org/officeDocument/2006/relationships/image" Target="../media/image160.emf"/><Relationship Id="rId19" Type="http://schemas.openxmlformats.org/officeDocument/2006/relationships/image" Target="../media/image169.emf"/><Relationship Id="rId31" Type="http://schemas.openxmlformats.org/officeDocument/2006/relationships/image" Target="../media/image181.emf"/><Relationship Id="rId44" Type="http://schemas.openxmlformats.org/officeDocument/2006/relationships/image" Target="../media/image194.emf"/><Relationship Id="rId52" Type="http://schemas.openxmlformats.org/officeDocument/2006/relationships/image" Target="../media/image202.emf"/><Relationship Id="rId4" Type="http://schemas.openxmlformats.org/officeDocument/2006/relationships/image" Target="../media/image154.emf"/><Relationship Id="rId9" Type="http://schemas.openxmlformats.org/officeDocument/2006/relationships/image" Target="../media/image159.emf"/><Relationship Id="rId14" Type="http://schemas.openxmlformats.org/officeDocument/2006/relationships/image" Target="../media/image164.emf"/><Relationship Id="rId22" Type="http://schemas.openxmlformats.org/officeDocument/2006/relationships/image" Target="../media/image172.emf"/><Relationship Id="rId27" Type="http://schemas.openxmlformats.org/officeDocument/2006/relationships/image" Target="../media/image177.emf"/><Relationship Id="rId30" Type="http://schemas.openxmlformats.org/officeDocument/2006/relationships/image" Target="../media/image180.emf"/><Relationship Id="rId35" Type="http://schemas.openxmlformats.org/officeDocument/2006/relationships/image" Target="../media/image185.emf"/><Relationship Id="rId43" Type="http://schemas.openxmlformats.org/officeDocument/2006/relationships/image" Target="../media/image193.emf"/><Relationship Id="rId48" Type="http://schemas.openxmlformats.org/officeDocument/2006/relationships/image" Target="../media/image198.emf"/><Relationship Id="rId8" Type="http://schemas.openxmlformats.org/officeDocument/2006/relationships/image" Target="../media/image158.emf"/><Relationship Id="rId51" Type="http://schemas.openxmlformats.org/officeDocument/2006/relationships/image" Target="../media/image201.emf"/><Relationship Id="rId3" Type="http://schemas.openxmlformats.org/officeDocument/2006/relationships/image" Target="../media/image153.emf"/><Relationship Id="rId12" Type="http://schemas.openxmlformats.org/officeDocument/2006/relationships/image" Target="../media/image162.emf"/><Relationship Id="rId17" Type="http://schemas.openxmlformats.org/officeDocument/2006/relationships/image" Target="../media/image167.emf"/><Relationship Id="rId25" Type="http://schemas.openxmlformats.org/officeDocument/2006/relationships/image" Target="../media/image175.emf"/><Relationship Id="rId33" Type="http://schemas.openxmlformats.org/officeDocument/2006/relationships/image" Target="../media/image183.emf"/><Relationship Id="rId38" Type="http://schemas.openxmlformats.org/officeDocument/2006/relationships/image" Target="../media/image188.emf"/><Relationship Id="rId46" Type="http://schemas.openxmlformats.org/officeDocument/2006/relationships/image" Target="../media/image196.emf"/><Relationship Id="rId20" Type="http://schemas.openxmlformats.org/officeDocument/2006/relationships/image" Target="../media/image170.emf"/><Relationship Id="rId41" Type="http://schemas.openxmlformats.org/officeDocument/2006/relationships/image" Target="../media/image191.emf"/><Relationship Id="rId1" Type="http://schemas.openxmlformats.org/officeDocument/2006/relationships/slideLayout" Target="../slideLayouts/slideLayout15.xml"/><Relationship Id="rId6" Type="http://schemas.openxmlformats.org/officeDocument/2006/relationships/image" Target="../media/image156.emf"/><Relationship Id="rId15" Type="http://schemas.openxmlformats.org/officeDocument/2006/relationships/image" Target="../media/image165.emf"/><Relationship Id="rId23" Type="http://schemas.openxmlformats.org/officeDocument/2006/relationships/image" Target="../media/image173.emf"/><Relationship Id="rId28" Type="http://schemas.openxmlformats.org/officeDocument/2006/relationships/image" Target="../media/image178.emf"/><Relationship Id="rId36" Type="http://schemas.openxmlformats.org/officeDocument/2006/relationships/image" Target="../media/image186.emf"/><Relationship Id="rId49" Type="http://schemas.openxmlformats.org/officeDocument/2006/relationships/image" Target="../media/image199.emf"/></Relationships>
</file>

<file path=ppt/slides/_rels/slide72.xml.rels><?xml version="1.0" encoding="UTF-8" standalone="yes"?>
<Relationships xmlns="http://schemas.openxmlformats.org/package/2006/relationships"><Relationship Id="rId8" Type="http://schemas.openxmlformats.org/officeDocument/2006/relationships/image" Target="../media/image210.emf"/><Relationship Id="rId13" Type="http://schemas.openxmlformats.org/officeDocument/2006/relationships/image" Target="../media/image215.emf"/><Relationship Id="rId18" Type="http://schemas.openxmlformats.org/officeDocument/2006/relationships/image" Target="../media/image220.emf"/><Relationship Id="rId26" Type="http://schemas.openxmlformats.org/officeDocument/2006/relationships/image" Target="../media/image228.emf"/><Relationship Id="rId3" Type="http://schemas.openxmlformats.org/officeDocument/2006/relationships/image" Target="../media/image205.emf"/><Relationship Id="rId21" Type="http://schemas.openxmlformats.org/officeDocument/2006/relationships/image" Target="../media/image223.emf"/><Relationship Id="rId7" Type="http://schemas.openxmlformats.org/officeDocument/2006/relationships/image" Target="../media/image209.emf"/><Relationship Id="rId12" Type="http://schemas.openxmlformats.org/officeDocument/2006/relationships/image" Target="../media/image214.emf"/><Relationship Id="rId17" Type="http://schemas.openxmlformats.org/officeDocument/2006/relationships/image" Target="../media/image219.emf"/><Relationship Id="rId25" Type="http://schemas.openxmlformats.org/officeDocument/2006/relationships/image" Target="../media/image227.emf"/><Relationship Id="rId2" Type="http://schemas.openxmlformats.org/officeDocument/2006/relationships/image" Target="../media/image204.emf"/><Relationship Id="rId16" Type="http://schemas.openxmlformats.org/officeDocument/2006/relationships/image" Target="../media/image218.emf"/><Relationship Id="rId20" Type="http://schemas.openxmlformats.org/officeDocument/2006/relationships/image" Target="../media/image222.emf"/><Relationship Id="rId1" Type="http://schemas.openxmlformats.org/officeDocument/2006/relationships/slideLayout" Target="../slideLayouts/slideLayout15.xml"/><Relationship Id="rId6" Type="http://schemas.openxmlformats.org/officeDocument/2006/relationships/image" Target="../media/image208.emf"/><Relationship Id="rId11" Type="http://schemas.openxmlformats.org/officeDocument/2006/relationships/image" Target="../media/image213.emf"/><Relationship Id="rId24" Type="http://schemas.openxmlformats.org/officeDocument/2006/relationships/image" Target="../media/image226.emf"/><Relationship Id="rId5" Type="http://schemas.openxmlformats.org/officeDocument/2006/relationships/image" Target="../media/image207.emf"/><Relationship Id="rId15" Type="http://schemas.openxmlformats.org/officeDocument/2006/relationships/image" Target="../media/image217.emf"/><Relationship Id="rId23" Type="http://schemas.openxmlformats.org/officeDocument/2006/relationships/image" Target="../media/image225.emf"/><Relationship Id="rId28" Type="http://schemas.openxmlformats.org/officeDocument/2006/relationships/image" Target="../media/image230.emf"/><Relationship Id="rId10" Type="http://schemas.openxmlformats.org/officeDocument/2006/relationships/image" Target="../media/image212.emf"/><Relationship Id="rId19" Type="http://schemas.openxmlformats.org/officeDocument/2006/relationships/image" Target="../media/image221.emf"/><Relationship Id="rId4" Type="http://schemas.openxmlformats.org/officeDocument/2006/relationships/image" Target="../media/image206.emf"/><Relationship Id="rId9" Type="http://schemas.openxmlformats.org/officeDocument/2006/relationships/image" Target="../media/image211.emf"/><Relationship Id="rId14" Type="http://schemas.openxmlformats.org/officeDocument/2006/relationships/image" Target="../media/image216.emf"/><Relationship Id="rId22" Type="http://schemas.openxmlformats.org/officeDocument/2006/relationships/image" Target="../media/image224.emf"/><Relationship Id="rId27" Type="http://schemas.openxmlformats.org/officeDocument/2006/relationships/image" Target="../media/image229.emf"/></Relationships>
</file>

<file path=ppt/slides/_rels/slide73.xml.rels><?xml version="1.0" encoding="UTF-8" standalone="yes"?>
<Relationships xmlns="http://schemas.openxmlformats.org/package/2006/relationships"><Relationship Id="rId8" Type="http://schemas.openxmlformats.org/officeDocument/2006/relationships/image" Target="../media/image237.emf"/><Relationship Id="rId13" Type="http://schemas.openxmlformats.org/officeDocument/2006/relationships/image" Target="../media/image242.emf"/><Relationship Id="rId18" Type="http://schemas.openxmlformats.org/officeDocument/2006/relationships/image" Target="../media/image247.emf"/><Relationship Id="rId3" Type="http://schemas.openxmlformats.org/officeDocument/2006/relationships/image" Target="../media/image232.emf"/><Relationship Id="rId21" Type="http://schemas.openxmlformats.org/officeDocument/2006/relationships/image" Target="../media/image250.emf"/><Relationship Id="rId7" Type="http://schemas.openxmlformats.org/officeDocument/2006/relationships/image" Target="../media/image236.emf"/><Relationship Id="rId12" Type="http://schemas.openxmlformats.org/officeDocument/2006/relationships/image" Target="../media/image241.emf"/><Relationship Id="rId17" Type="http://schemas.openxmlformats.org/officeDocument/2006/relationships/image" Target="../media/image246.emf"/><Relationship Id="rId2" Type="http://schemas.openxmlformats.org/officeDocument/2006/relationships/image" Target="../media/image231.emf"/><Relationship Id="rId16" Type="http://schemas.openxmlformats.org/officeDocument/2006/relationships/image" Target="../media/image245.emf"/><Relationship Id="rId20" Type="http://schemas.openxmlformats.org/officeDocument/2006/relationships/image" Target="../media/image249.emf"/><Relationship Id="rId1" Type="http://schemas.openxmlformats.org/officeDocument/2006/relationships/slideLayout" Target="../slideLayouts/slideLayout15.xml"/><Relationship Id="rId6" Type="http://schemas.openxmlformats.org/officeDocument/2006/relationships/image" Target="../media/image235.emf"/><Relationship Id="rId11" Type="http://schemas.openxmlformats.org/officeDocument/2006/relationships/image" Target="../media/image240.emf"/><Relationship Id="rId5" Type="http://schemas.openxmlformats.org/officeDocument/2006/relationships/image" Target="../media/image234.emf"/><Relationship Id="rId15" Type="http://schemas.openxmlformats.org/officeDocument/2006/relationships/image" Target="../media/image244.emf"/><Relationship Id="rId23" Type="http://schemas.openxmlformats.org/officeDocument/2006/relationships/image" Target="../media/image252.emf"/><Relationship Id="rId10" Type="http://schemas.openxmlformats.org/officeDocument/2006/relationships/image" Target="../media/image239.emf"/><Relationship Id="rId19" Type="http://schemas.openxmlformats.org/officeDocument/2006/relationships/image" Target="../media/image248.emf"/><Relationship Id="rId4" Type="http://schemas.openxmlformats.org/officeDocument/2006/relationships/image" Target="../media/image233.emf"/><Relationship Id="rId9" Type="http://schemas.openxmlformats.org/officeDocument/2006/relationships/image" Target="../media/image238.emf"/><Relationship Id="rId14" Type="http://schemas.openxmlformats.org/officeDocument/2006/relationships/image" Target="../media/image243.emf"/><Relationship Id="rId22" Type="http://schemas.openxmlformats.org/officeDocument/2006/relationships/image" Target="../media/image251.emf"/></Relationships>
</file>

<file path=ppt/slides/_rels/slide74.xml.rels><?xml version="1.0" encoding="UTF-8" standalone="yes"?>
<Relationships xmlns="http://schemas.openxmlformats.org/package/2006/relationships"><Relationship Id="rId13" Type="http://schemas.openxmlformats.org/officeDocument/2006/relationships/image" Target="../media/image264.emf"/><Relationship Id="rId18" Type="http://schemas.openxmlformats.org/officeDocument/2006/relationships/image" Target="../media/image269.emf"/><Relationship Id="rId26" Type="http://schemas.openxmlformats.org/officeDocument/2006/relationships/image" Target="../media/image277.emf"/><Relationship Id="rId39" Type="http://schemas.openxmlformats.org/officeDocument/2006/relationships/image" Target="../media/image290.emf"/><Relationship Id="rId21" Type="http://schemas.openxmlformats.org/officeDocument/2006/relationships/image" Target="../media/image272.emf"/><Relationship Id="rId34" Type="http://schemas.openxmlformats.org/officeDocument/2006/relationships/image" Target="../media/image285.emf"/><Relationship Id="rId42" Type="http://schemas.openxmlformats.org/officeDocument/2006/relationships/image" Target="../media/image293.emf"/><Relationship Id="rId47" Type="http://schemas.openxmlformats.org/officeDocument/2006/relationships/image" Target="../media/image298.emf"/><Relationship Id="rId7" Type="http://schemas.openxmlformats.org/officeDocument/2006/relationships/image" Target="../media/image258.emf"/><Relationship Id="rId2" Type="http://schemas.openxmlformats.org/officeDocument/2006/relationships/image" Target="../media/image253.emf"/><Relationship Id="rId16" Type="http://schemas.openxmlformats.org/officeDocument/2006/relationships/image" Target="../media/image267.emf"/><Relationship Id="rId29" Type="http://schemas.openxmlformats.org/officeDocument/2006/relationships/image" Target="../media/image280.emf"/><Relationship Id="rId11" Type="http://schemas.openxmlformats.org/officeDocument/2006/relationships/image" Target="../media/image262.emf"/><Relationship Id="rId24" Type="http://schemas.openxmlformats.org/officeDocument/2006/relationships/image" Target="../media/image275.emf"/><Relationship Id="rId32" Type="http://schemas.openxmlformats.org/officeDocument/2006/relationships/image" Target="../media/image283.emf"/><Relationship Id="rId37" Type="http://schemas.openxmlformats.org/officeDocument/2006/relationships/image" Target="../media/image288.emf"/><Relationship Id="rId40" Type="http://schemas.openxmlformats.org/officeDocument/2006/relationships/image" Target="../media/image291.emf"/><Relationship Id="rId45" Type="http://schemas.openxmlformats.org/officeDocument/2006/relationships/image" Target="../media/image296.emf"/><Relationship Id="rId5" Type="http://schemas.openxmlformats.org/officeDocument/2006/relationships/image" Target="../media/image256.emf"/><Relationship Id="rId15" Type="http://schemas.openxmlformats.org/officeDocument/2006/relationships/image" Target="../media/image266.emf"/><Relationship Id="rId23" Type="http://schemas.openxmlformats.org/officeDocument/2006/relationships/image" Target="../media/image274.emf"/><Relationship Id="rId28" Type="http://schemas.openxmlformats.org/officeDocument/2006/relationships/image" Target="../media/image279.emf"/><Relationship Id="rId36" Type="http://schemas.openxmlformats.org/officeDocument/2006/relationships/image" Target="../media/image287.emf"/><Relationship Id="rId49" Type="http://schemas.openxmlformats.org/officeDocument/2006/relationships/image" Target="../media/image300.emf"/><Relationship Id="rId10" Type="http://schemas.openxmlformats.org/officeDocument/2006/relationships/image" Target="../media/image261.emf"/><Relationship Id="rId19" Type="http://schemas.openxmlformats.org/officeDocument/2006/relationships/image" Target="../media/image270.emf"/><Relationship Id="rId31" Type="http://schemas.openxmlformats.org/officeDocument/2006/relationships/image" Target="../media/image282.emf"/><Relationship Id="rId44" Type="http://schemas.openxmlformats.org/officeDocument/2006/relationships/image" Target="../media/image295.emf"/><Relationship Id="rId4" Type="http://schemas.openxmlformats.org/officeDocument/2006/relationships/image" Target="../media/image255.emf"/><Relationship Id="rId9" Type="http://schemas.openxmlformats.org/officeDocument/2006/relationships/image" Target="../media/image260.emf"/><Relationship Id="rId14" Type="http://schemas.openxmlformats.org/officeDocument/2006/relationships/image" Target="../media/image265.emf"/><Relationship Id="rId22" Type="http://schemas.openxmlformats.org/officeDocument/2006/relationships/image" Target="../media/image273.emf"/><Relationship Id="rId27" Type="http://schemas.openxmlformats.org/officeDocument/2006/relationships/image" Target="../media/image278.emf"/><Relationship Id="rId30" Type="http://schemas.openxmlformats.org/officeDocument/2006/relationships/image" Target="../media/image281.emf"/><Relationship Id="rId35" Type="http://schemas.openxmlformats.org/officeDocument/2006/relationships/image" Target="../media/image286.emf"/><Relationship Id="rId43" Type="http://schemas.openxmlformats.org/officeDocument/2006/relationships/image" Target="../media/image294.emf"/><Relationship Id="rId48" Type="http://schemas.openxmlformats.org/officeDocument/2006/relationships/image" Target="../media/image299.emf"/><Relationship Id="rId8" Type="http://schemas.openxmlformats.org/officeDocument/2006/relationships/image" Target="../media/image259.emf"/><Relationship Id="rId3" Type="http://schemas.openxmlformats.org/officeDocument/2006/relationships/image" Target="../media/image254.emf"/><Relationship Id="rId12" Type="http://schemas.openxmlformats.org/officeDocument/2006/relationships/image" Target="../media/image263.emf"/><Relationship Id="rId17" Type="http://schemas.openxmlformats.org/officeDocument/2006/relationships/image" Target="../media/image268.emf"/><Relationship Id="rId25" Type="http://schemas.openxmlformats.org/officeDocument/2006/relationships/image" Target="../media/image276.emf"/><Relationship Id="rId33" Type="http://schemas.openxmlformats.org/officeDocument/2006/relationships/image" Target="../media/image284.emf"/><Relationship Id="rId38" Type="http://schemas.openxmlformats.org/officeDocument/2006/relationships/image" Target="../media/image289.emf"/><Relationship Id="rId46" Type="http://schemas.openxmlformats.org/officeDocument/2006/relationships/image" Target="../media/image297.emf"/><Relationship Id="rId20" Type="http://schemas.openxmlformats.org/officeDocument/2006/relationships/image" Target="../media/image271.emf"/><Relationship Id="rId41" Type="http://schemas.openxmlformats.org/officeDocument/2006/relationships/image" Target="../media/image292.emf"/><Relationship Id="rId1" Type="http://schemas.openxmlformats.org/officeDocument/2006/relationships/slideLayout" Target="../slideLayouts/slideLayout15.xml"/><Relationship Id="rId6" Type="http://schemas.openxmlformats.org/officeDocument/2006/relationships/image" Target="../media/image257.emf"/></Relationships>
</file>

<file path=ppt/slides/_rels/slide75.xml.rels><?xml version="1.0" encoding="UTF-8" standalone="yes"?>
<Relationships xmlns="http://schemas.openxmlformats.org/package/2006/relationships"><Relationship Id="rId13" Type="http://schemas.openxmlformats.org/officeDocument/2006/relationships/image" Target="../media/image312.emf"/><Relationship Id="rId18" Type="http://schemas.openxmlformats.org/officeDocument/2006/relationships/image" Target="../media/image317.emf"/><Relationship Id="rId26" Type="http://schemas.openxmlformats.org/officeDocument/2006/relationships/image" Target="../media/image325.emf"/><Relationship Id="rId39" Type="http://schemas.openxmlformats.org/officeDocument/2006/relationships/image" Target="../media/image338.emf"/><Relationship Id="rId21" Type="http://schemas.openxmlformats.org/officeDocument/2006/relationships/image" Target="../media/image320.emf"/><Relationship Id="rId34" Type="http://schemas.openxmlformats.org/officeDocument/2006/relationships/image" Target="../media/image333.emf"/><Relationship Id="rId42" Type="http://schemas.openxmlformats.org/officeDocument/2006/relationships/image" Target="../media/image341.emf"/><Relationship Id="rId47" Type="http://schemas.openxmlformats.org/officeDocument/2006/relationships/image" Target="../media/image346.emf"/><Relationship Id="rId50" Type="http://schemas.openxmlformats.org/officeDocument/2006/relationships/image" Target="../media/image349.emf"/><Relationship Id="rId55" Type="http://schemas.openxmlformats.org/officeDocument/2006/relationships/image" Target="../media/image354.emf"/><Relationship Id="rId7" Type="http://schemas.openxmlformats.org/officeDocument/2006/relationships/image" Target="../media/image306.emf"/><Relationship Id="rId2" Type="http://schemas.openxmlformats.org/officeDocument/2006/relationships/image" Target="../media/image301.emf"/><Relationship Id="rId16" Type="http://schemas.openxmlformats.org/officeDocument/2006/relationships/image" Target="../media/image315.emf"/><Relationship Id="rId29" Type="http://schemas.openxmlformats.org/officeDocument/2006/relationships/image" Target="../media/image328.emf"/><Relationship Id="rId11" Type="http://schemas.openxmlformats.org/officeDocument/2006/relationships/image" Target="../media/image310.emf"/><Relationship Id="rId24" Type="http://schemas.openxmlformats.org/officeDocument/2006/relationships/image" Target="../media/image323.emf"/><Relationship Id="rId32" Type="http://schemas.openxmlformats.org/officeDocument/2006/relationships/image" Target="../media/image331.emf"/><Relationship Id="rId37" Type="http://schemas.openxmlformats.org/officeDocument/2006/relationships/image" Target="../media/image336.emf"/><Relationship Id="rId40" Type="http://schemas.openxmlformats.org/officeDocument/2006/relationships/image" Target="../media/image339.emf"/><Relationship Id="rId45" Type="http://schemas.openxmlformats.org/officeDocument/2006/relationships/image" Target="../media/image344.emf"/><Relationship Id="rId53" Type="http://schemas.openxmlformats.org/officeDocument/2006/relationships/image" Target="../media/image352.emf"/><Relationship Id="rId5" Type="http://schemas.openxmlformats.org/officeDocument/2006/relationships/image" Target="../media/image304.emf"/><Relationship Id="rId10" Type="http://schemas.openxmlformats.org/officeDocument/2006/relationships/image" Target="../media/image309.emf"/><Relationship Id="rId19" Type="http://schemas.openxmlformats.org/officeDocument/2006/relationships/image" Target="../media/image318.emf"/><Relationship Id="rId31" Type="http://schemas.openxmlformats.org/officeDocument/2006/relationships/image" Target="../media/image330.emf"/><Relationship Id="rId44" Type="http://schemas.openxmlformats.org/officeDocument/2006/relationships/image" Target="../media/image343.emf"/><Relationship Id="rId52" Type="http://schemas.openxmlformats.org/officeDocument/2006/relationships/image" Target="../media/image351.emf"/><Relationship Id="rId4" Type="http://schemas.openxmlformats.org/officeDocument/2006/relationships/image" Target="../media/image303.emf"/><Relationship Id="rId9" Type="http://schemas.openxmlformats.org/officeDocument/2006/relationships/image" Target="../media/image308.emf"/><Relationship Id="rId14" Type="http://schemas.openxmlformats.org/officeDocument/2006/relationships/image" Target="../media/image313.emf"/><Relationship Id="rId22" Type="http://schemas.openxmlformats.org/officeDocument/2006/relationships/image" Target="../media/image321.emf"/><Relationship Id="rId27" Type="http://schemas.openxmlformats.org/officeDocument/2006/relationships/image" Target="../media/image326.emf"/><Relationship Id="rId30" Type="http://schemas.openxmlformats.org/officeDocument/2006/relationships/image" Target="../media/image329.emf"/><Relationship Id="rId35" Type="http://schemas.openxmlformats.org/officeDocument/2006/relationships/image" Target="../media/image334.emf"/><Relationship Id="rId43" Type="http://schemas.openxmlformats.org/officeDocument/2006/relationships/image" Target="../media/image342.emf"/><Relationship Id="rId48" Type="http://schemas.openxmlformats.org/officeDocument/2006/relationships/image" Target="../media/image347.emf"/><Relationship Id="rId8" Type="http://schemas.openxmlformats.org/officeDocument/2006/relationships/image" Target="../media/image307.emf"/><Relationship Id="rId51" Type="http://schemas.openxmlformats.org/officeDocument/2006/relationships/image" Target="../media/image350.emf"/><Relationship Id="rId3" Type="http://schemas.openxmlformats.org/officeDocument/2006/relationships/image" Target="../media/image302.emf"/><Relationship Id="rId12" Type="http://schemas.openxmlformats.org/officeDocument/2006/relationships/image" Target="../media/image311.emf"/><Relationship Id="rId17" Type="http://schemas.openxmlformats.org/officeDocument/2006/relationships/image" Target="../media/image316.emf"/><Relationship Id="rId25" Type="http://schemas.openxmlformats.org/officeDocument/2006/relationships/image" Target="../media/image324.emf"/><Relationship Id="rId33" Type="http://schemas.openxmlformats.org/officeDocument/2006/relationships/image" Target="../media/image332.emf"/><Relationship Id="rId38" Type="http://schemas.openxmlformats.org/officeDocument/2006/relationships/image" Target="../media/image337.emf"/><Relationship Id="rId46" Type="http://schemas.openxmlformats.org/officeDocument/2006/relationships/image" Target="../media/image345.emf"/><Relationship Id="rId20" Type="http://schemas.openxmlformats.org/officeDocument/2006/relationships/image" Target="../media/image319.emf"/><Relationship Id="rId41" Type="http://schemas.openxmlformats.org/officeDocument/2006/relationships/image" Target="../media/image340.emf"/><Relationship Id="rId54" Type="http://schemas.openxmlformats.org/officeDocument/2006/relationships/image" Target="../media/image353.emf"/><Relationship Id="rId1" Type="http://schemas.openxmlformats.org/officeDocument/2006/relationships/slideLayout" Target="../slideLayouts/slideLayout15.xml"/><Relationship Id="rId6" Type="http://schemas.openxmlformats.org/officeDocument/2006/relationships/image" Target="../media/image305.emf"/><Relationship Id="rId15" Type="http://schemas.openxmlformats.org/officeDocument/2006/relationships/image" Target="../media/image314.emf"/><Relationship Id="rId23" Type="http://schemas.openxmlformats.org/officeDocument/2006/relationships/image" Target="../media/image322.emf"/><Relationship Id="rId28" Type="http://schemas.openxmlformats.org/officeDocument/2006/relationships/image" Target="../media/image327.emf"/><Relationship Id="rId36" Type="http://schemas.openxmlformats.org/officeDocument/2006/relationships/image" Target="../media/image335.emf"/><Relationship Id="rId49" Type="http://schemas.openxmlformats.org/officeDocument/2006/relationships/image" Target="../media/image348.emf"/></Relationships>
</file>

<file path=ppt/slides/_rels/slide76.xml.rels><?xml version="1.0" encoding="UTF-8" standalone="yes"?>
<Relationships xmlns="http://schemas.openxmlformats.org/package/2006/relationships"><Relationship Id="rId26" Type="http://schemas.openxmlformats.org/officeDocument/2006/relationships/image" Target="../media/image379.emf"/><Relationship Id="rId21" Type="http://schemas.openxmlformats.org/officeDocument/2006/relationships/image" Target="../media/image374.emf"/><Relationship Id="rId42" Type="http://schemas.openxmlformats.org/officeDocument/2006/relationships/image" Target="../media/image395.emf"/><Relationship Id="rId47" Type="http://schemas.openxmlformats.org/officeDocument/2006/relationships/image" Target="../media/image400.emf"/><Relationship Id="rId63" Type="http://schemas.openxmlformats.org/officeDocument/2006/relationships/image" Target="../media/image416.emf"/><Relationship Id="rId68" Type="http://schemas.openxmlformats.org/officeDocument/2006/relationships/image" Target="../media/image421.emf"/><Relationship Id="rId84" Type="http://schemas.openxmlformats.org/officeDocument/2006/relationships/image" Target="../media/image437.emf"/><Relationship Id="rId16" Type="http://schemas.openxmlformats.org/officeDocument/2006/relationships/image" Target="../media/image369.emf"/><Relationship Id="rId11" Type="http://schemas.openxmlformats.org/officeDocument/2006/relationships/image" Target="../media/image364.emf"/><Relationship Id="rId32" Type="http://schemas.openxmlformats.org/officeDocument/2006/relationships/image" Target="../media/image385.emf"/><Relationship Id="rId37" Type="http://schemas.openxmlformats.org/officeDocument/2006/relationships/image" Target="../media/image390.emf"/><Relationship Id="rId53" Type="http://schemas.openxmlformats.org/officeDocument/2006/relationships/image" Target="../media/image406.emf"/><Relationship Id="rId58" Type="http://schemas.openxmlformats.org/officeDocument/2006/relationships/image" Target="../media/image411.emf"/><Relationship Id="rId74" Type="http://schemas.openxmlformats.org/officeDocument/2006/relationships/image" Target="../media/image427.emf"/><Relationship Id="rId79" Type="http://schemas.openxmlformats.org/officeDocument/2006/relationships/image" Target="../media/image432.emf"/><Relationship Id="rId5" Type="http://schemas.openxmlformats.org/officeDocument/2006/relationships/image" Target="../media/image358.emf"/><Relationship Id="rId19" Type="http://schemas.openxmlformats.org/officeDocument/2006/relationships/image" Target="../media/image372.emf"/><Relationship Id="rId14" Type="http://schemas.openxmlformats.org/officeDocument/2006/relationships/image" Target="../media/image367.emf"/><Relationship Id="rId22" Type="http://schemas.openxmlformats.org/officeDocument/2006/relationships/image" Target="../media/image375.emf"/><Relationship Id="rId27" Type="http://schemas.openxmlformats.org/officeDocument/2006/relationships/image" Target="../media/image380.emf"/><Relationship Id="rId30" Type="http://schemas.openxmlformats.org/officeDocument/2006/relationships/image" Target="../media/image383.emf"/><Relationship Id="rId35" Type="http://schemas.openxmlformats.org/officeDocument/2006/relationships/image" Target="../media/image388.emf"/><Relationship Id="rId43" Type="http://schemas.openxmlformats.org/officeDocument/2006/relationships/image" Target="../media/image396.emf"/><Relationship Id="rId48" Type="http://schemas.openxmlformats.org/officeDocument/2006/relationships/image" Target="../media/image401.emf"/><Relationship Id="rId56" Type="http://schemas.openxmlformats.org/officeDocument/2006/relationships/image" Target="../media/image409.emf"/><Relationship Id="rId64" Type="http://schemas.openxmlformats.org/officeDocument/2006/relationships/image" Target="../media/image417.emf"/><Relationship Id="rId69" Type="http://schemas.openxmlformats.org/officeDocument/2006/relationships/image" Target="../media/image422.emf"/><Relationship Id="rId77" Type="http://schemas.openxmlformats.org/officeDocument/2006/relationships/image" Target="../media/image430.emf"/><Relationship Id="rId8" Type="http://schemas.openxmlformats.org/officeDocument/2006/relationships/image" Target="../media/image361.emf"/><Relationship Id="rId51" Type="http://schemas.openxmlformats.org/officeDocument/2006/relationships/image" Target="../media/image404.emf"/><Relationship Id="rId72" Type="http://schemas.openxmlformats.org/officeDocument/2006/relationships/image" Target="../media/image425.emf"/><Relationship Id="rId80" Type="http://schemas.openxmlformats.org/officeDocument/2006/relationships/image" Target="../media/image433.emf"/><Relationship Id="rId85" Type="http://schemas.openxmlformats.org/officeDocument/2006/relationships/image" Target="../media/image438.emf"/><Relationship Id="rId3" Type="http://schemas.openxmlformats.org/officeDocument/2006/relationships/image" Target="../media/image356.emf"/><Relationship Id="rId12" Type="http://schemas.openxmlformats.org/officeDocument/2006/relationships/image" Target="../media/image365.emf"/><Relationship Id="rId17" Type="http://schemas.openxmlformats.org/officeDocument/2006/relationships/image" Target="../media/image370.emf"/><Relationship Id="rId25" Type="http://schemas.openxmlformats.org/officeDocument/2006/relationships/image" Target="../media/image378.emf"/><Relationship Id="rId33" Type="http://schemas.openxmlformats.org/officeDocument/2006/relationships/image" Target="../media/image386.emf"/><Relationship Id="rId38" Type="http://schemas.openxmlformats.org/officeDocument/2006/relationships/image" Target="../media/image391.emf"/><Relationship Id="rId46" Type="http://schemas.openxmlformats.org/officeDocument/2006/relationships/image" Target="../media/image399.emf"/><Relationship Id="rId59" Type="http://schemas.openxmlformats.org/officeDocument/2006/relationships/image" Target="../media/image412.emf"/><Relationship Id="rId67" Type="http://schemas.openxmlformats.org/officeDocument/2006/relationships/image" Target="../media/image420.emf"/><Relationship Id="rId20" Type="http://schemas.openxmlformats.org/officeDocument/2006/relationships/image" Target="../media/image373.emf"/><Relationship Id="rId41" Type="http://schemas.openxmlformats.org/officeDocument/2006/relationships/image" Target="../media/image394.emf"/><Relationship Id="rId54" Type="http://schemas.openxmlformats.org/officeDocument/2006/relationships/image" Target="../media/image407.emf"/><Relationship Id="rId62" Type="http://schemas.openxmlformats.org/officeDocument/2006/relationships/image" Target="../media/image415.emf"/><Relationship Id="rId70" Type="http://schemas.openxmlformats.org/officeDocument/2006/relationships/image" Target="../media/image423.emf"/><Relationship Id="rId75" Type="http://schemas.openxmlformats.org/officeDocument/2006/relationships/image" Target="../media/image428.emf"/><Relationship Id="rId83" Type="http://schemas.openxmlformats.org/officeDocument/2006/relationships/image" Target="../media/image436.emf"/><Relationship Id="rId1" Type="http://schemas.openxmlformats.org/officeDocument/2006/relationships/slideLayout" Target="../slideLayouts/slideLayout15.xml"/><Relationship Id="rId6" Type="http://schemas.openxmlformats.org/officeDocument/2006/relationships/image" Target="../media/image359.emf"/><Relationship Id="rId15" Type="http://schemas.openxmlformats.org/officeDocument/2006/relationships/image" Target="../media/image368.emf"/><Relationship Id="rId23" Type="http://schemas.openxmlformats.org/officeDocument/2006/relationships/image" Target="../media/image376.emf"/><Relationship Id="rId28" Type="http://schemas.openxmlformats.org/officeDocument/2006/relationships/image" Target="../media/image381.emf"/><Relationship Id="rId36" Type="http://schemas.openxmlformats.org/officeDocument/2006/relationships/image" Target="../media/image389.emf"/><Relationship Id="rId49" Type="http://schemas.openxmlformats.org/officeDocument/2006/relationships/image" Target="../media/image402.emf"/><Relationship Id="rId57" Type="http://schemas.openxmlformats.org/officeDocument/2006/relationships/image" Target="../media/image410.emf"/><Relationship Id="rId10" Type="http://schemas.openxmlformats.org/officeDocument/2006/relationships/image" Target="../media/image363.emf"/><Relationship Id="rId31" Type="http://schemas.openxmlformats.org/officeDocument/2006/relationships/image" Target="../media/image384.emf"/><Relationship Id="rId44" Type="http://schemas.openxmlformats.org/officeDocument/2006/relationships/image" Target="../media/image397.emf"/><Relationship Id="rId52" Type="http://schemas.openxmlformats.org/officeDocument/2006/relationships/image" Target="../media/image405.emf"/><Relationship Id="rId60" Type="http://schemas.openxmlformats.org/officeDocument/2006/relationships/image" Target="../media/image413.emf"/><Relationship Id="rId65" Type="http://schemas.openxmlformats.org/officeDocument/2006/relationships/image" Target="../media/image418.emf"/><Relationship Id="rId73" Type="http://schemas.openxmlformats.org/officeDocument/2006/relationships/image" Target="../media/image426.emf"/><Relationship Id="rId78" Type="http://schemas.openxmlformats.org/officeDocument/2006/relationships/image" Target="../media/image431.emf"/><Relationship Id="rId81" Type="http://schemas.openxmlformats.org/officeDocument/2006/relationships/image" Target="../media/image434.emf"/><Relationship Id="rId4" Type="http://schemas.openxmlformats.org/officeDocument/2006/relationships/image" Target="../media/image357.emf"/><Relationship Id="rId9" Type="http://schemas.openxmlformats.org/officeDocument/2006/relationships/image" Target="../media/image362.emf"/><Relationship Id="rId13" Type="http://schemas.openxmlformats.org/officeDocument/2006/relationships/image" Target="../media/image366.emf"/><Relationship Id="rId18" Type="http://schemas.openxmlformats.org/officeDocument/2006/relationships/image" Target="../media/image371.emf"/><Relationship Id="rId39" Type="http://schemas.openxmlformats.org/officeDocument/2006/relationships/image" Target="../media/image392.emf"/><Relationship Id="rId34" Type="http://schemas.openxmlformats.org/officeDocument/2006/relationships/image" Target="../media/image387.emf"/><Relationship Id="rId50" Type="http://schemas.openxmlformats.org/officeDocument/2006/relationships/image" Target="../media/image403.emf"/><Relationship Id="rId55" Type="http://schemas.openxmlformats.org/officeDocument/2006/relationships/image" Target="../media/image408.emf"/><Relationship Id="rId76" Type="http://schemas.openxmlformats.org/officeDocument/2006/relationships/image" Target="../media/image429.emf"/><Relationship Id="rId7" Type="http://schemas.openxmlformats.org/officeDocument/2006/relationships/image" Target="../media/image360.emf"/><Relationship Id="rId71" Type="http://schemas.openxmlformats.org/officeDocument/2006/relationships/image" Target="../media/image424.emf"/><Relationship Id="rId2" Type="http://schemas.openxmlformats.org/officeDocument/2006/relationships/image" Target="../media/image355.emf"/><Relationship Id="rId29" Type="http://schemas.openxmlformats.org/officeDocument/2006/relationships/image" Target="../media/image382.emf"/><Relationship Id="rId24" Type="http://schemas.openxmlformats.org/officeDocument/2006/relationships/image" Target="../media/image377.emf"/><Relationship Id="rId40" Type="http://schemas.openxmlformats.org/officeDocument/2006/relationships/image" Target="../media/image393.emf"/><Relationship Id="rId45" Type="http://schemas.openxmlformats.org/officeDocument/2006/relationships/image" Target="../media/image398.emf"/><Relationship Id="rId66" Type="http://schemas.openxmlformats.org/officeDocument/2006/relationships/image" Target="../media/image419.emf"/><Relationship Id="rId61" Type="http://schemas.openxmlformats.org/officeDocument/2006/relationships/image" Target="../media/image414.emf"/><Relationship Id="rId82" Type="http://schemas.openxmlformats.org/officeDocument/2006/relationships/image" Target="../media/image435.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9.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 b="17"/>
          <a:stretch>
            <a:fillRect/>
          </a:stretch>
        </p:blipFill>
        <p:spPr/>
      </p:pic>
      <p:sp>
        <p:nvSpPr>
          <p:cNvPr id="4" name="Rectangle 3"/>
          <p:cNvSpPr/>
          <p:nvPr/>
        </p:nvSpPr>
        <p:spPr bwMode="auto">
          <a:xfrm>
            <a:off x="-2225615" y="-659482"/>
            <a:ext cx="11553158" cy="5791952"/>
          </a:xfrm>
          <a:prstGeom prst="rect">
            <a:avLst/>
          </a:prstGeom>
          <a:gradFill flip="none" rotWithShape="1">
            <a:gsLst>
              <a:gs pos="100000">
                <a:schemeClr val="bg1">
                  <a:alpha val="10000"/>
                </a:schemeClr>
              </a:gs>
              <a:gs pos="47000">
                <a:schemeClr val="bg1">
                  <a:alpha val="80000"/>
                </a:schemeClr>
              </a:gs>
            </a:gsLst>
            <a:lin ang="27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dirty="0"/>
          </a:p>
        </p:txBody>
      </p:sp>
      <p:sp>
        <p:nvSpPr>
          <p:cNvPr id="27" name="TextBox 26"/>
          <p:cNvSpPr txBox="1"/>
          <p:nvPr/>
        </p:nvSpPr>
        <p:spPr>
          <a:xfrm>
            <a:off x="290039" y="867783"/>
            <a:ext cx="9194799" cy="2308324"/>
          </a:xfrm>
          <a:prstGeom prst="rect">
            <a:avLst/>
          </a:prstGeom>
          <a:noFill/>
        </p:spPr>
        <p:txBody>
          <a:bodyPr wrap="square" rtlCol="0">
            <a:spAutoFit/>
          </a:bodyPr>
          <a:lstStyle/>
          <a:p>
            <a:r>
              <a:rPr lang="en-CA" sz="7200" b="1" dirty="0" smtClean="0">
                <a:solidFill>
                  <a:srgbClr val="17D5D3"/>
                </a:solidFill>
                <a:latin typeface="+mj-lt"/>
                <a:ea typeface="Open Sans" panose="020B0606030504020204" pitchFamily="34" charset="0"/>
                <a:cs typeface="Rubik Light" panose="00000400000000000000" pitchFamily="2" charset="-79"/>
              </a:rPr>
              <a:t>Revitalization of</a:t>
            </a:r>
          </a:p>
          <a:p>
            <a:r>
              <a:rPr lang="en-CA" sz="7200" b="1" dirty="0" smtClean="0">
                <a:solidFill>
                  <a:srgbClr val="17D5D3"/>
                </a:solidFill>
                <a:latin typeface="+mj-lt"/>
                <a:ea typeface="Open Sans" panose="020B0606030504020204" pitchFamily="34" charset="0"/>
                <a:cs typeface="Rubik Light" panose="00000400000000000000" pitchFamily="2" charset="-79"/>
              </a:rPr>
              <a:t>Lincoln Park </a:t>
            </a:r>
            <a:endParaRPr lang="fr-CA" sz="7200" b="1" dirty="0">
              <a:solidFill>
                <a:srgbClr val="17D5D3"/>
              </a:solidFill>
              <a:latin typeface="+mj-lt"/>
              <a:ea typeface="Open Sans" panose="020B0606030504020204" pitchFamily="34" charset="0"/>
              <a:cs typeface="Rubik Light" panose="00000400000000000000" pitchFamily="2" charset="-79"/>
            </a:endParaRPr>
          </a:p>
        </p:txBody>
      </p:sp>
      <p:sp>
        <p:nvSpPr>
          <p:cNvPr id="13" name="TextBox 12"/>
          <p:cNvSpPr txBox="1"/>
          <p:nvPr/>
        </p:nvSpPr>
        <p:spPr>
          <a:xfrm>
            <a:off x="387805" y="636950"/>
            <a:ext cx="8822267" cy="461665"/>
          </a:xfrm>
          <a:prstGeom prst="rect">
            <a:avLst/>
          </a:prstGeom>
          <a:noFill/>
        </p:spPr>
        <p:txBody>
          <a:bodyPr wrap="square" rtlCol="0">
            <a:spAutoFit/>
          </a:bodyPr>
          <a:lstStyle/>
          <a:p>
            <a:r>
              <a:rPr lang="en-US" sz="2400" b="1" dirty="0" smtClean="0">
                <a:solidFill>
                  <a:srgbClr val="A92F86"/>
                </a:solidFill>
              </a:rPr>
              <a:t>Strategy &amp; Vision for the</a:t>
            </a:r>
            <a:endParaRPr lang="en-US" sz="2400" b="1" dirty="0">
              <a:solidFill>
                <a:srgbClr val="A92F86"/>
              </a:solidFill>
            </a:endParaRPr>
          </a:p>
        </p:txBody>
      </p:sp>
      <p:sp>
        <p:nvSpPr>
          <p:cNvPr id="24" name="TextBox 23"/>
          <p:cNvSpPr txBox="1"/>
          <p:nvPr/>
        </p:nvSpPr>
        <p:spPr>
          <a:xfrm>
            <a:off x="387806" y="1897591"/>
            <a:ext cx="8822267" cy="369332"/>
          </a:xfrm>
          <a:prstGeom prst="rect">
            <a:avLst/>
          </a:prstGeom>
          <a:noFill/>
        </p:spPr>
        <p:txBody>
          <a:bodyPr wrap="square" rtlCol="0">
            <a:spAutoFit/>
          </a:bodyPr>
          <a:lstStyle/>
          <a:p>
            <a:r>
              <a:rPr lang="en-US" b="1" dirty="0" smtClean="0"/>
              <a:t>Conference Agenda Presentation • September 10, 2018</a:t>
            </a:r>
            <a:endParaRPr lang="en-US" b="1" dirty="0"/>
          </a:p>
        </p:txBody>
      </p:sp>
    </p:spTree>
    <p:extLst>
      <p:ext uri="{BB962C8B-B14F-4D97-AF65-F5344CB8AC3E}">
        <p14:creationId xmlns:p14="http://schemas.microsoft.com/office/powerpoint/2010/main" val="321219389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a:spLocks/>
          </p:cNvSpPr>
          <p:nvPr/>
        </p:nvSpPr>
        <p:spPr>
          <a:xfrm>
            <a:off x="334963" y="2125752"/>
            <a:ext cx="4999037" cy="1107996"/>
          </a:xfrm>
          <a:prstGeom prst="rect">
            <a:avLst/>
          </a:prstGeom>
          <a:noFill/>
          <a:effectLst/>
        </p:spPr>
        <p:txBody>
          <a:bodyPr wrap="square" rtlCol="0">
            <a:spAutoFit/>
          </a:bodyPr>
          <a:lstStyle/>
          <a:p>
            <a:r>
              <a:rPr lang="en-CA" sz="6600" b="1">
                <a:solidFill>
                  <a:schemeClr val="bg1"/>
                </a:solidFill>
                <a:ea typeface="Open Sans" panose="020B0606030504020204" pitchFamily="34" charset="0"/>
                <a:cs typeface="Open Sans" panose="020B0606030504020204" pitchFamily="34" charset="0"/>
              </a:rPr>
              <a:t>ABOUT US</a:t>
            </a:r>
            <a:endParaRPr lang="fr-CA" sz="6600" b="1">
              <a:solidFill>
                <a:schemeClr val="bg1"/>
              </a:solidFill>
              <a:ea typeface="Open Sans" panose="020B0606030504020204" pitchFamily="34" charset="0"/>
              <a:cs typeface="Open Sans" panose="020B0606030504020204" pitchFamily="34" charset="0"/>
            </a:endParaRPr>
          </a:p>
        </p:txBody>
      </p:sp>
      <p:sp>
        <p:nvSpPr>
          <p:cNvPr id="24" name="TextBox 23"/>
          <p:cNvSpPr txBox="1">
            <a:spLocks/>
          </p:cNvSpPr>
          <p:nvPr/>
        </p:nvSpPr>
        <p:spPr>
          <a:xfrm>
            <a:off x="334963" y="1602532"/>
            <a:ext cx="5697538" cy="523220"/>
          </a:xfrm>
          <a:prstGeom prst="rect">
            <a:avLst/>
          </a:prstGeom>
          <a:noFill/>
          <a:effectLst/>
        </p:spPr>
        <p:txBody>
          <a:bodyPr wrap="square" rtlCol="0">
            <a:spAutoFit/>
          </a:bodyPr>
          <a:lstStyle/>
          <a:p>
            <a:pPr lvl="0"/>
            <a:r>
              <a:rPr lang="it-IT" sz="2800" spc="400">
                <a:solidFill>
                  <a:schemeClr val="bg1"/>
                </a:solidFill>
                <a:ea typeface="Open Sans" panose="020B0606030504020204" pitchFamily="34" charset="0"/>
                <a:cs typeface="Open Sans" panose="020B0606030504020204" pitchFamily="34" charset="0"/>
              </a:rPr>
              <a:t>Lyft blog vegan ramps</a:t>
            </a:r>
            <a:endParaRPr lang="fr-CA" sz="2800" spc="400">
              <a:solidFill>
                <a:schemeClr val="bg1"/>
              </a:solidFill>
              <a:ea typeface="Open Sans" panose="020B0606030504020204" pitchFamily="34" charset="0"/>
              <a:cs typeface="Open Sans" panose="020B0606030504020204" pitchFamily="34" charset="0"/>
            </a:endParaRPr>
          </a:p>
        </p:txBody>
      </p:sp>
      <p:sp>
        <p:nvSpPr>
          <p:cNvPr id="53" name="Rectangle 52"/>
          <p:cNvSpPr/>
          <p:nvPr/>
        </p:nvSpPr>
        <p:spPr>
          <a:xfrm>
            <a:off x="8936131" y="2979531"/>
            <a:ext cx="2866278" cy="4260077"/>
          </a:xfrm>
          <a:prstGeom prst="rect">
            <a:avLst/>
          </a:prstGeom>
        </p:spPr>
        <p:txBody>
          <a:bodyPr wrap="square">
            <a:spAutoFit/>
          </a:bodyPr>
          <a:lstStyle/>
          <a:p>
            <a:pPr algn="r">
              <a:lnSpc>
                <a:spcPct val="150000"/>
              </a:lnSpc>
            </a:pPr>
            <a:r>
              <a:rPr lang="en-US" sz="1400" spc="100" dirty="0" smtClean="0"/>
              <a:t>St Lucie County </a:t>
            </a:r>
          </a:p>
          <a:p>
            <a:pPr algn="r">
              <a:lnSpc>
                <a:spcPct val="150000"/>
              </a:lnSpc>
            </a:pPr>
            <a:r>
              <a:rPr lang="en-US" sz="1400" spc="100" dirty="0" smtClean="0"/>
              <a:t>St. Lucie Public Schools</a:t>
            </a:r>
          </a:p>
          <a:p>
            <a:pPr algn="r">
              <a:lnSpc>
                <a:spcPct val="150000"/>
              </a:lnSpc>
            </a:pPr>
            <a:r>
              <a:rPr lang="en-US" sz="1400" spc="100" dirty="0" smtClean="0"/>
              <a:t>Indian River State College</a:t>
            </a:r>
          </a:p>
          <a:p>
            <a:pPr algn="r">
              <a:lnSpc>
                <a:spcPct val="150000"/>
              </a:lnSpc>
            </a:pPr>
            <a:r>
              <a:rPr lang="en-US" sz="1400" spc="100" dirty="0" smtClean="0"/>
              <a:t>Economic Development Council </a:t>
            </a:r>
          </a:p>
          <a:p>
            <a:pPr algn="r">
              <a:lnSpc>
                <a:spcPct val="150000"/>
              </a:lnSpc>
            </a:pPr>
            <a:r>
              <a:rPr lang="en-US" sz="1400" spc="100" dirty="0" smtClean="0"/>
              <a:t>Fort Pierce Utilities Authority </a:t>
            </a:r>
          </a:p>
          <a:p>
            <a:pPr algn="r">
              <a:lnSpc>
                <a:spcPct val="150000"/>
              </a:lnSpc>
            </a:pPr>
            <a:r>
              <a:rPr lang="en-US" sz="1400" spc="100" dirty="0" smtClean="0"/>
              <a:t>Fort Pierce Housing Authority</a:t>
            </a:r>
          </a:p>
          <a:p>
            <a:pPr algn="r">
              <a:lnSpc>
                <a:spcPct val="150000"/>
              </a:lnSpc>
            </a:pPr>
            <a:r>
              <a:rPr lang="en-US" sz="1400" spc="100" dirty="0" smtClean="0"/>
              <a:t>Career Source Research Coast</a:t>
            </a:r>
            <a:endParaRPr lang="en-US" sz="1400" spc="100" dirty="0"/>
          </a:p>
          <a:p>
            <a:pPr algn="r">
              <a:lnSpc>
                <a:spcPct val="150000"/>
              </a:lnSpc>
            </a:pPr>
            <a:r>
              <a:rPr lang="en-US" sz="1400" spc="100" dirty="0" smtClean="0"/>
              <a:t>Lincoln </a:t>
            </a:r>
            <a:r>
              <a:rPr lang="en-US" sz="1400" spc="100" dirty="0"/>
              <a:t>Park Main </a:t>
            </a:r>
            <a:r>
              <a:rPr lang="en-US" sz="1400" spc="100" dirty="0" smtClean="0"/>
              <a:t>Street</a:t>
            </a:r>
          </a:p>
          <a:p>
            <a:pPr algn="r">
              <a:lnSpc>
                <a:spcPct val="150000"/>
              </a:lnSpc>
            </a:pPr>
            <a:r>
              <a:rPr lang="en-US" sz="1400" spc="100" dirty="0" smtClean="0"/>
              <a:t>Public Service Agencies</a:t>
            </a:r>
          </a:p>
          <a:p>
            <a:pPr algn="r">
              <a:lnSpc>
                <a:spcPct val="150000"/>
              </a:lnSpc>
            </a:pPr>
            <a:r>
              <a:rPr lang="en-US" sz="1400" spc="100" dirty="0" smtClean="0"/>
              <a:t>Local Business Community </a:t>
            </a:r>
          </a:p>
          <a:p>
            <a:pPr algn="r">
              <a:lnSpc>
                <a:spcPct val="150000"/>
              </a:lnSpc>
            </a:pPr>
            <a:r>
              <a:rPr lang="en-US" sz="1400" spc="100" dirty="0"/>
              <a:t>Common Good Initiative </a:t>
            </a:r>
            <a:endParaRPr lang="en-US" sz="1400" b="1" spc="100" dirty="0" smtClean="0">
              <a:solidFill>
                <a:srgbClr val="A92F86"/>
              </a:solidFill>
            </a:endParaRPr>
          </a:p>
          <a:p>
            <a:pPr algn="r">
              <a:lnSpc>
                <a:spcPct val="150000"/>
              </a:lnSpc>
            </a:pPr>
            <a:r>
              <a:rPr lang="en-US" sz="1400" b="1" spc="100" dirty="0" smtClean="0">
                <a:solidFill>
                  <a:srgbClr val="A92F86"/>
                </a:solidFill>
              </a:rPr>
              <a:t>COMMUNITY </a:t>
            </a:r>
          </a:p>
          <a:p>
            <a:pPr algn="r">
              <a:lnSpc>
                <a:spcPct val="150000"/>
              </a:lnSpc>
            </a:pPr>
            <a:endParaRPr lang="fr-CA" sz="1400" spc="100" dirty="0"/>
          </a:p>
        </p:txBody>
      </p:sp>
      <p:sp>
        <p:nvSpPr>
          <p:cNvPr id="54" name="TextBox 53"/>
          <p:cNvSpPr txBox="1">
            <a:spLocks/>
          </p:cNvSpPr>
          <p:nvPr/>
        </p:nvSpPr>
        <p:spPr>
          <a:xfrm>
            <a:off x="8936131" y="2588508"/>
            <a:ext cx="3368130" cy="523220"/>
          </a:xfrm>
          <a:prstGeom prst="rect">
            <a:avLst/>
          </a:prstGeom>
          <a:noFill/>
          <a:effectLst/>
        </p:spPr>
        <p:txBody>
          <a:bodyPr wrap="square" rtlCol="0">
            <a:spAutoFit/>
          </a:bodyPr>
          <a:lstStyle/>
          <a:p>
            <a:pPr lvl="0"/>
            <a:r>
              <a:rPr lang="it-IT" sz="2800" b="1" spc="400" dirty="0" smtClean="0">
                <a:ea typeface="Open Sans" panose="020B0606030504020204" pitchFamily="34" charset="0"/>
                <a:cs typeface="Open Sans" panose="020B0606030504020204" pitchFamily="34" charset="0"/>
              </a:rPr>
              <a:t>PARTNERSHIPS</a:t>
            </a:r>
            <a:endParaRPr lang="it-IT" sz="2800" b="1" spc="400" dirty="0">
              <a:ea typeface="Open Sans" panose="020B0606030504020204" pitchFamily="34" charset="0"/>
              <a:cs typeface="Open Sans" panose="020B0606030504020204" pitchFamily="34" charset="0"/>
            </a:endParaRPr>
          </a:p>
        </p:txBody>
      </p:sp>
      <p:sp>
        <p:nvSpPr>
          <p:cNvPr id="25" name="Parallelogram 24"/>
          <p:cNvSpPr/>
          <p:nvPr/>
        </p:nvSpPr>
        <p:spPr bwMode="auto">
          <a:xfrm rot="9742645">
            <a:off x="2705544" y="3789598"/>
            <a:ext cx="5409683" cy="375544"/>
          </a:xfrm>
          <a:prstGeom prst="parallelogram">
            <a:avLst>
              <a:gd name="adj" fmla="val 120807"/>
            </a:avLst>
          </a:prstGeom>
          <a:gradFill flip="none" rotWithShape="1">
            <a:gsLst>
              <a:gs pos="0">
                <a:srgbClr val="A92F86">
                  <a:tint val="66000"/>
                  <a:satMod val="160000"/>
                </a:srgbClr>
              </a:gs>
              <a:gs pos="50000">
                <a:srgbClr val="A92F86">
                  <a:tint val="44500"/>
                  <a:satMod val="160000"/>
                </a:srgbClr>
              </a:gs>
              <a:gs pos="100000">
                <a:srgbClr val="A92F86">
                  <a:tint val="23500"/>
                  <a:satMod val="160000"/>
                </a:srgbClr>
              </a:gs>
            </a:gsLst>
            <a:lin ang="162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6" name="Parallelogram 25"/>
          <p:cNvSpPr/>
          <p:nvPr/>
        </p:nvSpPr>
        <p:spPr bwMode="auto">
          <a:xfrm rot="9742645">
            <a:off x="9799906" y="2026194"/>
            <a:ext cx="2209027" cy="375544"/>
          </a:xfrm>
          <a:prstGeom prst="parallelogram">
            <a:avLst>
              <a:gd name="adj" fmla="val 120807"/>
            </a:avLst>
          </a:prstGeom>
          <a:gradFill flip="none" rotWithShape="1">
            <a:gsLst>
              <a:gs pos="0">
                <a:srgbClr val="17D5D3">
                  <a:tint val="66000"/>
                  <a:satMod val="160000"/>
                </a:srgbClr>
              </a:gs>
              <a:gs pos="50000">
                <a:srgbClr val="17D5D3">
                  <a:tint val="44500"/>
                  <a:satMod val="160000"/>
                </a:srgbClr>
              </a:gs>
              <a:gs pos="100000">
                <a:srgbClr val="17D5D3">
                  <a:tint val="23500"/>
                  <a:satMod val="160000"/>
                </a:srgbClr>
              </a:gs>
            </a:gsLst>
            <a:lin ang="81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7" name="Parallelogram 26"/>
          <p:cNvSpPr/>
          <p:nvPr/>
        </p:nvSpPr>
        <p:spPr bwMode="auto">
          <a:xfrm rot="9742645">
            <a:off x="-644921" y="5489694"/>
            <a:ext cx="4803375" cy="375544"/>
          </a:xfrm>
          <a:prstGeom prst="parallelogram">
            <a:avLst>
              <a:gd name="adj" fmla="val 120807"/>
            </a:avLst>
          </a:prstGeom>
          <a:solidFill>
            <a:srgbClr val="17D5D3"/>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8" name="Parallelogram 27"/>
          <p:cNvSpPr/>
          <p:nvPr/>
        </p:nvSpPr>
        <p:spPr bwMode="auto">
          <a:xfrm rot="9742644">
            <a:off x="1915424" y="5076059"/>
            <a:ext cx="6377654" cy="375544"/>
          </a:xfrm>
          <a:prstGeom prst="parallelogram">
            <a:avLst>
              <a:gd name="adj" fmla="val 120807"/>
            </a:avLst>
          </a:prstGeom>
          <a:solidFill>
            <a:srgbClr val="FFC0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9" name="Parallelogram 28"/>
          <p:cNvSpPr/>
          <p:nvPr/>
        </p:nvSpPr>
        <p:spPr bwMode="auto">
          <a:xfrm rot="9742645">
            <a:off x="4701347" y="5667793"/>
            <a:ext cx="3666860" cy="468274"/>
          </a:xfrm>
          <a:prstGeom prst="parallelogram">
            <a:avLst>
              <a:gd name="adj" fmla="val 120807"/>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93916" y="0"/>
            <a:ext cx="10022224" cy="5639365"/>
          </a:xfrm>
        </p:spPr>
      </p:pic>
    </p:spTree>
    <p:extLst>
      <p:ext uri="{BB962C8B-B14F-4D97-AF65-F5344CB8AC3E}">
        <p14:creationId xmlns:p14="http://schemas.microsoft.com/office/powerpoint/2010/main" val="299972348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569467" y="5877731"/>
            <a:ext cx="846856" cy="806450"/>
            <a:chOff x="2908300" y="250825"/>
            <a:chExt cx="1597025" cy="1520826"/>
          </a:xfrm>
          <a:solidFill>
            <a:srgbClr val="17D5D3"/>
          </a:solidFill>
        </p:grpSpPr>
        <p:sp>
          <p:nvSpPr>
            <p:cNvPr id="6"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20" name="Picture Placeholder 19"/>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tretch>
            <a:fillRect/>
          </a:stretch>
        </p:blipFill>
        <p:spPr>
          <a:xfrm>
            <a:off x="0" y="34949"/>
            <a:ext cx="3746500" cy="2809875"/>
          </a:xfrm>
        </p:spPr>
      </p:pic>
      <p:pic>
        <p:nvPicPr>
          <p:cNvPr id="25" name="Picture Placeholder 2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tretch>
            <a:fillRect/>
          </a:stretch>
        </p:blipFill>
        <p:spPr>
          <a:xfrm>
            <a:off x="2668096" y="570939"/>
            <a:ext cx="9915115" cy="5577252"/>
          </a:xfrm>
        </p:spPr>
      </p:pic>
      <p:sp>
        <p:nvSpPr>
          <p:cNvPr id="2" name="TextBox 1"/>
          <p:cNvSpPr txBox="1"/>
          <p:nvPr/>
        </p:nvSpPr>
        <p:spPr>
          <a:xfrm>
            <a:off x="1375313" y="2095851"/>
            <a:ext cx="5225143" cy="4801314"/>
          </a:xfrm>
          <a:prstGeom prst="rect">
            <a:avLst/>
          </a:prstGeom>
          <a:noFill/>
        </p:spPr>
        <p:txBody>
          <a:bodyPr wrap="square" rtlCol="0">
            <a:spAutoFit/>
          </a:bodyPr>
          <a:lstStyle/>
          <a:p>
            <a:endParaRPr lang="en-US" dirty="0" smtClean="0"/>
          </a:p>
          <a:p>
            <a:r>
              <a:rPr lang="en-US" sz="2400" dirty="0" smtClean="0"/>
              <a:t>Annual Job Fair - CSRC</a:t>
            </a:r>
          </a:p>
          <a:p>
            <a:r>
              <a:rPr lang="en-US" sz="2400" dirty="0" smtClean="0"/>
              <a:t>January 30, 2019</a:t>
            </a:r>
          </a:p>
          <a:p>
            <a:endParaRPr lang="en-US" sz="2400" dirty="0"/>
          </a:p>
          <a:p>
            <a:r>
              <a:rPr lang="en-US" sz="2400" dirty="0" smtClean="0"/>
              <a:t>Public Service Agency Grants – CDBG Funding</a:t>
            </a:r>
          </a:p>
          <a:p>
            <a:endParaRPr lang="en-US" sz="2400" dirty="0"/>
          </a:p>
          <a:p>
            <a:r>
              <a:rPr lang="en-US" sz="2400" dirty="0" smtClean="0"/>
              <a:t>World Changers / Paint Our Town</a:t>
            </a:r>
          </a:p>
          <a:p>
            <a:endParaRPr lang="en-US" sz="2400" dirty="0"/>
          </a:p>
          <a:p>
            <a:r>
              <a:rPr lang="en-US" sz="2400" dirty="0" smtClean="0"/>
              <a:t>Job Training with Career Source and IRSC</a:t>
            </a:r>
          </a:p>
          <a:p>
            <a:endParaRPr lang="en-US" sz="2400" dirty="0"/>
          </a:p>
          <a:p>
            <a:r>
              <a:rPr lang="en-US" sz="2400" dirty="0" smtClean="0"/>
              <a:t>Bike Share Program at Intermodal Station – SLC Transit </a:t>
            </a:r>
            <a:endParaRPr lang="en-US" sz="2400" dirty="0"/>
          </a:p>
        </p:txBody>
      </p:sp>
    </p:spTree>
    <p:extLst>
      <p:ext uri="{BB962C8B-B14F-4D97-AF65-F5344CB8AC3E}">
        <p14:creationId xmlns:p14="http://schemas.microsoft.com/office/powerpoint/2010/main" val="249696992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p:cNvGrpSpPr/>
          <p:nvPr/>
        </p:nvGrpSpPr>
        <p:grpSpPr>
          <a:xfrm>
            <a:off x="671420" y="4206238"/>
            <a:ext cx="846856" cy="806450"/>
            <a:chOff x="2908300" y="250825"/>
            <a:chExt cx="1597025" cy="1520826"/>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grpSpPr>
        <p:sp>
          <p:nvSpPr>
            <p:cNvPr id="8"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8"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9"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0"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2"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3"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27" name="TextBox 26"/>
          <p:cNvSpPr txBox="1"/>
          <p:nvPr/>
        </p:nvSpPr>
        <p:spPr>
          <a:xfrm>
            <a:off x="97265" y="5211107"/>
            <a:ext cx="8023637" cy="1200329"/>
          </a:xfrm>
          <a:prstGeom prst="rect">
            <a:avLst/>
          </a:prstGeom>
          <a:noFill/>
        </p:spPr>
        <p:txBody>
          <a:bodyPr wrap="square" rtlCol="0">
            <a:spAutoFit/>
          </a:bodyPr>
          <a:lstStyle/>
          <a:p>
            <a:pPr algn="ctr"/>
            <a:r>
              <a:rPr lang="en-CA" sz="7200" b="1" dirty="0" smtClean="0">
                <a:solidFill>
                  <a:srgbClr val="A92F86"/>
                </a:solidFill>
                <a:ea typeface="Open Sans" panose="020B0606030504020204" pitchFamily="34" charset="0"/>
                <a:cs typeface="Rubik Light" panose="00000400000000000000" pitchFamily="2" charset="-79"/>
              </a:rPr>
              <a:t>BEAUTIFICATION</a:t>
            </a:r>
            <a:endParaRPr lang="fr-CA" sz="7200" b="1" dirty="0">
              <a:solidFill>
                <a:srgbClr val="A92F86"/>
              </a:solidFill>
              <a:ea typeface="Open Sans" panose="020B0606030504020204" pitchFamily="34" charset="0"/>
              <a:cs typeface="Rubik Light" panose="00000400000000000000" pitchFamily="2" charset="-79"/>
            </a:endParaRPr>
          </a:p>
        </p:txBody>
      </p:sp>
      <p:sp>
        <p:nvSpPr>
          <p:cNvPr id="24" name="Rectangle 23"/>
          <p:cNvSpPr/>
          <p:nvPr/>
        </p:nvSpPr>
        <p:spPr>
          <a:xfrm>
            <a:off x="1526694" y="4179768"/>
            <a:ext cx="4703763" cy="1077218"/>
          </a:xfrm>
          <a:prstGeom prst="rect">
            <a:avLst/>
          </a:prstGeom>
        </p:spPr>
        <p:txBody>
          <a:bodyPr wrap="square">
            <a:spAutoFit/>
          </a:bodyPr>
          <a:lstStyle/>
          <a:p>
            <a:pPr lvl="0"/>
            <a:r>
              <a:rPr lang="en-US" sz="1100" b="1" spc="100" dirty="0" smtClean="0">
                <a:solidFill>
                  <a:schemeClr val="tx2"/>
                </a:solidFill>
              </a:rPr>
              <a:t>OBJECTIVE</a:t>
            </a:r>
            <a:r>
              <a:rPr lang="en-US" sz="1100" b="1" spc="100" dirty="0" smtClean="0">
                <a:solidFill>
                  <a:schemeClr val="accent2"/>
                </a:solidFill>
              </a:rPr>
              <a:t>: </a:t>
            </a:r>
            <a:r>
              <a:rPr lang="en-US" sz="1600" b="1" spc="100" dirty="0" smtClean="0"/>
              <a:t> </a:t>
            </a:r>
            <a:r>
              <a:rPr lang="en-US" sz="1600" spc="100" dirty="0">
                <a:solidFill>
                  <a:prstClr val="black"/>
                </a:solidFill>
              </a:rPr>
              <a:t>Highlight initiatives that promote </a:t>
            </a:r>
            <a:r>
              <a:rPr lang="en-US" sz="1600" b="1" spc="100" dirty="0">
                <a:solidFill>
                  <a:prstClr val="black"/>
                </a:solidFill>
              </a:rPr>
              <a:t>a sense of comfort and safety</a:t>
            </a:r>
            <a:r>
              <a:rPr lang="en-US" sz="1600" b="1" spc="100" dirty="0" smtClean="0">
                <a:solidFill>
                  <a:prstClr val="black"/>
                </a:solidFill>
              </a:rPr>
              <a:t>.</a:t>
            </a:r>
          </a:p>
          <a:p>
            <a:pPr lvl="0"/>
            <a:endParaRPr lang="en-US" sz="1600" b="1" spc="100" dirty="0">
              <a:solidFill>
                <a:prstClr val="black"/>
              </a:solidFill>
            </a:endParaRPr>
          </a:p>
          <a:p>
            <a:pPr lvl="0"/>
            <a:endParaRPr lang="en-US" sz="1600" b="1" spc="100" dirty="0">
              <a:solidFill>
                <a:prstClr val="black"/>
              </a:solidFill>
            </a:endParaRPr>
          </a:p>
        </p:txBody>
      </p:sp>
      <p:pic>
        <p:nvPicPr>
          <p:cNvPr id="11" name="Picture Placeholder 10"/>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t="11568" b="11568"/>
          <a:stretch>
            <a:fillRect/>
          </a:stretch>
        </p:blipFill>
        <p:spPr/>
      </p:pic>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970" b="12970"/>
          <a:stretch>
            <a:fillRect/>
          </a:stretch>
        </p:blipFill>
        <p:spPr/>
      </p:pic>
    </p:spTree>
    <p:extLst>
      <p:ext uri="{BB962C8B-B14F-4D97-AF65-F5344CB8AC3E}">
        <p14:creationId xmlns:p14="http://schemas.microsoft.com/office/powerpoint/2010/main" val="267541673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2F86"/>
        </a:solidFill>
        <a:effectLst/>
      </p:bgPr>
    </p:bg>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302" b="5302"/>
          <a:stretch>
            <a:fillRect/>
          </a:stretch>
        </p:blipFill>
        <p:spPr>
          <a:xfrm>
            <a:off x="6572207" y="2525059"/>
            <a:ext cx="3390900" cy="4041422"/>
          </a:xfrm>
        </p:spPr>
      </p:pic>
      <p:pic>
        <p:nvPicPr>
          <p:cNvPr id="11" name="Picture Placeholder 10"/>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27037" r="27037"/>
          <a:stretch>
            <a:fillRect/>
          </a:stretch>
        </p:blipFill>
        <p:spPr>
          <a:xfrm rot="5400000">
            <a:off x="9153483" y="-327027"/>
            <a:ext cx="2076450" cy="3390900"/>
          </a:xfrm>
        </p:spPr>
      </p:pic>
      <p:pic>
        <p:nvPicPr>
          <p:cNvPr id="17" name="Picture Placeholder 16"/>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6524" r="6524"/>
          <a:stretch>
            <a:fillRect/>
          </a:stretch>
        </p:blipFill>
        <p:spPr>
          <a:xfrm>
            <a:off x="332816" y="722114"/>
            <a:ext cx="6117864" cy="4041422"/>
          </a:xfrm>
        </p:spPr>
      </p:pic>
      <p:sp>
        <p:nvSpPr>
          <p:cNvPr id="18" name="TextBox 17"/>
          <p:cNvSpPr txBox="1"/>
          <p:nvPr/>
        </p:nvSpPr>
        <p:spPr>
          <a:xfrm>
            <a:off x="332816" y="5029052"/>
            <a:ext cx="4978772" cy="1815882"/>
          </a:xfrm>
          <a:prstGeom prst="rect">
            <a:avLst/>
          </a:prstGeom>
          <a:noFill/>
        </p:spPr>
        <p:txBody>
          <a:bodyPr wrap="square" rtlCol="0">
            <a:spAutoFit/>
          </a:bodyPr>
          <a:lstStyle/>
          <a:p>
            <a:r>
              <a:rPr lang="en-US" sz="4400" b="1" dirty="0" smtClean="0">
                <a:solidFill>
                  <a:schemeClr val="bg1"/>
                </a:solidFill>
              </a:rPr>
              <a:t>BEAUTIFICATION</a:t>
            </a:r>
          </a:p>
          <a:p>
            <a:endParaRPr lang="en-US" sz="2000" b="1" dirty="0" smtClean="0">
              <a:solidFill>
                <a:schemeClr val="bg1"/>
              </a:solidFill>
            </a:endParaRPr>
          </a:p>
          <a:p>
            <a:r>
              <a:rPr lang="en-US" sz="2400" b="1" dirty="0" smtClean="0">
                <a:solidFill>
                  <a:schemeClr val="bg1"/>
                </a:solidFill>
              </a:rPr>
              <a:t>#</a:t>
            </a:r>
            <a:r>
              <a:rPr lang="en-US" sz="2400" b="1" dirty="0" err="1" smtClean="0">
                <a:solidFill>
                  <a:schemeClr val="bg1"/>
                </a:solidFill>
              </a:rPr>
              <a:t>LightUpLincolnPark</a:t>
            </a:r>
            <a:r>
              <a:rPr lang="en-US" sz="2400" b="1" dirty="0" smtClean="0">
                <a:solidFill>
                  <a:schemeClr val="bg1"/>
                </a:solidFill>
              </a:rPr>
              <a:t> #</a:t>
            </a:r>
            <a:r>
              <a:rPr lang="en-US" sz="2400" b="1" dirty="0" err="1" smtClean="0">
                <a:solidFill>
                  <a:schemeClr val="bg1"/>
                </a:solidFill>
              </a:rPr>
              <a:t>LincolnParkProud</a:t>
            </a:r>
            <a:r>
              <a:rPr lang="en-US" sz="2400" b="1" dirty="0" smtClean="0">
                <a:solidFill>
                  <a:schemeClr val="bg1"/>
                </a:solidFill>
              </a:rPr>
              <a:t>   </a:t>
            </a:r>
            <a:endParaRPr lang="en-US" sz="2400" b="1" dirty="0">
              <a:solidFill>
                <a:schemeClr val="bg1"/>
              </a:solidFill>
            </a:endParaRPr>
          </a:p>
        </p:txBody>
      </p:sp>
    </p:spTree>
    <p:extLst>
      <p:ext uri="{BB962C8B-B14F-4D97-AF65-F5344CB8AC3E}">
        <p14:creationId xmlns:p14="http://schemas.microsoft.com/office/powerpoint/2010/main" val="342118893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4605366" y="625972"/>
            <a:ext cx="7105650" cy="5328176"/>
          </a:xfrm>
        </p:spPr>
      </p:pic>
      <p:sp>
        <p:nvSpPr>
          <p:cNvPr id="20" name="Rectangle 19"/>
          <p:cNvSpPr/>
          <p:nvPr/>
        </p:nvSpPr>
        <p:spPr bwMode="auto">
          <a:xfrm>
            <a:off x="1708996" y="5437061"/>
            <a:ext cx="10353675" cy="1218403"/>
          </a:xfrm>
          <a:prstGeom prst="rect">
            <a:avLst/>
          </a:prstGeom>
          <a:no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dirty="0"/>
          </a:p>
        </p:txBody>
      </p:sp>
      <p:sp>
        <p:nvSpPr>
          <p:cNvPr id="14" name="Rectangle 13"/>
          <p:cNvSpPr/>
          <p:nvPr/>
        </p:nvSpPr>
        <p:spPr>
          <a:xfrm>
            <a:off x="8372870" y="5862471"/>
            <a:ext cx="4194008" cy="646331"/>
          </a:xfrm>
          <a:prstGeom prst="rect">
            <a:avLst/>
          </a:prstGeom>
        </p:spPr>
        <p:txBody>
          <a:bodyPr wrap="square">
            <a:spAutoFit/>
          </a:bodyPr>
          <a:lstStyle/>
          <a:p>
            <a:pPr>
              <a:lnSpc>
                <a:spcPct val="150000"/>
              </a:lnSpc>
            </a:pPr>
            <a:r>
              <a:rPr lang="en-US" sz="2400" b="1" spc="100" dirty="0" smtClean="0">
                <a:solidFill>
                  <a:schemeClr val="bg1"/>
                </a:solidFill>
              </a:rPr>
              <a:t>CALL FOR ENTRIES</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1707" y="94129"/>
            <a:ext cx="4966735" cy="1478570"/>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6141" y="3433844"/>
            <a:ext cx="3711388" cy="2520304"/>
          </a:xfrm>
          <a:prstGeom prst="rect">
            <a:avLst/>
          </a:prstGeom>
        </p:spPr>
      </p:pic>
      <p:sp>
        <p:nvSpPr>
          <p:cNvPr id="10" name="TextBox 9"/>
          <p:cNvSpPr txBox="1"/>
          <p:nvPr/>
        </p:nvSpPr>
        <p:spPr>
          <a:xfrm>
            <a:off x="627673" y="1572699"/>
            <a:ext cx="3809856" cy="2015936"/>
          </a:xfrm>
          <a:prstGeom prst="rect">
            <a:avLst/>
          </a:prstGeom>
          <a:noFill/>
        </p:spPr>
        <p:txBody>
          <a:bodyPr wrap="square" rtlCol="0">
            <a:spAutoFit/>
          </a:bodyPr>
          <a:lstStyle/>
          <a:p>
            <a:r>
              <a:rPr lang="en-US" b="1" u="sng" dirty="0" smtClean="0"/>
              <a:t>Future Garden Sites in Lincoln Park:</a:t>
            </a:r>
            <a:endParaRPr lang="en-US" b="1" u="sng" dirty="0"/>
          </a:p>
          <a:p>
            <a:endParaRPr lang="en-US" sz="1000" dirty="0"/>
          </a:p>
          <a:p>
            <a:pPr marL="285750" indent="-285750">
              <a:buFont typeface="Wingdings" panose="05000000000000000000" pitchFamily="2" charset="2"/>
              <a:buChar char="v"/>
            </a:pPr>
            <a:r>
              <a:rPr lang="en-US" sz="1700" dirty="0" smtClean="0"/>
              <a:t>Garden City Elementary - CSRC</a:t>
            </a:r>
          </a:p>
          <a:p>
            <a:pPr marL="285750" indent="-285750">
              <a:buFont typeface="Wingdings" panose="05000000000000000000" pitchFamily="2" charset="2"/>
              <a:buChar char="v"/>
            </a:pPr>
            <a:r>
              <a:rPr lang="en-US" sz="1700" dirty="0" smtClean="0"/>
              <a:t>Zora </a:t>
            </a:r>
            <a:r>
              <a:rPr lang="en-US" sz="1700" dirty="0"/>
              <a:t>Neale Hurston </a:t>
            </a:r>
            <a:r>
              <a:rPr lang="en-US" sz="1700" dirty="0" smtClean="0"/>
              <a:t>Library - FPHA</a:t>
            </a:r>
            <a:endParaRPr lang="en-US" sz="1700" dirty="0"/>
          </a:p>
          <a:p>
            <a:pPr marL="285750" indent="-285750">
              <a:buFont typeface="Wingdings" panose="05000000000000000000" pitchFamily="2" charset="2"/>
              <a:buChar char="v"/>
            </a:pPr>
            <a:r>
              <a:rPr lang="en-US" sz="1700" dirty="0" smtClean="0"/>
              <a:t>Means Court School - SLPS</a:t>
            </a:r>
          </a:p>
          <a:p>
            <a:pPr marL="285750" indent="-285750">
              <a:buFont typeface="Wingdings" panose="05000000000000000000" pitchFamily="2" charset="2"/>
              <a:buChar char="v"/>
            </a:pPr>
            <a:r>
              <a:rPr lang="en-US" sz="1700" dirty="0" smtClean="0"/>
              <a:t>Ray’s Community Garden –</a:t>
            </a:r>
            <a:r>
              <a:rPr lang="en-US" dirty="0" smtClean="0"/>
              <a:t> </a:t>
            </a:r>
            <a:r>
              <a:rPr lang="en-US" sz="1200" dirty="0" smtClean="0"/>
              <a:t>23</a:t>
            </a:r>
            <a:r>
              <a:rPr lang="en-US" sz="1200" baseline="30000" dirty="0" smtClean="0"/>
              <a:t>rd</a:t>
            </a:r>
            <a:r>
              <a:rPr lang="en-US" sz="1200" dirty="0" smtClean="0"/>
              <a:t> and Ave G</a:t>
            </a:r>
          </a:p>
          <a:p>
            <a:pPr marL="285750" indent="-285750">
              <a:buFont typeface="Wingdings" panose="05000000000000000000" pitchFamily="2" charset="2"/>
              <a:buChar char="v"/>
            </a:pPr>
            <a:r>
              <a:rPr lang="en-US" sz="1600" dirty="0" smtClean="0"/>
              <a:t>Small parcel projects </a:t>
            </a:r>
          </a:p>
          <a:p>
            <a:pPr marL="285750" indent="-285750">
              <a:buFont typeface="Wingdings" panose="05000000000000000000" pitchFamily="2" charset="2"/>
              <a:buChar char="v"/>
            </a:pPr>
            <a:endParaRPr lang="en-US" sz="1200" dirty="0"/>
          </a:p>
        </p:txBody>
      </p:sp>
      <p:sp>
        <p:nvSpPr>
          <p:cNvPr id="16" name="TextBox 15"/>
          <p:cNvSpPr txBox="1"/>
          <p:nvPr/>
        </p:nvSpPr>
        <p:spPr>
          <a:xfrm>
            <a:off x="201707" y="6174797"/>
            <a:ext cx="11860964" cy="369332"/>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Crime Prevention – Education – Food Production – Health &amp; Wellness – Green Space – Community Organization </a:t>
            </a:r>
            <a:endParaRPr lang="en-US" b="1" dirty="0">
              <a:latin typeface="Calibri" panose="020F0502020204030204" pitchFamily="34" charset="0"/>
              <a:cs typeface="Calibri" panose="020F0502020204030204" pitchFamily="34" charset="0"/>
            </a:endParaRPr>
          </a:p>
        </p:txBody>
      </p:sp>
      <p:sp>
        <p:nvSpPr>
          <p:cNvPr id="17" name="7-Point Star 16"/>
          <p:cNvSpPr/>
          <p:nvPr/>
        </p:nvSpPr>
        <p:spPr>
          <a:xfrm>
            <a:off x="9380133" y="3765176"/>
            <a:ext cx="2528048" cy="2147074"/>
          </a:xfrm>
          <a:prstGeom prst="star7">
            <a:avLst>
              <a:gd name="adj" fmla="val 31625"/>
              <a:gd name="hf" fmla="val 102572"/>
              <a:gd name="vf" fmla="val 105210"/>
            </a:avLst>
          </a:prstGeom>
          <a:solidFill>
            <a:srgbClr val="17D5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n w="0"/>
              <a:solidFill>
                <a:schemeClr val="tx1"/>
              </a:solidFill>
              <a:effectLst>
                <a:outerShdw blurRad="38100" dist="19050" dir="2700000" algn="tl" rotWithShape="0">
                  <a:schemeClr val="dk1">
                    <a:alpha val="40000"/>
                  </a:schemeClr>
                </a:outerShdw>
              </a:effectLst>
            </a:endParaRPr>
          </a:p>
          <a:p>
            <a:pPr algn="ctr"/>
            <a:r>
              <a:rPr lang="en-US" b="1" dirty="0" smtClean="0">
                <a:ln w="0"/>
                <a:solidFill>
                  <a:schemeClr val="bg1"/>
                </a:solidFill>
                <a:effectLst>
                  <a:outerShdw blurRad="38100" dist="19050" dir="2700000" algn="tl" rotWithShape="0">
                    <a:schemeClr val="dk1">
                      <a:alpha val="40000"/>
                    </a:schemeClr>
                  </a:outerShdw>
                </a:effectLst>
              </a:rPr>
              <a:t>Gardening Season Kickoff! </a:t>
            </a:r>
          </a:p>
          <a:p>
            <a:pPr algn="ctr"/>
            <a:r>
              <a:rPr lang="en-US" b="1" dirty="0" smtClean="0">
                <a:ln w="0"/>
                <a:solidFill>
                  <a:schemeClr val="bg1"/>
                </a:solidFill>
                <a:effectLst>
                  <a:outerShdw blurRad="38100" dist="19050" dir="2700000" algn="tl" rotWithShape="0">
                    <a:schemeClr val="dk1">
                      <a:alpha val="40000"/>
                    </a:schemeClr>
                  </a:outerShdw>
                </a:effectLst>
              </a:rPr>
              <a:t>End of October</a:t>
            </a:r>
            <a:endParaRPr lang="en-US" b="1"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4746855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rot="10800000">
            <a:off x="-287119" y="1741370"/>
            <a:ext cx="5863770" cy="5116630"/>
          </a:xfrm>
          <a:prstGeom prst="rect">
            <a:avLst/>
          </a:prstGeom>
          <a:no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8" name="Rectangle 7"/>
          <p:cNvSpPr/>
          <p:nvPr/>
        </p:nvSpPr>
        <p:spPr bwMode="auto">
          <a:xfrm rot="10800000">
            <a:off x="-287119" y="333375"/>
            <a:ext cx="5863770" cy="537481"/>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9" name="Rectangle 8"/>
          <p:cNvSpPr/>
          <p:nvPr/>
        </p:nvSpPr>
        <p:spPr bwMode="auto">
          <a:xfrm rot="10800000">
            <a:off x="-287119" y="0"/>
            <a:ext cx="5863770" cy="333375"/>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543" y="3758945"/>
            <a:ext cx="5991225" cy="2723284"/>
          </a:xfrm>
          <a:prstGeom prst="rect">
            <a:avLst/>
          </a:prstGeom>
        </p:spPr>
      </p:pic>
      <p:sp>
        <p:nvSpPr>
          <p:cNvPr id="5" name="TextBox 4"/>
          <p:cNvSpPr txBox="1">
            <a:spLocks/>
          </p:cNvSpPr>
          <p:nvPr/>
        </p:nvSpPr>
        <p:spPr>
          <a:xfrm>
            <a:off x="30804" y="67914"/>
            <a:ext cx="5227925" cy="684803"/>
          </a:xfrm>
          <a:prstGeom prst="rect">
            <a:avLst/>
          </a:prstGeom>
          <a:noFill/>
          <a:effectLst/>
        </p:spPr>
        <p:txBody>
          <a:bodyPr wrap="square" rtlCol="0">
            <a:spAutoFit/>
          </a:bodyPr>
          <a:lstStyle/>
          <a:p>
            <a:pPr>
              <a:lnSpc>
                <a:spcPts val="4400"/>
              </a:lnSpc>
            </a:pPr>
            <a:r>
              <a:rPr lang="en-CA" sz="4400" b="1" dirty="0" smtClean="0">
                <a:solidFill>
                  <a:schemeClr val="bg1"/>
                </a:solidFill>
                <a:ea typeface="Open Sans" panose="020B0606030504020204" pitchFamily="34" charset="0"/>
                <a:cs typeface="Open Sans" panose="020B0606030504020204" pitchFamily="34" charset="0"/>
              </a:rPr>
              <a:t>MURAL PROGRAM</a:t>
            </a:r>
          </a:p>
        </p:txBody>
      </p:sp>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576651" y="4713"/>
            <a:ext cx="6615349" cy="3651532"/>
          </a:xfrm>
        </p:spPr>
      </p:pic>
      <p:sp>
        <p:nvSpPr>
          <p:cNvPr id="3" name="TextBox 2"/>
          <p:cNvSpPr txBox="1"/>
          <p:nvPr/>
        </p:nvSpPr>
        <p:spPr>
          <a:xfrm>
            <a:off x="8579279" y="4126213"/>
            <a:ext cx="3307921" cy="2523768"/>
          </a:xfrm>
          <a:prstGeom prst="rect">
            <a:avLst/>
          </a:prstGeom>
          <a:noFill/>
        </p:spPr>
        <p:txBody>
          <a:bodyPr wrap="square" rtlCol="0">
            <a:spAutoFit/>
          </a:bodyPr>
          <a:lstStyle/>
          <a:p>
            <a:r>
              <a:rPr lang="en-US" sz="2000" b="1" u="sng" dirty="0" smtClean="0"/>
              <a:t>Approved Lincoln Park </a:t>
            </a:r>
          </a:p>
          <a:p>
            <a:r>
              <a:rPr lang="en-US" sz="2000" b="1" u="sng" dirty="0" smtClean="0"/>
              <a:t>Mural Projects:</a:t>
            </a:r>
          </a:p>
          <a:p>
            <a:r>
              <a:rPr lang="en-US" sz="2000" b="1" dirty="0" smtClean="0"/>
              <a:t>464 N 6</a:t>
            </a:r>
            <a:r>
              <a:rPr lang="en-US" sz="2000" b="1" baseline="30000" dirty="0" smtClean="0"/>
              <a:t>th</a:t>
            </a:r>
            <a:r>
              <a:rPr lang="en-US" sz="2000" b="1" dirty="0" smtClean="0"/>
              <a:t> Street – Completed</a:t>
            </a:r>
          </a:p>
          <a:p>
            <a:r>
              <a:rPr lang="en-US" sz="2000" b="1" dirty="0" smtClean="0"/>
              <a:t>464 N 9</a:t>
            </a:r>
            <a:r>
              <a:rPr lang="en-US" sz="2000" b="1" baseline="30000" dirty="0" smtClean="0"/>
              <a:t>th</a:t>
            </a:r>
            <a:r>
              <a:rPr lang="en-US" sz="2000" b="1" dirty="0" smtClean="0"/>
              <a:t> Street – In progress</a:t>
            </a:r>
          </a:p>
          <a:p>
            <a:r>
              <a:rPr lang="en-US" sz="2000" b="1" dirty="0" smtClean="0"/>
              <a:t>510 N 13</a:t>
            </a:r>
            <a:r>
              <a:rPr lang="en-US" sz="2000" b="1" baseline="30000" dirty="0" smtClean="0"/>
              <a:t>th</a:t>
            </a:r>
            <a:r>
              <a:rPr lang="en-US" sz="2000" b="1" dirty="0" smtClean="0"/>
              <a:t> Street – Mid Sept</a:t>
            </a:r>
          </a:p>
          <a:p>
            <a:endParaRPr lang="en-US" sz="2000" b="1" dirty="0"/>
          </a:p>
          <a:p>
            <a:pPr algn="ctr"/>
            <a:r>
              <a:rPr lang="en-US" sz="2000" b="1" dirty="0" smtClean="0"/>
              <a:t>More to come…</a:t>
            </a:r>
          </a:p>
          <a:p>
            <a:endParaRPr lang="en-US" b="1" dirty="0"/>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6081" y="1199518"/>
            <a:ext cx="3991181" cy="5416434"/>
          </a:xfrm>
          <a:prstGeom prst="rect">
            <a:avLst/>
          </a:prstGeom>
        </p:spPr>
      </p:pic>
      <p:sp>
        <p:nvSpPr>
          <p:cNvPr id="7" name="Rectangle 6"/>
          <p:cNvSpPr/>
          <p:nvPr/>
        </p:nvSpPr>
        <p:spPr bwMode="auto">
          <a:xfrm rot="10800000">
            <a:off x="-287119" y="855417"/>
            <a:ext cx="5863770" cy="885953"/>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Tree>
    <p:extLst>
      <p:ext uri="{BB962C8B-B14F-4D97-AF65-F5344CB8AC3E}">
        <p14:creationId xmlns:p14="http://schemas.microsoft.com/office/powerpoint/2010/main" val="377205264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76145" y="4563852"/>
            <a:ext cx="8023637" cy="2308324"/>
          </a:xfrm>
          <a:prstGeom prst="rect">
            <a:avLst/>
          </a:prstGeom>
          <a:noFill/>
        </p:spPr>
        <p:txBody>
          <a:bodyPr wrap="square" rtlCol="0">
            <a:spAutoFit/>
          </a:bodyPr>
          <a:lstStyle/>
          <a:p>
            <a:r>
              <a:rPr lang="en-CA" sz="7200" b="1" dirty="0" smtClean="0">
                <a:solidFill>
                  <a:srgbClr val="A92F86"/>
                </a:solidFill>
                <a:ea typeface="Open Sans" panose="020B0606030504020204" pitchFamily="34" charset="0"/>
                <a:cs typeface="Rubik Light" panose="00000400000000000000" pitchFamily="2" charset="-79"/>
              </a:rPr>
              <a:t>ACTIVITY</a:t>
            </a:r>
          </a:p>
          <a:p>
            <a:r>
              <a:rPr lang="en-CA" sz="7200" b="1" dirty="0" smtClean="0">
                <a:solidFill>
                  <a:srgbClr val="A92F86"/>
                </a:solidFill>
                <a:ea typeface="Open Sans" panose="020B0606030504020204" pitchFamily="34" charset="0"/>
                <a:cs typeface="Rubik Light" panose="00000400000000000000" pitchFamily="2" charset="-79"/>
              </a:rPr>
              <a:t>GENERATION</a:t>
            </a:r>
            <a:endParaRPr lang="fr-CA" sz="7200" b="1" dirty="0">
              <a:solidFill>
                <a:srgbClr val="A92F86"/>
              </a:solidFill>
              <a:ea typeface="Open Sans" panose="020B0606030504020204" pitchFamily="34" charset="0"/>
              <a:cs typeface="Rubik Light" panose="00000400000000000000" pitchFamily="2" charset="-79"/>
            </a:endParaRPr>
          </a:p>
        </p:txBody>
      </p:sp>
      <p:grpSp>
        <p:nvGrpSpPr>
          <p:cNvPr id="5" name="Group 4"/>
          <p:cNvGrpSpPr/>
          <p:nvPr/>
        </p:nvGrpSpPr>
        <p:grpSpPr>
          <a:xfrm>
            <a:off x="251837" y="3507223"/>
            <a:ext cx="846856" cy="806450"/>
            <a:chOff x="2908300" y="250825"/>
            <a:chExt cx="1597025" cy="1520826"/>
          </a:xfrm>
          <a:solidFill>
            <a:srgbClr val="17D5D3"/>
          </a:solidFill>
        </p:grpSpPr>
        <p:sp>
          <p:nvSpPr>
            <p:cNvPr id="6"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18" name="Rectangle 17"/>
          <p:cNvSpPr/>
          <p:nvPr/>
        </p:nvSpPr>
        <p:spPr>
          <a:xfrm>
            <a:off x="1231419" y="3359566"/>
            <a:ext cx="4703763" cy="954107"/>
          </a:xfrm>
          <a:prstGeom prst="rect">
            <a:avLst/>
          </a:prstGeom>
        </p:spPr>
        <p:txBody>
          <a:bodyPr wrap="square">
            <a:spAutoFit/>
          </a:bodyPr>
          <a:lstStyle/>
          <a:p>
            <a:r>
              <a:rPr lang="en-US" sz="1100" b="1" spc="100" dirty="0" smtClean="0">
                <a:solidFill>
                  <a:srgbClr val="A92F86"/>
                </a:solidFill>
              </a:rPr>
              <a:t>OBJECTIVE</a:t>
            </a:r>
            <a:r>
              <a:rPr lang="en-US" sz="1400" b="1" spc="100" dirty="0" smtClean="0">
                <a:solidFill>
                  <a:srgbClr val="A92F86"/>
                </a:solidFill>
              </a:rPr>
              <a:t>:</a:t>
            </a:r>
            <a:r>
              <a:rPr lang="en-US" sz="1400" b="1" spc="100" dirty="0" smtClean="0">
                <a:solidFill>
                  <a:schemeClr val="accent2"/>
                </a:solidFill>
              </a:rPr>
              <a:t>  </a:t>
            </a:r>
            <a:r>
              <a:rPr lang="en-US" sz="1400" spc="100" dirty="0"/>
              <a:t>Improve opportunities for </a:t>
            </a:r>
            <a:r>
              <a:rPr lang="en-US" sz="1400" b="1" spc="100" dirty="0"/>
              <a:t>frequent and meaningful activity and contact among citizens </a:t>
            </a:r>
            <a:r>
              <a:rPr lang="en-US" sz="1400" spc="100" dirty="0"/>
              <a:t>by creating places that attracts a diverse population</a:t>
            </a:r>
          </a:p>
        </p:txBody>
      </p:sp>
      <p:pic>
        <p:nvPicPr>
          <p:cNvPr id="20" name="Picture Placeholder 1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916" r="8916"/>
          <a:stretch>
            <a:fillRect/>
          </a:stretch>
        </p:blipFill>
        <p:spPr/>
      </p:pic>
      <p:pic>
        <p:nvPicPr>
          <p:cNvPr id="25" name="Picture Placeholder 24"/>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2668096" y="228477"/>
            <a:ext cx="9915115" cy="6262177"/>
          </a:xfrm>
        </p:spPr>
      </p:pic>
    </p:spTree>
    <p:extLst>
      <p:ext uri="{BB962C8B-B14F-4D97-AF65-F5344CB8AC3E}">
        <p14:creationId xmlns:p14="http://schemas.microsoft.com/office/powerpoint/2010/main" val="55703568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063" y="369651"/>
            <a:ext cx="4879872" cy="3365770"/>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02103" y="3326858"/>
            <a:ext cx="2554017" cy="3289875"/>
          </a:xfrm>
          <a:prstGeom prst="rect">
            <a:avLst/>
          </a:prstGeom>
        </p:spPr>
      </p:pic>
      <p:pic>
        <p:nvPicPr>
          <p:cNvPr id="12" name="Picture 11"/>
          <p:cNvPicPr>
            <a:picLocks noChangeAspect="1"/>
          </p:cNvPicPr>
          <p:nvPr/>
        </p:nvPicPr>
        <p:blipFill rotWithShape="1">
          <a:blip r:embed="rId4" cstate="hqprint">
            <a:extLst>
              <a:ext uri="{28A0092B-C50C-407E-A947-70E740481C1C}">
                <a14:useLocalDpi xmlns:a14="http://schemas.microsoft.com/office/drawing/2010/main" val="0"/>
              </a:ext>
            </a:extLst>
          </a:blip>
          <a:srcRect l="-134949" t="117492" r="151236" b="-88779"/>
          <a:stretch/>
        </p:blipFill>
        <p:spPr>
          <a:xfrm>
            <a:off x="776622" y="3920901"/>
            <a:ext cx="4416357" cy="2510351"/>
          </a:xfrm>
          <a:prstGeom prst="rect">
            <a:avLst/>
          </a:prstGeom>
        </p:spPr>
      </p:pic>
      <p:pic>
        <p:nvPicPr>
          <p:cNvPr id="13" name="Picture 12"/>
          <p:cNvPicPr>
            <a:picLocks noChangeAspect="1"/>
          </p:cNvPicPr>
          <p:nvPr/>
        </p:nvPicPr>
        <p:blipFill rotWithShape="1">
          <a:blip r:embed="rId5" cstate="hqprint">
            <a:extLst>
              <a:ext uri="{28A0092B-C50C-407E-A947-70E740481C1C}">
                <a14:useLocalDpi xmlns:a14="http://schemas.microsoft.com/office/drawing/2010/main" val="0"/>
              </a:ext>
            </a:extLst>
          </a:blip>
          <a:srcRect l="11307" t="6524" r="9729" b="24539"/>
          <a:stretch/>
        </p:blipFill>
        <p:spPr>
          <a:xfrm>
            <a:off x="7048499" y="661648"/>
            <a:ext cx="4807621" cy="3073774"/>
          </a:xfrm>
          <a:prstGeom prst="rect">
            <a:avLst/>
          </a:prstGeom>
        </p:spPr>
      </p:pic>
      <p:pic>
        <p:nvPicPr>
          <p:cNvPr id="11" name="Picture 10"/>
          <p:cNvPicPr>
            <a:picLocks noChangeAspect="1"/>
          </p:cNvPicPr>
          <p:nvPr/>
        </p:nvPicPr>
        <p:blipFill rotWithShape="1">
          <a:blip r:embed="rId6" cstate="hqprint">
            <a:extLst>
              <a:ext uri="{28A0092B-C50C-407E-A947-70E740481C1C}">
                <a14:useLocalDpi xmlns:a14="http://schemas.microsoft.com/office/drawing/2010/main" val="0"/>
              </a:ext>
            </a:extLst>
          </a:blip>
          <a:srcRect t="33298" b="-12242"/>
          <a:stretch/>
        </p:blipFill>
        <p:spPr>
          <a:xfrm>
            <a:off x="5538817" y="661647"/>
            <a:ext cx="2535140" cy="4690657"/>
          </a:xfrm>
          <a:prstGeom prst="rect">
            <a:avLst/>
          </a:prstGeom>
        </p:spPr>
      </p:pic>
      <p:pic>
        <p:nvPicPr>
          <p:cNvPr id="9" name="Picture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38818" y="3735421"/>
            <a:ext cx="3763286" cy="2881312"/>
          </a:xfrm>
          <a:prstGeom prst="rect">
            <a:avLst/>
          </a:prstGeom>
        </p:spPr>
      </p:pic>
      <p:sp>
        <p:nvSpPr>
          <p:cNvPr id="14" name="TextBox 13"/>
          <p:cNvSpPr txBox="1"/>
          <p:nvPr/>
        </p:nvSpPr>
        <p:spPr>
          <a:xfrm>
            <a:off x="2122809" y="5510419"/>
            <a:ext cx="3243089" cy="1200329"/>
          </a:xfrm>
          <a:prstGeom prst="rect">
            <a:avLst/>
          </a:prstGeom>
          <a:noFill/>
        </p:spPr>
        <p:txBody>
          <a:bodyPr wrap="square" rtlCol="0">
            <a:spAutoFit/>
          </a:bodyPr>
          <a:lstStyle/>
          <a:p>
            <a:pPr algn="r"/>
            <a:endParaRPr lang="en-US" dirty="0" smtClean="0"/>
          </a:p>
          <a:p>
            <a:pPr algn="r"/>
            <a:r>
              <a:rPr lang="en-US" b="1" dirty="0" smtClean="0"/>
              <a:t>Khalil Mack Field Dedication @ Lincoln Park Regional Park</a:t>
            </a:r>
          </a:p>
          <a:p>
            <a:pPr algn="r"/>
            <a:r>
              <a:rPr lang="en-US" b="1" dirty="0" smtClean="0"/>
              <a:t>Friday, July 13, 2018</a:t>
            </a:r>
            <a:endParaRPr lang="en-US" b="1" dirty="0"/>
          </a:p>
        </p:txBody>
      </p:sp>
      <p:pic>
        <p:nvPicPr>
          <p:cNvPr id="15" name="Picture 1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8287" y="4002444"/>
            <a:ext cx="2837363" cy="1938701"/>
          </a:xfrm>
          <a:prstGeom prst="rect">
            <a:avLst/>
          </a:prstGeom>
        </p:spPr>
      </p:pic>
    </p:spTree>
    <p:extLst>
      <p:ext uri="{BB962C8B-B14F-4D97-AF65-F5344CB8AC3E}">
        <p14:creationId xmlns:p14="http://schemas.microsoft.com/office/powerpoint/2010/main" val="105337125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mia3-1.xx.fbcdn.net/v/t1.0-1/c66.66.828.828/s200x200/62657_502337016499822_447655875_n.jpg?_nc_cat=0&amp;oh=5695f10c269391e8c8c8b4844d4b3b03&amp;oe=5C2CDD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82" y="0"/>
            <a:ext cx="4072017" cy="4007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791" y="3270531"/>
            <a:ext cx="9065279" cy="3345422"/>
          </a:xfrm>
          <a:prstGeom prst="rect">
            <a:avLst/>
          </a:prstGeom>
        </p:spPr>
      </p:pic>
      <p:sp>
        <p:nvSpPr>
          <p:cNvPr id="3" name="Rounded Rectangle 2"/>
          <p:cNvSpPr/>
          <p:nvPr/>
        </p:nvSpPr>
        <p:spPr>
          <a:xfrm>
            <a:off x="6641866" y="336176"/>
            <a:ext cx="4223358" cy="2407024"/>
          </a:xfrm>
          <a:prstGeom prst="roundRect">
            <a:avLst/>
          </a:prstGeom>
          <a:solidFill>
            <a:srgbClr val="A92F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bg1"/>
                </a:solidFill>
              </a:rPr>
              <a:t>Event Collaboration</a:t>
            </a:r>
          </a:p>
          <a:p>
            <a:pPr algn="ctr"/>
            <a:endParaRPr lang="en-US" b="1" u="sng" dirty="0" smtClean="0">
              <a:solidFill>
                <a:schemeClr val="bg1"/>
              </a:solidFill>
            </a:endParaRPr>
          </a:p>
          <a:p>
            <a:pPr algn="ctr"/>
            <a:r>
              <a:rPr lang="en-US" dirty="0" smtClean="0">
                <a:solidFill>
                  <a:schemeClr val="bg1"/>
                </a:solidFill>
              </a:rPr>
              <a:t>Lincoln Park Main Street to update Jazz on Moore’s Creek quarterly event</a:t>
            </a:r>
          </a:p>
          <a:p>
            <a:pPr algn="ctr"/>
            <a:endParaRPr lang="en-US" dirty="0" smtClean="0">
              <a:solidFill>
                <a:schemeClr val="bg1"/>
              </a:solidFill>
            </a:endParaRPr>
          </a:p>
          <a:p>
            <a:pPr algn="ctr"/>
            <a:r>
              <a:rPr lang="en-US" dirty="0" smtClean="0">
                <a:solidFill>
                  <a:schemeClr val="bg1"/>
                </a:solidFill>
              </a:rPr>
              <a:t>Zora Neale Hurston Committee to take a new look at Zora Fest! </a:t>
            </a:r>
            <a:r>
              <a:rPr lang="en-US" sz="1600" b="1" i="1" dirty="0" smtClean="0">
                <a:solidFill>
                  <a:schemeClr val="bg1"/>
                </a:solidFill>
              </a:rPr>
              <a:t>Nov 1 – 4, 2018</a:t>
            </a:r>
            <a:endParaRPr lang="en-US" sz="1600" b="1" i="1" dirty="0">
              <a:solidFill>
                <a:schemeClr val="bg1"/>
              </a:solidFill>
            </a:endParaRPr>
          </a:p>
        </p:txBody>
      </p:sp>
    </p:spTree>
    <p:extLst>
      <p:ext uri="{BB962C8B-B14F-4D97-AF65-F5344CB8AC3E}">
        <p14:creationId xmlns:p14="http://schemas.microsoft.com/office/powerpoint/2010/main" val="33934146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TextBox 35"/>
          <p:cNvSpPr txBox="1">
            <a:spLocks/>
          </p:cNvSpPr>
          <p:nvPr/>
        </p:nvSpPr>
        <p:spPr>
          <a:xfrm>
            <a:off x="6920908" y="845683"/>
            <a:ext cx="4343478" cy="2862322"/>
          </a:xfrm>
          <a:prstGeom prst="rect">
            <a:avLst/>
          </a:prstGeom>
          <a:blipFill>
            <a:blip r:embed="rId2"/>
            <a:stretch>
              <a:fillRect/>
            </a:stretch>
          </a:blipFill>
          <a:effectLst/>
        </p:spPr>
        <p:txBody>
          <a:bodyPr wrap="square" rtlCol="0">
            <a:spAutoFit/>
          </a:bodyPr>
          <a:lstStyle/>
          <a:p>
            <a:pPr lvl="0"/>
            <a:r>
              <a:rPr lang="it-IT" spc="400" dirty="0" smtClean="0">
                <a:solidFill>
                  <a:schemeClr val="bg2">
                    <a:lumMod val="50000"/>
                  </a:schemeClr>
                </a:solidFill>
                <a:ea typeface="Open Sans" panose="020B0606030504020204" pitchFamily="34" charset="0"/>
                <a:cs typeface="Open Sans" panose="020B0606030504020204" pitchFamily="34" charset="0"/>
              </a:rPr>
              <a:t> </a:t>
            </a:r>
          </a:p>
          <a:p>
            <a:pPr lvl="0"/>
            <a:endParaRPr lang="it-IT" spc="400" dirty="0">
              <a:solidFill>
                <a:schemeClr val="bg2">
                  <a:lumMod val="50000"/>
                </a:schemeClr>
              </a:solidFill>
              <a:ea typeface="Open Sans" panose="020B0606030504020204" pitchFamily="34" charset="0"/>
              <a:cs typeface="Open Sans" panose="020B0606030504020204" pitchFamily="34" charset="0"/>
            </a:endParaRPr>
          </a:p>
          <a:p>
            <a:pPr lvl="0"/>
            <a:endParaRPr lang="it-IT" spc="400" dirty="0" smtClean="0">
              <a:solidFill>
                <a:schemeClr val="bg2">
                  <a:lumMod val="50000"/>
                </a:schemeClr>
              </a:solidFill>
              <a:ea typeface="Open Sans" panose="020B0606030504020204" pitchFamily="34" charset="0"/>
              <a:cs typeface="Open Sans" panose="020B0606030504020204" pitchFamily="34" charset="0"/>
            </a:endParaRPr>
          </a:p>
          <a:p>
            <a:pPr lvl="0"/>
            <a:endParaRPr lang="it-IT" spc="400" dirty="0" smtClean="0">
              <a:solidFill>
                <a:schemeClr val="bg2">
                  <a:lumMod val="50000"/>
                </a:schemeClr>
              </a:solidFill>
              <a:ea typeface="Open Sans" panose="020B0606030504020204" pitchFamily="34" charset="0"/>
              <a:cs typeface="Open Sans" panose="020B0606030504020204" pitchFamily="34" charset="0"/>
            </a:endParaRPr>
          </a:p>
          <a:p>
            <a:pPr lvl="0"/>
            <a:endParaRPr lang="it-IT" spc="400" dirty="0">
              <a:solidFill>
                <a:schemeClr val="bg2">
                  <a:lumMod val="50000"/>
                </a:schemeClr>
              </a:solidFill>
              <a:ea typeface="Open Sans" panose="020B0606030504020204" pitchFamily="34" charset="0"/>
              <a:cs typeface="Open Sans" panose="020B0606030504020204" pitchFamily="34" charset="0"/>
            </a:endParaRPr>
          </a:p>
          <a:p>
            <a:pPr lvl="0"/>
            <a:endParaRPr lang="it-IT" spc="400" dirty="0" smtClean="0">
              <a:solidFill>
                <a:schemeClr val="bg2">
                  <a:lumMod val="50000"/>
                </a:schemeClr>
              </a:solidFill>
              <a:ea typeface="Open Sans" panose="020B0606030504020204" pitchFamily="34" charset="0"/>
              <a:cs typeface="Open Sans" panose="020B0606030504020204" pitchFamily="34" charset="0"/>
            </a:endParaRPr>
          </a:p>
          <a:p>
            <a:pPr lvl="0"/>
            <a:endParaRPr lang="it-IT" spc="400" dirty="0">
              <a:solidFill>
                <a:schemeClr val="bg2">
                  <a:lumMod val="50000"/>
                </a:schemeClr>
              </a:solidFill>
              <a:ea typeface="Open Sans" panose="020B0606030504020204" pitchFamily="34" charset="0"/>
              <a:cs typeface="Open Sans" panose="020B0606030504020204" pitchFamily="34" charset="0"/>
            </a:endParaRPr>
          </a:p>
          <a:p>
            <a:pPr lvl="0"/>
            <a:endParaRPr lang="it-IT" spc="400" dirty="0">
              <a:solidFill>
                <a:schemeClr val="bg2">
                  <a:lumMod val="50000"/>
                </a:schemeClr>
              </a:solidFill>
              <a:ea typeface="Open Sans" panose="020B0606030504020204" pitchFamily="34" charset="0"/>
              <a:cs typeface="Open Sans" panose="020B0606030504020204" pitchFamily="34" charset="0"/>
            </a:endParaRPr>
          </a:p>
          <a:p>
            <a:pPr lvl="0"/>
            <a:endParaRPr lang="it-IT" spc="400" dirty="0" smtClean="0">
              <a:solidFill>
                <a:schemeClr val="bg2">
                  <a:lumMod val="50000"/>
                </a:schemeClr>
              </a:solidFill>
              <a:ea typeface="Open Sans" panose="020B0606030504020204" pitchFamily="34" charset="0"/>
              <a:cs typeface="Open Sans" panose="020B0606030504020204" pitchFamily="34" charset="0"/>
            </a:endParaRPr>
          </a:p>
          <a:p>
            <a:pPr lvl="0"/>
            <a:r>
              <a:rPr lang="it-IT" spc="400" dirty="0" smtClean="0">
                <a:solidFill>
                  <a:schemeClr val="bg2">
                    <a:lumMod val="50000"/>
                  </a:schemeClr>
                </a:solidFill>
                <a:ea typeface="Open Sans" panose="020B0606030504020204" pitchFamily="34" charset="0"/>
                <a:cs typeface="Open Sans" panose="020B0606030504020204" pitchFamily="34" charset="0"/>
              </a:rPr>
              <a:t>FEBRUARY 16, 2018</a:t>
            </a:r>
            <a:endParaRPr lang="it-IT" i="1" spc="400" dirty="0">
              <a:solidFill>
                <a:schemeClr val="bg2">
                  <a:lumMod val="50000"/>
                </a:schemeClr>
              </a:solidFill>
              <a:ea typeface="Open Sans" panose="020B0606030504020204" pitchFamily="34" charset="0"/>
              <a:cs typeface="Open Sans" panose="020B0606030504020204" pitchFamily="34" charset="0"/>
            </a:endParaRPr>
          </a:p>
        </p:txBody>
      </p:sp>
      <p:sp>
        <p:nvSpPr>
          <p:cNvPr id="7" name="Rectangle 6"/>
          <p:cNvSpPr/>
          <p:nvPr/>
        </p:nvSpPr>
        <p:spPr bwMode="auto">
          <a:xfrm>
            <a:off x="334964" y="368300"/>
            <a:ext cx="11522074" cy="6156325"/>
          </a:xfrm>
          <a:prstGeom prst="rect">
            <a:avLst/>
          </a:prstGeom>
          <a:noFill/>
          <a:ln w="190500" cap="flat">
            <a:solidFill>
              <a:schemeClr val="bg1">
                <a:lumMod val="85000"/>
              </a:schemeClr>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7" name="Rectangle 16"/>
          <p:cNvSpPr/>
          <p:nvPr/>
        </p:nvSpPr>
        <p:spPr bwMode="auto">
          <a:xfrm>
            <a:off x="6515585" y="3896493"/>
            <a:ext cx="5154125" cy="2519796"/>
          </a:xfrm>
          <a:prstGeom prst="rect">
            <a:avLst/>
          </a:prstGeom>
          <a:solidFill>
            <a:schemeClr val="tx1">
              <a:alpha val="84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sz="500" dirty="0" smtClean="0">
              <a:solidFill>
                <a:schemeClr val="bg1"/>
              </a:solidFill>
            </a:endParaRPr>
          </a:p>
          <a:p>
            <a:pPr algn="ctr"/>
            <a:r>
              <a:rPr lang="fr-CA" sz="1600" b="1" dirty="0" smtClean="0">
                <a:solidFill>
                  <a:schemeClr val="bg1"/>
                </a:solidFill>
              </a:rPr>
              <a:t>4th </a:t>
            </a:r>
            <a:r>
              <a:rPr lang="fr-CA" sz="1600" b="1" dirty="0" err="1" smtClean="0">
                <a:solidFill>
                  <a:schemeClr val="bg1"/>
                </a:solidFill>
              </a:rPr>
              <a:t>Annual</a:t>
            </a:r>
            <a:r>
              <a:rPr lang="fr-CA" sz="1600" b="1" dirty="0" smtClean="0">
                <a:solidFill>
                  <a:schemeClr val="bg1"/>
                </a:solidFill>
              </a:rPr>
              <a:t> </a:t>
            </a:r>
          </a:p>
          <a:p>
            <a:pPr algn="ctr"/>
            <a:r>
              <a:rPr lang="fr-CA" sz="1600" b="1" dirty="0" err="1" smtClean="0">
                <a:solidFill>
                  <a:schemeClr val="bg1"/>
                </a:solidFill>
              </a:rPr>
              <a:t>Highwaymen</a:t>
            </a:r>
            <a:r>
              <a:rPr lang="fr-CA" sz="1600" b="1" dirty="0" smtClean="0">
                <a:solidFill>
                  <a:schemeClr val="bg1"/>
                </a:solidFill>
              </a:rPr>
              <a:t> </a:t>
            </a:r>
            <a:r>
              <a:rPr lang="fr-CA" sz="1600" b="1" dirty="0" err="1" smtClean="0">
                <a:solidFill>
                  <a:schemeClr val="bg1"/>
                </a:solidFill>
              </a:rPr>
              <a:t>Heritage</a:t>
            </a:r>
            <a:r>
              <a:rPr lang="fr-CA" sz="1600" b="1" dirty="0" smtClean="0">
                <a:solidFill>
                  <a:schemeClr val="bg1"/>
                </a:solidFill>
              </a:rPr>
              <a:t> </a:t>
            </a:r>
            <a:r>
              <a:rPr lang="fr-CA" sz="1600" b="1" dirty="0" err="1" smtClean="0">
                <a:solidFill>
                  <a:schemeClr val="bg1"/>
                </a:solidFill>
              </a:rPr>
              <a:t>Trail</a:t>
            </a:r>
            <a:r>
              <a:rPr lang="fr-CA" sz="1600" b="1" dirty="0" smtClean="0">
                <a:solidFill>
                  <a:schemeClr val="bg1"/>
                </a:solidFill>
              </a:rPr>
              <a:t> </a:t>
            </a:r>
          </a:p>
          <a:p>
            <a:pPr algn="ctr"/>
            <a:r>
              <a:rPr lang="fr-CA" sz="1600" b="1" dirty="0" smtClean="0">
                <a:solidFill>
                  <a:schemeClr val="bg1"/>
                </a:solidFill>
              </a:rPr>
              <a:t>Art Show &amp; Festival</a:t>
            </a:r>
          </a:p>
          <a:p>
            <a:pPr algn="ctr"/>
            <a:endParaRPr lang="fr-CA" dirty="0">
              <a:solidFill>
                <a:schemeClr val="bg1"/>
              </a:solidFill>
            </a:endParaRPr>
          </a:p>
          <a:p>
            <a:pPr algn="ctr"/>
            <a:r>
              <a:rPr lang="fr-CA" sz="2400" b="1" dirty="0" smtClean="0">
                <a:solidFill>
                  <a:schemeClr val="bg1"/>
                </a:solidFill>
              </a:rPr>
              <a:t>SATURDAY, FEBRUARY 16, </a:t>
            </a:r>
            <a:r>
              <a:rPr lang="fr-CA" sz="2400" b="1" dirty="0" smtClean="0">
                <a:solidFill>
                  <a:schemeClr val="bg1"/>
                </a:solidFill>
              </a:rPr>
              <a:t>2019</a:t>
            </a:r>
            <a:endParaRPr lang="fr-CA" sz="2400" b="1" dirty="0" smtClean="0">
              <a:solidFill>
                <a:schemeClr val="bg1"/>
              </a:solidFill>
            </a:endParaRPr>
          </a:p>
          <a:p>
            <a:pPr algn="ctr"/>
            <a:r>
              <a:rPr lang="fr-CA" sz="2400" b="1" dirty="0" smtClean="0">
                <a:solidFill>
                  <a:schemeClr val="bg1"/>
                </a:solidFill>
              </a:rPr>
              <a:t> </a:t>
            </a:r>
          </a:p>
          <a:p>
            <a:pPr algn="ctr"/>
            <a:r>
              <a:rPr lang="fr-CA" sz="1600" b="1" dirty="0" err="1" smtClean="0">
                <a:solidFill>
                  <a:schemeClr val="bg1"/>
                </a:solidFill>
              </a:rPr>
              <a:t>Moore’s</a:t>
            </a:r>
            <a:r>
              <a:rPr lang="fr-CA" sz="1600" b="1" dirty="0" smtClean="0">
                <a:solidFill>
                  <a:schemeClr val="bg1"/>
                </a:solidFill>
              </a:rPr>
              <a:t> Creek </a:t>
            </a:r>
            <a:r>
              <a:rPr lang="fr-CA" sz="1600" b="1" dirty="0" err="1" smtClean="0">
                <a:solidFill>
                  <a:schemeClr val="bg1"/>
                </a:solidFill>
              </a:rPr>
              <a:t>Linear</a:t>
            </a:r>
            <a:r>
              <a:rPr lang="fr-CA" sz="1600" b="1" dirty="0" smtClean="0">
                <a:solidFill>
                  <a:schemeClr val="bg1"/>
                </a:solidFill>
              </a:rPr>
              <a:t> Park </a:t>
            </a:r>
          </a:p>
          <a:p>
            <a:pPr algn="ctr"/>
            <a:r>
              <a:rPr lang="fr-CA" sz="1600" b="1" dirty="0" smtClean="0">
                <a:solidFill>
                  <a:schemeClr val="bg1"/>
                </a:solidFill>
              </a:rPr>
              <a:t>10 AM – 4 PM</a:t>
            </a:r>
            <a:endParaRPr lang="fr-CA" sz="1600" b="1" dirty="0">
              <a:solidFill>
                <a:schemeClr val="bg1"/>
              </a:solidFill>
            </a:endParaRPr>
          </a:p>
        </p:txBody>
      </p:sp>
      <p:sp>
        <p:nvSpPr>
          <p:cNvPr id="19" name="Rectangle 18"/>
          <p:cNvSpPr/>
          <p:nvPr/>
        </p:nvSpPr>
        <p:spPr>
          <a:xfrm>
            <a:off x="6701628" y="4777742"/>
            <a:ext cx="4283341" cy="568810"/>
          </a:xfrm>
          <a:prstGeom prst="rect">
            <a:avLst/>
          </a:prstGeom>
        </p:spPr>
        <p:txBody>
          <a:bodyPr wrap="square">
            <a:spAutoFit/>
          </a:bodyPr>
          <a:lstStyle/>
          <a:p>
            <a:pPr>
              <a:lnSpc>
                <a:spcPct val="150000"/>
              </a:lnSpc>
            </a:pPr>
            <a:endParaRPr lang="en-US" sz="1100" b="1" spc="100" dirty="0" smtClean="0">
              <a:solidFill>
                <a:schemeClr val="bg1"/>
              </a:solidFill>
            </a:endParaRPr>
          </a:p>
          <a:p>
            <a:pPr marL="171450" indent="-171450">
              <a:lnSpc>
                <a:spcPct val="150000"/>
              </a:lnSpc>
              <a:buFont typeface="Arial" panose="020B0604020202020204" pitchFamily="34" charset="0"/>
              <a:buChar char="•"/>
            </a:pPr>
            <a:endParaRPr lang="en-US" sz="1100" spc="100" dirty="0">
              <a:solidFill>
                <a:schemeClr val="bg1"/>
              </a:solidFill>
            </a:endParaRPr>
          </a:p>
        </p:txBody>
      </p:sp>
      <p:pic>
        <p:nvPicPr>
          <p:cNvPr id="8194" name="Picture 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9901" r="687" b="-491"/>
          <a:stretch/>
        </p:blipFill>
        <p:spPr bwMode="auto">
          <a:xfrm>
            <a:off x="409022" y="1085103"/>
            <a:ext cx="6032506" cy="426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3706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 y="0"/>
            <a:ext cx="12191999" cy="4114800"/>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3" name="Right Triangle 22"/>
          <p:cNvSpPr/>
          <p:nvPr/>
        </p:nvSpPr>
        <p:spPr bwMode="auto">
          <a:xfrm rot="16200000" flipV="1">
            <a:off x="3090113" y="2250383"/>
            <a:ext cx="2018621" cy="2018621"/>
          </a:xfrm>
          <a:prstGeom prst="rtTriangle">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5" name="TextBox 14"/>
          <p:cNvSpPr txBox="1">
            <a:spLocks/>
          </p:cNvSpPr>
          <p:nvPr/>
        </p:nvSpPr>
        <p:spPr>
          <a:xfrm>
            <a:off x="8432748" y="3111807"/>
            <a:ext cx="5318919" cy="923330"/>
          </a:xfrm>
          <a:prstGeom prst="rect">
            <a:avLst/>
          </a:prstGeom>
          <a:noFill/>
          <a:effectLst/>
        </p:spPr>
        <p:txBody>
          <a:bodyPr wrap="square" rtlCol="0">
            <a:spAutoFit/>
          </a:bodyPr>
          <a:lstStyle/>
          <a:p>
            <a:r>
              <a:rPr lang="en-CA" sz="5400" b="1" dirty="0" smtClean="0">
                <a:solidFill>
                  <a:srgbClr val="17D5D3"/>
                </a:solidFill>
                <a:ea typeface="Open Sans" panose="020B0606030504020204" pitchFamily="34" charset="0"/>
                <a:cs typeface="Open Sans" panose="020B0606030504020204" pitchFamily="34" charset="0"/>
              </a:rPr>
              <a:t>OUTLINE</a:t>
            </a:r>
            <a:endParaRPr lang="fr-CA" sz="5400" b="1" dirty="0">
              <a:solidFill>
                <a:srgbClr val="17D5D3"/>
              </a:solidFill>
              <a:ea typeface="Open Sans" panose="020B0606030504020204" pitchFamily="34" charset="0"/>
              <a:cs typeface="Open Sans" panose="020B0606030504020204" pitchFamily="34" charset="0"/>
            </a:endParaRPr>
          </a:p>
        </p:txBody>
      </p:sp>
      <p:sp>
        <p:nvSpPr>
          <p:cNvPr id="16" name="TextBox 15"/>
          <p:cNvSpPr txBox="1">
            <a:spLocks/>
          </p:cNvSpPr>
          <p:nvPr/>
        </p:nvSpPr>
        <p:spPr>
          <a:xfrm>
            <a:off x="1176319" y="4312136"/>
            <a:ext cx="4783137" cy="369332"/>
          </a:xfrm>
          <a:prstGeom prst="rect">
            <a:avLst/>
          </a:prstGeom>
          <a:noFill/>
          <a:effectLst/>
        </p:spPr>
        <p:txBody>
          <a:bodyPr wrap="square" rtlCol="0">
            <a:spAutoFit/>
          </a:bodyPr>
          <a:lstStyle/>
          <a:p>
            <a:pPr lvl="0"/>
            <a:r>
              <a:rPr lang="it-IT" spc="400" dirty="0" smtClean="0">
                <a:solidFill>
                  <a:srgbClr val="17D5D3"/>
                </a:solidFill>
                <a:ea typeface="Open Sans" panose="020B0606030504020204" pitchFamily="34" charset="0"/>
                <a:cs typeface="Open Sans" panose="020B0606030504020204" pitchFamily="34" charset="0"/>
              </a:rPr>
              <a:t>INTRODUCTION/OVERVIEW</a:t>
            </a:r>
            <a:endParaRPr lang="it-IT" spc="400" dirty="0">
              <a:solidFill>
                <a:srgbClr val="17D5D3"/>
              </a:solidFill>
              <a:ea typeface="Open Sans" panose="020B0606030504020204" pitchFamily="34" charset="0"/>
              <a:cs typeface="Open Sans" panose="020B0606030504020204" pitchFamily="34" charset="0"/>
            </a:endParaRPr>
          </a:p>
        </p:txBody>
      </p:sp>
      <p:sp>
        <p:nvSpPr>
          <p:cNvPr id="43" name="TextBox 42"/>
          <p:cNvSpPr txBox="1">
            <a:spLocks/>
          </p:cNvSpPr>
          <p:nvPr/>
        </p:nvSpPr>
        <p:spPr>
          <a:xfrm>
            <a:off x="1125412" y="5047721"/>
            <a:ext cx="4783137" cy="923330"/>
          </a:xfrm>
          <a:prstGeom prst="rect">
            <a:avLst/>
          </a:prstGeom>
          <a:noFill/>
          <a:effectLst/>
        </p:spPr>
        <p:txBody>
          <a:bodyPr wrap="square" rtlCol="0">
            <a:spAutoFit/>
          </a:bodyPr>
          <a:lstStyle/>
          <a:p>
            <a:pPr lvl="0"/>
            <a:r>
              <a:rPr lang="it-IT" spc="400" dirty="0" smtClean="0">
                <a:solidFill>
                  <a:srgbClr val="17D5D3"/>
                </a:solidFill>
                <a:ea typeface="Open Sans" panose="020B0606030504020204" pitchFamily="34" charset="0"/>
                <a:cs typeface="Open Sans" panose="020B0606030504020204" pitchFamily="34" charset="0"/>
              </a:rPr>
              <a:t>REVITALIZATION COORDINATOR UPDATE</a:t>
            </a:r>
          </a:p>
          <a:p>
            <a:pPr lvl="0"/>
            <a:endParaRPr lang="it-IT" spc="400" dirty="0">
              <a:solidFill>
                <a:srgbClr val="0070C0"/>
              </a:solidFill>
              <a:ea typeface="Open Sans" panose="020B0606030504020204" pitchFamily="34" charset="0"/>
              <a:cs typeface="Open Sans" panose="020B0606030504020204" pitchFamily="34" charset="0"/>
            </a:endParaRPr>
          </a:p>
        </p:txBody>
      </p:sp>
      <p:sp>
        <p:nvSpPr>
          <p:cNvPr id="55" name="TextBox 54"/>
          <p:cNvSpPr txBox="1">
            <a:spLocks/>
          </p:cNvSpPr>
          <p:nvPr/>
        </p:nvSpPr>
        <p:spPr>
          <a:xfrm>
            <a:off x="1134027" y="5864583"/>
            <a:ext cx="4783137" cy="369332"/>
          </a:xfrm>
          <a:prstGeom prst="rect">
            <a:avLst/>
          </a:prstGeom>
          <a:noFill/>
          <a:effectLst/>
        </p:spPr>
        <p:txBody>
          <a:bodyPr wrap="square" rtlCol="0">
            <a:spAutoFit/>
          </a:bodyPr>
          <a:lstStyle/>
          <a:p>
            <a:pPr lvl="0"/>
            <a:r>
              <a:rPr lang="it-IT" spc="400" dirty="0" smtClean="0">
                <a:solidFill>
                  <a:srgbClr val="17D5D3"/>
                </a:solidFill>
                <a:ea typeface="Open Sans" panose="020B0606030504020204" pitchFamily="34" charset="0"/>
                <a:cs typeface="Open Sans" panose="020B0606030504020204" pitchFamily="34" charset="0"/>
              </a:rPr>
              <a:t>PARTNERSHIPS</a:t>
            </a:r>
            <a:endParaRPr lang="it-IT" spc="400" dirty="0">
              <a:solidFill>
                <a:srgbClr val="17D5D3"/>
              </a:solidFill>
              <a:ea typeface="Open Sans" panose="020B0606030504020204" pitchFamily="34" charset="0"/>
              <a:cs typeface="Open Sans" panose="020B0606030504020204" pitchFamily="34" charset="0"/>
            </a:endParaRPr>
          </a:p>
        </p:txBody>
      </p:sp>
      <p:sp>
        <p:nvSpPr>
          <p:cNvPr id="67" name="TextBox 66"/>
          <p:cNvSpPr txBox="1">
            <a:spLocks/>
          </p:cNvSpPr>
          <p:nvPr/>
        </p:nvSpPr>
        <p:spPr>
          <a:xfrm>
            <a:off x="6793284" y="4361663"/>
            <a:ext cx="4783137" cy="369332"/>
          </a:xfrm>
          <a:prstGeom prst="rect">
            <a:avLst/>
          </a:prstGeom>
          <a:noFill/>
          <a:effectLst/>
        </p:spPr>
        <p:txBody>
          <a:bodyPr wrap="square" rtlCol="0">
            <a:spAutoFit/>
          </a:bodyPr>
          <a:lstStyle/>
          <a:p>
            <a:pPr lvl="0"/>
            <a:r>
              <a:rPr lang="it-IT" spc="400" dirty="0" smtClean="0">
                <a:solidFill>
                  <a:srgbClr val="17D5D3"/>
                </a:solidFill>
                <a:ea typeface="Open Sans" panose="020B0606030504020204" pitchFamily="34" charset="0"/>
                <a:cs typeface="Open Sans" panose="020B0606030504020204" pitchFamily="34" charset="0"/>
              </a:rPr>
              <a:t>ACTIVITY GENERATION</a:t>
            </a:r>
            <a:endParaRPr lang="it-IT" spc="400" dirty="0">
              <a:solidFill>
                <a:srgbClr val="17D5D3"/>
              </a:solidFill>
              <a:ea typeface="Open Sans" panose="020B0606030504020204" pitchFamily="34" charset="0"/>
              <a:cs typeface="Open Sans" panose="020B0606030504020204" pitchFamily="34" charset="0"/>
            </a:endParaRPr>
          </a:p>
        </p:txBody>
      </p:sp>
      <p:sp>
        <p:nvSpPr>
          <p:cNvPr id="79" name="TextBox 78"/>
          <p:cNvSpPr txBox="1">
            <a:spLocks/>
          </p:cNvSpPr>
          <p:nvPr/>
        </p:nvSpPr>
        <p:spPr>
          <a:xfrm>
            <a:off x="6793285" y="5067944"/>
            <a:ext cx="4783137" cy="369332"/>
          </a:xfrm>
          <a:prstGeom prst="rect">
            <a:avLst/>
          </a:prstGeom>
          <a:noFill/>
          <a:effectLst/>
        </p:spPr>
        <p:txBody>
          <a:bodyPr wrap="square" rtlCol="0">
            <a:spAutoFit/>
          </a:bodyPr>
          <a:lstStyle/>
          <a:p>
            <a:pPr lvl="0"/>
            <a:r>
              <a:rPr lang="it-IT" spc="400" dirty="0" smtClean="0">
                <a:solidFill>
                  <a:srgbClr val="17D5D3"/>
                </a:solidFill>
                <a:ea typeface="Open Sans" panose="020B0606030504020204" pitchFamily="34" charset="0"/>
                <a:cs typeface="Open Sans" panose="020B0606030504020204" pitchFamily="34" charset="0"/>
              </a:rPr>
              <a:t>ECONOMIC DEVELOPMENT</a:t>
            </a:r>
            <a:endParaRPr lang="it-IT" spc="400" dirty="0">
              <a:solidFill>
                <a:srgbClr val="17D5D3"/>
              </a:solidFill>
              <a:ea typeface="Open Sans" panose="020B0606030504020204" pitchFamily="34" charset="0"/>
              <a:cs typeface="Open Sans" panose="020B0606030504020204" pitchFamily="34" charset="0"/>
            </a:endParaRPr>
          </a:p>
        </p:txBody>
      </p:sp>
      <p:sp>
        <p:nvSpPr>
          <p:cNvPr id="91" name="TextBox 90"/>
          <p:cNvSpPr txBox="1">
            <a:spLocks/>
          </p:cNvSpPr>
          <p:nvPr/>
        </p:nvSpPr>
        <p:spPr>
          <a:xfrm>
            <a:off x="6760142" y="5835277"/>
            <a:ext cx="4783137" cy="369332"/>
          </a:xfrm>
          <a:prstGeom prst="rect">
            <a:avLst/>
          </a:prstGeom>
          <a:noFill/>
          <a:effectLst/>
        </p:spPr>
        <p:txBody>
          <a:bodyPr wrap="square" rtlCol="0">
            <a:spAutoFit/>
          </a:bodyPr>
          <a:lstStyle/>
          <a:p>
            <a:pPr lvl="0"/>
            <a:r>
              <a:rPr lang="it-IT" spc="400" dirty="0" smtClean="0">
                <a:solidFill>
                  <a:srgbClr val="17D5D3"/>
                </a:solidFill>
                <a:ea typeface="Open Sans" panose="020B0606030504020204" pitchFamily="34" charset="0"/>
                <a:cs typeface="Open Sans" panose="020B0606030504020204" pitchFamily="34" charset="0"/>
              </a:rPr>
              <a:t>NEXT STEPS</a:t>
            </a:r>
            <a:endParaRPr lang="it-IT" spc="400" dirty="0">
              <a:solidFill>
                <a:srgbClr val="17D5D3"/>
              </a:solidFill>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0545" y="4312136"/>
            <a:ext cx="511725" cy="480285"/>
          </a:xfrm>
          <a:prstGeom prst="rect">
            <a:avLst/>
          </a:prstGeom>
        </p:spPr>
      </p:pic>
      <p:pic>
        <p:nvPicPr>
          <p:cNvPr id="92" name="Picture 9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0544" y="5067944"/>
            <a:ext cx="511725" cy="480285"/>
          </a:xfrm>
          <a:prstGeom prst="rect">
            <a:avLst/>
          </a:prstGeom>
        </p:spPr>
      </p:pic>
      <p:pic>
        <p:nvPicPr>
          <p:cNvPr id="93" name="Picture 9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0544" y="5779801"/>
            <a:ext cx="511725" cy="480285"/>
          </a:xfrm>
          <a:prstGeom prst="rect">
            <a:avLst/>
          </a:prstGeom>
        </p:spPr>
      </p:pic>
      <p:pic>
        <p:nvPicPr>
          <p:cNvPr id="94" name="Picture 9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48417" y="4312136"/>
            <a:ext cx="511725" cy="480285"/>
          </a:xfrm>
          <a:prstGeom prst="rect">
            <a:avLst/>
          </a:prstGeom>
        </p:spPr>
      </p:pic>
      <p:pic>
        <p:nvPicPr>
          <p:cNvPr id="95" name="Picture 9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48417" y="5029101"/>
            <a:ext cx="511725" cy="480285"/>
          </a:xfrm>
          <a:prstGeom prst="rect">
            <a:avLst/>
          </a:prstGeom>
        </p:spPr>
      </p:pic>
      <p:pic>
        <p:nvPicPr>
          <p:cNvPr id="96" name="Picture 9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90711" y="5755866"/>
            <a:ext cx="511725" cy="480285"/>
          </a:xfrm>
          <a:prstGeom prst="rect">
            <a:avLst/>
          </a:prstGeom>
        </p:spPr>
      </p:pic>
      <p:pic>
        <p:nvPicPr>
          <p:cNvPr id="4" name="Picture Placeholder 3"/>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tretch>
            <a:fillRect/>
          </a:stretch>
        </p:blipFill>
        <p:spPr>
          <a:xfrm>
            <a:off x="1472965" y="1035170"/>
            <a:ext cx="4747410" cy="3079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491477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21775" r="21775"/>
          <a:stretch>
            <a:fillRect/>
          </a:stretch>
        </p:blipFill>
        <p:spPr/>
      </p:pic>
      <p:pic>
        <p:nvPicPr>
          <p:cNvPr id="8" name="Picture Placeholder 7"/>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1" b="11"/>
          <a:stretch>
            <a:fillRect/>
          </a:stretch>
        </p:blipFill>
        <p:spPr/>
      </p:pic>
      <p:pic>
        <p:nvPicPr>
          <p:cNvPr id="4" name="Picture Placeholder 3"/>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tretch>
            <a:fillRect/>
          </a:stretch>
        </p:blipFill>
        <p:spPr>
          <a:xfrm>
            <a:off x="0" y="0"/>
            <a:ext cx="3189514" cy="3575957"/>
          </a:xfrm>
        </p:spPr>
      </p:pic>
      <p:pic>
        <p:nvPicPr>
          <p:cNvPr id="15" name="Picture Placeholder 14"/>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30076" r="30076"/>
          <a:stretch/>
        </p:blipFill>
        <p:spPr>
          <a:blipFill>
            <a:blip r:embed="rId6"/>
            <a:stretch>
              <a:fillRect/>
            </a:stretch>
          </a:blipFill>
        </p:spPr>
      </p:pic>
      <p:sp>
        <p:nvSpPr>
          <p:cNvPr id="14" name="Rectangle 13"/>
          <p:cNvSpPr/>
          <p:nvPr/>
        </p:nvSpPr>
        <p:spPr bwMode="auto">
          <a:xfrm>
            <a:off x="6504211" y="-1"/>
            <a:ext cx="5687790" cy="2173858"/>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dirty="0"/>
          </a:p>
        </p:txBody>
      </p:sp>
      <p:pic>
        <p:nvPicPr>
          <p:cNvPr id="9218"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tretch>
            <a:fillRect/>
          </a:stretch>
        </p:blipFill>
        <p:spPr bwMode="auto">
          <a:xfrm>
            <a:off x="3205841" y="1"/>
            <a:ext cx="3282043" cy="36048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930798" y="132127"/>
            <a:ext cx="4818289" cy="1754326"/>
          </a:xfrm>
          <a:prstGeom prst="rect">
            <a:avLst/>
          </a:prstGeom>
          <a:noFill/>
        </p:spPr>
        <p:txBody>
          <a:bodyPr wrap="square" rtlCol="0">
            <a:spAutoFit/>
          </a:bodyPr>
          <a:lstStyle/>
          <a:p>
            <a:pPr algn="just"/>
            <a:r>
              <a:rPr lang="en-US" b="1" dirty="0" smtClean="0">
                <a:solidFill>
                  <a:schemeClr val="bg1"/>
                </a:solidFill>
              </a:rPr>
              <a:t>The 1</a:t>
            </a:r>
            <a:r>
              <a:rPr lang="en-US" b="1" baseline="30000" dirty="0" smtClean="0">
                <a:solidFill>
                  <a:schemeClr val="bg1"/>
                </a:solidFill>
              </a:rPr>
              <a:t>st</a:t>
            </a:r>
            <a:r>
              <a:rPr lang="en-US" b="1" dirty="0" smtClean="0">
                <a:solidFill>
                  <a:schemeClr val="bg1"/>
                </a:solidFill>
              </a:rPr>
              <a:t> Annual Lincoln Park Business Expo was held on September 7, 2018 at Percy Peek Gymnasium and IRSC Blackburn Educational Building. Over 20 businesses attended to obtain information on available resources and to network. </a:t>
            </a:r>
            <a:endParaRPr lang="en-US" b="1" dirty="0">
              <a:solidFill>
                <a:srgbClr val="A92F86"/>
              </a:solidFill>
            </a:endParaRPr>
          </a:p>
        </p:txBody>
      </p:sp>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04215" y="2018581"/>
            <a:ext cx="5687785" cy="4839419"/>
          </a:xfrm>
          <a:prstGeom prst="rect">
            <a:avLst/>
          </a:prstGeom>
        </p:spPr>
      </p:pic>
    </p:spTree>
    <p:extLst>
      <p:ext uri="{BB962C8B-B14F-4D97-AF65-F5344CB8AC3E}">
        <p14:creationId xmlns:p14="http://schemas.microsoft.com/office/powerpoint/2010/main" val="79588641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alpha val="98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26871" y="0"/>
            <a:ext cx="9465130" cy="6858000"/>
          </a:xfrm>
          <a:prstGeom prst="rect">
            <a:avLst/>
          </a:prstGeom>
        </p:spPr>
      </p:pic>
      <p:sp>
        <p:nvSpPr>
          <p:cNvPr id="12" name="TextBox 11"/>
          <p:cNvSpPr txBox="1"/>
          <p:nvPr/>
        </p:nvSpPr>
        <p:spPr>
          <a:xfrm>
            <a:off x="0" y="298137"/>
            <a:ext cx="2579914" cy="6924973"/>
          </a:xfrm>
          <a:prstGeom prst="rect">
            <a:avLst/>
          </a:prstGeom>
          <a:noFill/>
        </p:spPr>
        <p:txBody>
          <a:bodyPr wrap="square" rtlCol="0">
            <a:spAutoFit/>
          </a:bodyPr>
          <a:lstStyle/>
          <a:p>
            <a:pPr marL="285750" indent="-285750">
              <a:buFont typeface="Wingdings" panose="05000000000000000000" pitchFamily="2" charset="2"/>
              <a:buChar char="ü"/>
            </a:pPr>
            <a:r>
              <a:rPr lang="en-US" sz="1500" dirty="0" smtClean="0">
                <a:solidFill>
                  <a:schemeClr val="bg1"/>
                </a:solidFill>
              </a:rPr>
              <a:t>City of Fort Pierce STAFF: </a:t>
            </a:r>
            <a:r>
              <a:rPr lang="en-US" sz="1400" dirty="0" smtClean="0">
                <a:solidFill>
                  <a:schemeClr val="bg1"/>
                </a:solidFill>
              </a:rPr>
              <a:t>GAD, Paul Thomas, </a:t>
            </a:r>
            <a:r>
              <a:rPr lang="en-US" sz="1400" dirty="0" err="1" smtClean="0">
                <a:solidFill>
                  <a:schemeClr val="bg1"/>
                </a:solidFill>
              </a:rPr>
              <a:t>Vennis</a:t>
            </a:r>
            <a:r>
              <a:rPr lang="en-US" sz="1400" dirty="0" smtClean="0">
                <a:solidFill>
                  <a:schemeClr val="bg1"/>
                </a:solidFill>
              </a:rPr>
              <a:t> Gilmore, Miriam Garcia, Alicia Rosenthal, Rebecca </a:t>
            </a:r>
            <a:r>
              <a:rPr lang="en-US" sz="1400" dirty="0" err="1" smtClean="0">
                <a:solidFill>
                  <a:schemeClr val="bg1"/>
                </a:solidFill>
              </a:rPr>
              <a:t>Grohall</a:t>
            </a:r>
            <a:r>
              <a:rPr lang="en-US" sz="1400" dirty="0" smtClean="0">
                <a:solidFill>
                  <a:schemeClr val="bg1"/>
                </a:solidFill>
              </a:rPr>
              <a:t>, Kaitlyn Ballard,  </a:t>
            </a:r>
            <a:r>
              <a:rPr lang="en-US" sz="1400" dirty="0" err="1" smtClean="0">
                <a:solidFill>
                  <a:schemeClr val="bg1"/>
                </a:solidFill>
              </a:rPr>
              <a:t>Sheritta</a:t>
            </a:r>
            <a:r>
              <a:rPr lang="en-US" sz="1400" dirty="0" smtClean="0">
                <a:solidFill>
                  <a:schemeClr val="bg1"/>
                </a:solidFill>
              </a:rPr>
              <a:t> Johnson, Chloe Henry</a:t>
            </a:r>
          </a:p>
          <a:p>
            <a:endParaRPr lang="en-US" sz="1500" dirty="0">
              <a:solidFill>
                <a:schemeClr val="bg1"/>
              </a:solidFill>
            </a:endParaRPr>
          </a:p>
          <a:p>
            <a:pPr marL="285750" indent="-285750">
              <a:buFont typeface="Wingdings" panose="05000000000000000000" pitchFamily="2" charset="2"/>
              <a:buChar char="ü"/>
            </a:pPr>
            <a:r>
              <a:rPr lang="en-US" sz="1500" dirty="0" smtClean="0">
                <a:solidFill>
                  <a:schemeClr val="bg1"/>
                </a:solidFill>
              </a:rPr>
              <a:t>Allegany </a:t>
            </a:r>
            <a:r>
              <a:rPr lang="en-US" sz="1500" dirty="0">
                <a:solidFill>
                  <a:schemeClr val="bg1"/>
                </a:solidFill>
              </a:rPr>
              <a:t>Franciscan </a:t>
            </a:r>
            <a:r>
              <a:rPr lang="en-US" sz="1500" dirty="0" smtClean="0">
                <a:solidFill>
                  <a:schemeClr val="bg1"/>
                </a:solidFill>
              </a:rPr>
              <a:t>Ministries</a:t>
            </a:r>
          </a:p>
          <a:p>
            <a:endParaRPr lang="en-US" sz="1500" dirty="0">
              <a:solidFill>
                <a:schemeClr val="bg1"/>
              </a:solidFill>
            </a:endParaRPr>
          </a:p>
          <a:p>
            <a:pPr marL="285750" indent="-285750">
              <a:buFont typeface="Wingdings" panose="05000000000000000000" pitchFamily="2" charset="2"/>
              <a:buChar char="ü"/>
            </a:pPr>
            <a:r>
              <a:rPr lang="en-US" sz="1500" dirty="0" smtClean="0">
                <a:solidFill>
                  <a:schemeClr val="bg1"/>
                </a:solidFill>
              </a:rPr>
              <a:t>Indian River State College – College of Business</a:t>
            </a:r>
          </a:p>
          <a:p>
            <a:pPr marL="285750" indent="-285750">
              <a:buFont typeface="Wingdings" panose="05000000000000000000" pitchFamily="2" charset="2"/>
              <a:buChar char="ü"/>
            </a:pPr>
            <a:endParaRPr lang="en-US" sz="1500" dirty="0" smtClean="0">
              <a:solidFill>
                <a:schemeClr val="bg1"/>
              </a:solidFill>
            </a:endParaRPr>
          </a:p>
          <a:p>
            <a:pPr marL="285750" indent="-285750">
              <a:buFont typeface="Wingdings" panose="05000000000000000000" pitchFamily="2" charset="2"/>
              <a:buChar char="ü"/>
            </a:pPr>
            <a:r>
              <a:rPr lang="en-US" sz="1500" dirty="0" smtClean="0">
                <a:solidFill>
                  <a:schemeClr val="bg1"/>
                </a:solidFill>
              </a:rPr>
              <a:t>Florida SBDC </a:t>
            </a:r>
            <a:endParaRPr lang="en-US" sz="1500" dirty="0">
              <a:solidFill>
                <a:schemeClr val="bg1"/>
              </a:solidFill>
            </a:endParaRPr>
          </a:p>
          <a:p>
            <a:pPr marL="285750" indent="-285750">
              <a:buFont typeface="Wingdings" panose="05000000000000000000" pitchFamily="2" charset="2"/>
              <a:buChar char="ü"/>
            </a:pPr>
            <a:endParaRPr lang="en-US" sz="1500" dirty="0">
              <a:solidFill>
                <a:schemeClr val="bg1"/>
              </a:solidFill>
            </a:endParaRPr>
          </a:p>
          <a:p>
            <a:pPr marL="285750" indent="-285750">
              <a:buFont typeface="Wingdings" panose="05000000000000000000" pitchFamily="2" charset="2"/>
              <a:buChar char="ü"/>
            </a:pPr>
            <a:r>
              <a:rPr lang="en-US" sz="1500" dirty="0">
                <a:solidFill>
                  <a:schemeClr val="bg1"/>
                </a:solidFill>
              </a:rPr>
              <a:t>Career Source Research </a:t>
            </a:r>
            <a:r>
              <a:rPr lang="en-US" sz="1500" dirty="0" smtClean="0">
                <a:solidFill>
                  <a:schemeClr val="bg1"/>
                </a:solidFill>
              </a:rPr>
              <a:t>Coast</a:t>
            </a:r>
          </a:p>
          <a:p>
            <a:endParaRPr lang="en-US" sz="1500" dirty="0" smtClean="0">
              <a:solidFill>
                <a:schemeClr val="bg1"/>
              </a:solidFill>
            </a:endParaRPr>
          </a:p>
          <a:p>
            <a:pPr marL="285750" indent="-285750">
              <a:buFont typeface="Wingdings" panose="05000000000000000000" pitchFamily="2" charset="2"/>
              <a:buChar char="ü"/>
            </a:pPr>
            <a:r>
              <a:rPr lang="en-US" sz="1500" dirty="0" smtClean="0">
                <a:solidFill>
                  <a:schemeClr val="bg1"/>
                </a:solidFill>
              </a:rPr>
              <a:t>SCORE</a:t>
            </a:r>
          </a:p>
          <a:p>
            <a:endParaRPr lang="en-US" sz="1500" dirty="0" smtClean="0">
              <a:solidFill>
                <a:schemeClr val="bg1"/>
              </a:solidFill>
            </a:endParaRPr>
          </a:p>
          <a:p>
            <a:pPr marL="285750" indent="-285750">
              <a:buFont typeface="Wingdings" panose="05000000000000000000" pitchFamily="2" charset="2"/>
              <a:buChar char="ü"/>
            </a:pPr>
            <a:r>
              <a:rPr lang="en-US" sz="1500" dirty="0" smtClean="0">
                <a:solidFill>
                  <a:schemeClr val="bg1"/>
                </a:solidFill>
              </a:rPr>
              <a:t>United Servants for Youth – Dr. David Washington</a:t>
            </a:r>
          </a:p>
          <a:p>
            <a:pPr marL="285750" indent="-285750">
              <a:buFont typeface="Wingdings" panose="05000000000000000000" pitchFamily="2" charset="2"/>
              <a:buChar char="ü"/>
            </a:pPr>
            <a:endParaRPr lang="en-US" sz="1500" dirty="0">
              <a:solidFill>
                <a:schemeClr val="bg1"/>
              </a:solidFill>
            </a:endParaRPr>
          </a:p>
          <a:p>
            <a:pPr marL="285750" indent="-285750">
              <a:buFont typeface="Wingdings" panose="05000000000000000000" pitchFamily="2" charset="2"/>
              <a:buChar char="ü"/>
            </a:pPr>
            <a:r>
              <a:rPr lang="en-US" sz="1500" dirty="0" smtClean="0">
                <a:solidFill>
                  <a:schemeClr val="bg1"/>
                </a:solidFill>
              </a:rPr>
              <a:t>The </a:t>
            </a:r>
            <a:r>
              <a:rPr lang="en-US" sz="1500" dirty="0" err="1" smtClean="0">
                <a:solidFill>
                  <a:schemeClr val="bg1"/>
                </a:solidFill>
              </a:rPr>
              <a:t>Cuvey</a:t>
            </a:r>
            <a:r>
              <a:rPr lang="en-US" sz="1500" dirty="0" smtClean="0">
                <a:solidFill>
                  <a:schemeClr val="bg1"/>
                </a:solidFill>
              </a:rPr>
              <a:t> Group – Curtis Johnson, Jr.</a:t>
            </a:r>
          </a:p>
          <a:p>
            <a:endParaRPr lang="en-US" sz="1500" dirty="0">
              <a:solidFill>
                <a:schemeClr val="bg1"/>
              </a:solidFill>
            </a:endParaRPr>
          </a:p>
          <a:p>
            <a:pPr marL="285750" indent="-285750">
              <a:buFont typeface="Wingdings" panose="05000000000000000000" pitchFamily="2" charset="2"/>
              <a:buChar char="ü"/>
            </a:pPr>
            <a:r>
              <a:rPr lang="en-US" sz="1500" dirty="0" smtClean="0">
                <a:solidFill>
                  <a:schemeClr val="bg1"/>
                </a:solidFill>
              </a:rPr>
              <a:t>Lincoln Park Main Street</a:t>
            </a:r>
          </a:p>
          <a:p>
            <a:endParaRPr lang="en-US" sz="1500" dirty="0" smtClean="0">
              <a:solidFill>
                <a:schemeClr val="bg1"/>
              </a:solidFill>
            </a:endParaRPr>
          </a:p>
          <a:p>
            <a:pPr marL="285750" indent="-285750">
              <a:buFont typeface="Wingdings" panose="05000000000000000000" pitchFamily="2" charset="2"/>
              <a:buChar char="ü"/>
            </a:pPr>
            <a:endParaRPr lang="en-US" sz="1500" dirty="0">
              <a:solidFill>
                <a:schemeClr val="bg1"/>
              </a:solidFill>
            </a:endParaRPr>
          </a:p>
        </p:txBody>
      </p:sp>
      <p:cxnSp>
        <p:nvCxnSpPr>
          <p:cNvPr id="14" name="Straight Connector 13"/>
          <p:cNvCxnSpPr/>
          <p:nvPr/>
        </p:nvCxnSpPr>
        <p:spPr>
          <a:xfrm>
            <a:off x="2726871" y="0"/>
            <a:ext cx="0" cy="1224643"/>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0916811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2123" y="0"/>
            <a:ext cx="4924379" cy="6858000"/>
          </a:xfrm>
          <a:prstGeom prst="rect">
            <a:avLst/>
          </a:prstGeom>
        </p:spPr>
      </p:pic>
      <p:sp>
        <p:nvSpPr>
          <p:cNvPr id="12" name="TextBox 11"/>
          <p:cNvSpPr txBox="1"/>
          <p:nvPr/>
        </p:nvSpPr>
        <p:spPr>
          <a:xfrm>
            <a:off x="4405745" y="6488668"/>
            <a:ext cx="36243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600" normalizeH="0" baseline="0" noProof="0" dirty="0" smtClean="0">
                <a:ln>
                  <a:noFill/>
                </a:ln>
                <a:solidFill>
                  <a:srgbClr val="FFFFFF"/>
                </a:solidFill>
                <a:effectLst/>
                <a:uLnTx/>
                <a:uFillTx/>
                <a:latin typeface="Poppins"/>
                <a:ea typeface="+mn-ea"/>
                <a:cs typeface="+mn-cs"/>
              </a:rPr>
              <a:t>SPRING 2019</a:t>
            </a:r>
            <a:endParaRPr kumimoji="0" lang="en-US" sz="1800" b="1" i="0" u="none" strike="noStrike" kern="1200" cap="none" spc="600" normalizeH="0" baseline="0" noProof="0" dirty="0">
              <a:ln>
                <a:noFill/>
              </a:ln>
              <a:solidFill>
                <a:srgbClr val="FFFFFF"/>
              </a:solidFill>
              <a:effectLst/>
              <a:uLnTx/>
              <a:uFillTx/>
              <a:latin typeface="Poppins"/>
              <a:ea typeface="+mn-ea"/>
              <a:cs typeface="+mn-cs"/>
            </a:endParaRPr>
          </a:p>
        </p:txBody>
      </p:sp>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6367818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29762" y="4672278"/>
            <a:ext cx="8023637" cy="2308324"/>
          </a:xfrm>
          <a:prstGeom prst="rect">
            <a:avLst/>
          </a:prstGeom>
          <a:noFill/>
        </p:spPr>
        <p:txBody>
          <a:bodyPr wrap="square" rtlCol="0">
            <a:spAutoFit/>
          </a:bodyPr>
          <a:lstStyle/>
          <a:p>
            <a:r>
              <a:rPr lang="en-CA" sz="7200" b="1" dirty="0" smtClean="0">
                <a:solidFill>
                  <a:srgbClr val="A92F86"/>
                </a:solidFill>
                <a:ea typeface="Open Sans" panose="020B0606030504020204" pitchFamily="34" charset="0"/>
                <a:cs typeface="Rubik Light" panose="00000400000000000000" pitchFamily="2" charset="-79"/>
              </a:rPr>
              <a:t>ECONOMIC</a:t>
            </a:r>
          </a:p>
          <a:p>
            <a:r>
              <a:rPr lang="en-CA" sz="7200" b="1" dirty="0" smtClean="0">
                <a:solidFill>
                  <a:srgbClr val="A92F86"/>
                </a:solidFill>
                <a:ea typeface="Open Sans" panose="020B0606030504020204" pitchFamily="34" charset="0"/>
                <a:cs typeface="Rubik Light" panose="00000400000000000000" pitchFamily="2" charset="-79"/>
              </a:rPr>
              <a:t>DEVELOPMENT</a:t>
            </a:r>
            <a:endParaRPr lang="fr-CA" sz="7200" b="1" dirty="0">
              <a:solidFill>
                <a:srgbClr val="A92F86"/>
              </a:solidFill>
              <a:ea typeface="Open Sans" panose="020B0606030504020204" pitchFamily="34" charset="0"/>
              <a:cs typeface="Rubik Light" panose="00000400000000000000" pitchFamily="2" charset="-79"/>
            </a:endParaRPr>
          </a:p>
        </p:txBody>
      </p:sp>
      <p:grpSp>
        <p:nvGrpSpPr>
          <p:cNvPr id="5" name="Group 4"/>
          <p:cNvGrpSpPr/>
          <p:nvPr/>
        </p:nvGrpSpPr>
        <p:grpSpPr>
          <a:xfrm>
            <a:off x="376145" y="3386036"/>
            <a:ext cx="846856" cy="806450"/>
            <a:chOff x="2908300" y="250825"/>
            <a:chExt cx="1597025" cy="1520826"/>
          </a:xfrm>
          <a:gradFill flip="none" rotWithShape="1">
            <a:gsLst>
              <a:gs pos="0">
                <a:srgbClr val="17D5D3">
                  <a:tint val="66000"/>
                  <a:satMod val="160000"/>
                </a:srgbClr>
              </a:gs>
              <a:gs pos="50000">
                <a:srgbClr val="17D5D3">
                  <a:tint val="44500"/>
                  <a:satMod val="160000"/>
                </a:srgbClr>
              </a:gs>
              <a:gs pos="100000">
                <a:srgbClr val="17D5D3">
                  <a:tint val="23500"/>
                  <a:satMod val="160000"/>
                </a:srgbClr>
              </a:gs>
            </a:gsLst>
            <a:path path="circle">
              <a:fillToRect l="50000" t="50000" r="50000" b="50000"/>
            </a:path>
            <a:tileRect/>
          </a:gradFill>
        </p:grpSpPr>
        <p:sp>
          <p:nvSpPr>
            <p:cNvPr id="6"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18" name="Rectangle 17"/>
          <p:cNvSpPr/>
          <p:nvPr/>
        </p:nvSpPr>
        <p:spPr>
          <a:xfrm>
            <a:off x="1308865" y="3503888"/>
            <a:ext cx="4703763" cy="600164"/>
          </a:xfrm>
          <a:prstGeom prst="rect">
            <a:avLst/>
          </a:prstGeom>
        </p:spPr>
        <p:txBody>
          <a:bodyPr wrap="square">
            <a:spAutoFit/>
          </a:bodyPr>
          <a:lstStyle/>
          <a:p>
            <a:pPr>
              <a:lnSpc>
                <a:spcPct val="150000"/>
              </a:lnSpc>
            </a:pPr>
            <a:r>
              <a:rPr lang="en-US" sz="1100" b="1" spc="100" dirty="0" smtClean="0">
                <a:solidFill>
                  <a:schemeClr val="accent2"/>
                </a:solidFill>
              </a:rPr>
              <a:t>OBJECTIVE:  </a:t>
            </a:r>
            <a:r>
              <a:rPr lang="en-US" sz="1100" spc="100" dirty="0"/>
              <a:t>Make it </a:t>
            </a:r>
            <a:r>
              <a:rPr lang="en-US" sz="1100" b="1" spc="100" dirty="0"/>
              <a:t>easy to do business </a:t>
            </a:r>
            <a:endParaRPr lang="en-US" sz="1100" b="1" spc="100" dirty="0" smtClean="0"/>
          </a:p>
          <a:p>
            <a:pPr>
              <a:lnSpc>
                <a:spcPct val="150000"/>
              </a:lnSpc>
            </a:pPr>
            <a:r>
              <a:rPr lang="en-US" sz="1100" spc="100" dirty="0" smtClean="0"/>
              <a:t>in </a:t>
            </a:r>
            <a:r>
              <a:rPr lang="en-US" sz="1100" spc="100" dirty="0"/>
              <a:t>the </a:t>
            </a:r>
            <a:r>
              <a:rPr lang="en-US" sz="1100" spc="100" dirty="0" smtClean="0"/>
              <a:t>Lincoln Park </a:t>
            </a:r>
          </a:p>
        </p:txBody>
      </p:sp>
      <p:pic>
        <p:nvPicPr>
          <p:cNvPr id="14" name="Picture Placeholder 1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617" r="14617"/>
          <a:stretch>
            <a:fillRect/>
          </a:stretch>
        </p:blipFill>
        <p:spPr/>
      </p:pic>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13" r="1813"/>
          <a:stretch>
            <a:fillRect/>
          </a:stretch>
        </p:blipFill>
        <p:spPr/>
      </p:pic>
    </p:spTree>
    <p:extLst>
      <p:ext uri="{BB962C8B-B14F-4D97-AF65-F5344CB8AC3E}">
        <p14:creationId xmlns:p14="http://schemas.microsoft.com/office/powerpoint/2010/main" val="115382578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4332" y="0"/>
            <a:ext cx="12746332" cy="5238015"/>
          </a:xfrm>
          <a:prstGeom prst="rect">
            <a:avLst/>
          </a:prstGeom>
        </p:spPr>
      </p:pic>
      <p:grpSp>
        <p:nvGrpSpPr>
          <p:cNvPr id="2" name="Group 1"/>
          <p:cNvGrpSpPr/>
          <p:nvPr/>
        </p:nvGrpSpPr>
        <p:grpSpPr>
          <a:xfrm>
            <a:off x="-294614" y="5166200"/>
            <a:ext cx="12486614" cy="1922546"/>
            <a:chOff x="0" y="4092089"/>
            <a:chExt cx="7105650" cy="1847850"/>
          </a:xfrm>
        </p:grpSpPr>
        <p:sp>
          <p:nvSpPr>
            <p:cNvPr id="9" name="Rectangle 8"/>
            <p:cNvSpPr/>
            <p:nvPr/>
          </p:nvSpPr>
          <p:spPr bwMode="auto">
            <a:xfrm>
              <a:off x="0" y="4092089"/>
              <a:ext cx="7105650" cy="1847850"/>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6" name="TextBox 5"/>
            <p:cNvSpPr txBox="1">
              <a:spLocks/>
            </p:cNvSpPr>
            <p:nvPr/>
          </p:nvSpPr>
          <p:spPr>
            <a:xfrm>
              <a:off x="98216" y="4700474"/>
              <a:ext cx="6137358" cy="638660"/>
            </a:xfrm>
            <a:prstGeom prst="rect">
              <a:avLst/>
            </a:prstGeom>
            <a:noFill/>
            <a:effectLst/>
          </p:spPr>
          <p:txBody>
            <a:bodyPr wrap="square" rtlCol="0">
              <a:spAutoFit/>
            </a:bodyPr>
            <a:lstStyle/>
            <a:p>
              <a:pPr>
                <a:lnSpc>
                  <a:spcPts val="4400"/>
                </a:lnSpc>
              </a:pPr>
              <a:r>
                <a:rPr lang="en-CA" sz="4400" b="1" dirty="0" smtClean="0">
                  <a:solidFill>
                    <a:schemeClr val="bg1"/>
                  </a:solidFill>
                  <a:ea typeface="Open Sans" panose="020B0606030504020204" pitchFamily="34" charset="0"/>
                  <a:cs typeface="Open Sans" panose="020B0606030504020204" pitchFamily="34" charset="0"/>
                </a:rPr>
                <a:t>HISTORIC LINCOLN THEATER</a:t>
              </a:r>
              <a:endParaRPr lang="fr-CA" sz="4400" b="1" dirty="0">
                <a:solidFill>
                  <a:schemeClr val="bg1"/>
                </a:solidFill>
                <a:ea typeface="Open Sans" panose="020B0606030504020204" pitchFamily="34" charset="0"/>
                <a:cs typeface="Open Sans" panose="020B0606030504020204" pitchFamily="34" charset="0"/>
              </a:endParaRPr>
            </a:p>
          </p:txBody>
        </p:sp>
        <p:sp>
          <p:nvSpPr>
            <p:cNvPr id="8" name="TextBox 7"/>
            <p:cNvSpPr txBox="1">
              <a:spLocks/>
            </p:cNvSpPr>
            <p:nvPr/>
          </p:nvSpPr>
          <p:spPr>
            <a:xfrm>
              <a:off x="98216" y="4304399"/>
              <a:ext cx="6839781" cy="384565"/>
            </a:xfrm>
            <a:prstGeom prst="rect">
              <a:avLst/>
            </a:prstGeom>
            <a:noFill/>
            <a:effectLst/>
          </p:spPr>
          <p:txBody>
            <a:bodyPr wrap="square" rtlCol="0">
              <a:spAutoFit/>
            </a:bodyPr>
            <a:lstStyle/>
            <a:p>
              <a:pPr lvl="0"/>
              <a:r>
                <a:rPr lang="it-IT" sz="2000" b="1" spc="400" dirty="0" smtClean="0">
                  <a:solidFill>
                    <a:srgbClr val="17D5D3"/>
                  </a:solidFill>
                  <a:ea typeface="Open Sans" panose="020B0606030504020204" pitchFamily="34" charset="0"/>
                  <a:cs typeface="Open Sans" panose="020B0606030504020204" pitchFamily="34" charset="0"/>
                </a:rPr>
                <a:t>City of Fort Pierce and Dr. MLK Jr. Commemorative Committee Collaboration</a:t>
              </a:r>
              <a:endParaRPr lang="it-IT" sz="2000" b="1" spc="400" dirty="0">
                <a:solidFill>
                  <a:srgbClr val="17D5D3"/>
                </a:solidFill>
                <a:ea typeface="Open Sans" panose="020B0606030504020204" pitchFamily="34" charset="0"/>
                <a:cs typeface="Open Sans" panose="020B0606030504020204" pitchFamily="34" charset="0"/>
              </a:endParaRPr>
            </a:p>
          </p:txBody>
        </p:sp>
      </p:grpSp>
      <p:sp>
        <p:nvSpPr>
          <p:cNvPr id="11" name="TextBox 10"/>
          <p:cNvSpPr txBox="1"/>
          <p:nvPr/>
        </p:nvSpPr>
        <p:spPr>
          <a:xfrm>
            <a:off x="-122021" y="6456937"/>
            <a:ext cx="11339386" cy="400110"/>
          </a:xfrm>
          <a:prstGeom prst="rect">
            <a:avLst/>
          </a:prstGeom>
          <a:noFill/>
        </p:spPr>
        <p:txBody>
          <a:bodyPr wrap="square" rtlCol="0">
            <a:spAutoFit/>
          </a:bodyPr>
          <a:lstStyle/>
          <a:p>
            <a:r>
              <a:rPr lang="en-US" sz="2000" b="1" dirty="0" smtClean="0">
                <a:solidFill>
                  <a:schemeClr val="bg2"/>
                </a:solidFill>
              </a:rPr>
              <a:t>Status Update: City Attorney’s office working on Draft Agreement </a:t>
            </a:r>
            <a:r>
              <a:rPr lang="en-US" sz="2000" b="1" dirty="0" smtClean="0">
                <a:solidFill>
                  <a:schemeClr val="bg2"/>
                </a:solidFill>
              </a:rPr>
              <a:t>– November/December 2018</a:t>
            </a:r>
            <a:endParaRPr lang="en-US" sz="2000" b="1" dirty="0">
              <a:solidFill>
                <a:schemeClr val="bg2"/>
              </a:solidFill>
            </a:endParaRPr>
          </a:p>
        </p:txBody>
      </p:sp>
    </p:spTree>
    <p:extLst>
      <p:ext uri="{BB962C8B-B14F-4D97-AF65-F5344CB8AC3E}">
        <p14:creationId xmlns:p14="http://schemas.microsoft.com/office/powerpoint/2010/main" val="14288203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p:cNvSpPr/>
          <p:nvPr/>
        </p:nvSpPr>
        <p:spPr bwMode="auto">
          <a:xfrm rot="15120000" flipH="1">
            <a:off x="6340082" y="-1649993"/>
            <a:ext cx="1425845" cy="4566188"/>
          </a:xfrm>
          <a:custGeom>
            <a:avLst/>
            <a:gdLst>
              <a:gd name="connsiteX0" fmla="*/ 0 w 1425845"/>
              <a:gd name="connsiteY0" fmla="*/ 3200120 h 4566188"/>
              <a:gd name="connsiteX1" fmla="*/ 443863 w 1425845"/>
              <a:gd name="connsiteY1" fmla="*/ 4566188 h 4566188"/>
              <a:gd name="connsiteX2" fmla="*/ 1425845 w 1425845"/>
              <a:gd name="connsiteY2" fmla="*/ 4566188 h 4566188"/>
              <a:gd name="connsiteX3" fmla="*/ 587522 w 1425845"/>
              <a:gd name="connsiteY3" fmla="*/ 0 h 4566188"/>
            </a:gdLst>
            <a:ahLst/>
            <a:cxnLst>
              <a:cxn ang="0">
                <a:pos x="connsiteX0" y="connsiteY0"/>
              </a:cxn>
              <a:cxn ang="0">
                <a:pos x="connsiteX1" y="connsiteY1"/>
              </a:cxn>
              <a:cxn ang="0">
                <a:pos x="connsiteX2" y="connsiteY2"/>
              </a:cxn>
              <a:cxn ang="0">
                <a:pos x="connsiteX3" y="connsiteY3"/>
              </a:cxn>
            </a:cxnLst>
            <a:rect l="l" t="t" r="r" b="b"/>
            <a:pathLst>
              <a:path w="1425845" h="4566188">
                <a:moveTo>
                  <a:pt x="0" y="3200120"/>
                </a:moveTo>
                <a:lnTo>
                  <a:pt x="443863" y="4566188"/>
                </a:lnTo>
                <a:lnTo>
                  <a:pt x="1425845" y="4566188"/>
                </a:lnTo>
                <a:lnTo>
                  <a:pt x="587522" y="0"/>
                </a:lnTo>
                <a:close/>
              </a:path>
            </a:pathLst>
          </a:custGeom>
          <a:solidFill>
            <a:srgbClr val="17D5D3"/>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0" name="Freeform: Shape 29"/>
          <p:cNvSpPr/>
          <p:nvPr/>
        </p:nvSpPr>
        <p:spPr bwMode="auto">
          <a:xfrm rot="5580000">
            <a:off x="789110" y="1776196"/>
            <a:ext cx="931925" cy="2562430"/>
          </a:xfrm>
          <a:custGeom>
            <a:avLst/>
            <a:gdLst>
              <a:gd name="connsiteX0" fmla="*/ 0 w 931925"/>
              <a:gd name="connsiteY0" fmla="*/ 2562430 h 2562430"/>
              <a:gd name="connsiteX1" fmla="*/ 470446 w 931925"/>
              <a:gd name="connsiteY1" fmla="*/ 0 h 2562430"/>
              <a:gd name="connsiteX2" fmla="*/ 931925 w 931925"/>
              <a:gd name="connsiteY2" fmla="*/ 2513590 h 2562430"/>
            </a:gdLst>
            <a:ahLst/>
            <a:cxnLst>
              <a:cxn ang="0">
                <a:pos x="connsiteX0" y="connsiteY0"/>
              </a:cxn>
              <a:cxn ang="0">
                <a:pos x="connsiteX1" y="connsiteY1"/>
              </a:cxn>
              <a:cxn ang="0">
                <a:pos x="connsiteX2" y="connsiteY2"/>
              </a:cxn>
            </a:cxnLst>
            <a:rect l="l" t="t" r="r" b="b"/>
            <a:pathLst>
              <a:path w="931925" h="2562430">
                <a:moveTo>
                  <a:pt x="0" y="2562430"/>
                </a:moveTo>
                <a:lnTo>
                  <a:pt x="470446" y="0"/>
                </a:lnTo>
                <a:lnTo>
                  <a:pt x="931925" y="2513590"/>
                </a:lnTo>
                <a:close/>
              </a:path>
            </a:pathLst>
          </a:custGeom>
          <a:gradFill flip="none" rotWithShape="1">
            <a:gsLst>
              <a:gs pos="0">
                <a:srgbClr val="A92F86">
                  <a:shade val="30000"/>
                  <a:satMod val="115000"/>
                </a:srgbClr>
              </a:gs>
              <a:gs pos="50000">
                <a:srgbClr val="A92F86">
                  <a:shade val="67500"/>
                  <a:satMod val="115000"/>
                </a:srgbClr>
              </a:gs>
              <a:gs pos="100000">
                <a:srgbClr val="A92F86">
                  <a:shade val="100000"/>
                  <a:satMod val="115000"/>
                </a:srgbClr>
              </a:gs>
            </a:gsLst>
            <a:lin ang="81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7" name="Flowchart: Manual Input 6"/>
          <p:cNvSpPr/>
          <p:nvPr/>
        </p:nvSpPr>
        <p:spPr bwMode="auto">
          <a:xfrm>
            <a:off x="0" y="2743201"/>
            <a:ext cx="6471152" cy="4114800"/>
          </a:xfrm>
          <a:prstGeom prst="flowChartManualInput">
            <a:avLst/>
          </a:prstGeom>
          <a:gradFill flip="none" rotWithShape="1">
            <a:gsLst>
              <a:gs pos="0">
                <a:srgbClr val="17D5D3">
                  <a:tint val="66000"/>
                  <a:satMod val="160000"/>
                </a:srgbClr>
              </a:gs>
              <a:gs pos="50000">
                <a:srgbClr val="17D5D3">
                  <a:tint val="44500"/>
                  <a:satMod val="160000"/>
                </a:srgbClr>
              </a:gs>
              <a:gs pos="100000">
                <a:srgbClr val="17D5D3">
                  <a:tint val="23500"/>
                  <a:satMod val="160000"/>
                </a:srgbClr>
              </a:gs>
            </a:gsLst>
            <a:lin ang="162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r>
              <a:rPr lang="en-US" sz="2400" dirty="0" smtClean="0"/>
              <a:t>Permitted Uses</a:t>
            </a:r>
            <a:endParaRPr lang="en-US" sz="2400" dirty="0"/>
          </a:p>
          <a:p>
            <a:pPr algn="ctr"/>
            <a:r>
              <a:rPr lang="en-US" sz="2400" dirty="0"/>
              <a:t>Parking</a:t>
            </a:r>
          </a:p>
          <a:p>
            <a:pPr algn="ctr"/>
            <a:r>
              <a:rPr lang="en-US" sz="2400" dirty="0" smtClean="0"/>
              <a:t>Landscaping </a:t>
            </a:r>
          </a:p>
          <a:p>
            <a:pPr algn="ctr"/>
            <a:r>
              <a:rPr lang="en-US" sz="2400" dirty="0" smtClean="0"/>
              <a:t>Signage</a:t>
            </a:r>
          </a:p>
          <a:p>
            <a:pPr algn="ctr"/>
            <a:r>
              <a:rPr lang="en-US" sz="2400" dirty="0" smtClean="0"/>
              <a:t>Loitering Enforcement</a:t>
            </a:r>
          </a:p>
          <a:p>
            <a:pPr algn="ctr"/>
            <a:r>
              <a:rPr lang="en-US" sz="2400" dirty="0" smtClean="0"/>
              <a:t>Waiver </a:t>
            </a:r>
            <a:r>
              <a:rPr lang="en-US" sz="2400" dirty="0"/>
              <a:t>of </a:t>
            </a:r>
            <a:r>
              <a:rPr lang="en-US" sz="2400" dirty="0" smtClean="0"/>
              <a:t>Distance</a:t>
            </a:r>
          </a:p>
          <a:p>
            <a:pPr algn="ctr"/>
            <a:r>
              <a:rPr lang="en-US" sz="2400" dirty="0" smtClean="0"/>
              <a:t>Lien Reduction/Waivers</a:t>
            </a:r>
            <a:endParaRPr lang="en-US" sz="2400" dirty="0"/>
          </a:p>
        </p:txBody>
      </p:sp>
      <p:sp>
        <p:nvSpPr>
          <p:cNvPr id="15" name="Rectangle 14"/>
          <p:cNvSpPr/>
          <p:nvPr/>
        </p:nvSpPr>
        <p:spPr bwMode="auto">
          <a:xfrm>
            <a:off x="6001790" y="0"/>
            <a:ext cx="6190210" cy="68580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a:spLocks/>
          </p:cNvSpPr>
          <p:nvPr/>
        </p:nvSpPr>
        <p:spPr>
          <a:xfrm>
            <a:off x="297046" y="1203455"/>
            <a:ext cx="4440238" cy="684803"/>
          </a:xfrm>
          <a:prstGeom prst="rect">
            <a:avLst/>
          </a:prstGeom>
          <a:noFill/>
          <a:effectLst/>
        </p:spPr>
        <p:txBody>
          <a:bodyPr wrap="square" rtlCol="0">
            <a:spAutoFit/>
          </a:bodyPr>
          <a:lstStyle/>
          <a:p>
            <a:pPr>
              <a:lnSpc>
                <a:spcPts val="4400"/>
              </a:lnSpc>
            </a:pPr>
            <a:r>
              <a:rPr lang="en-CA" sz="4400" b="1" dirty="0" smtClean="0">
                <a:ea typeface="Open Sans" panose="020B0606030504020204" pitchFamily="34" charset="0"/>
                <a:cs typeface="Open Sans" panose="020B0606030504020204" pitchFamily="34" charset="0"/>
              </a:rPr>
              <a:t>PURPOSE</a:t>
            </a:r>
            <a:endParaRPr lang="fr-CA" sz="4400" b="1" dirty="0">
              <a:ea typeface="Open Sans" panose="020B0606030504020204" pitchFamily="34" charset="0"/>
              <a:cs typeface="Open Sans" panose="020B0606030504020204" pitchFamily="34" charset="0"/>
            </a:endParaRPr>
          </a:p>
        </p:txBody>
      </p:sp>
      <p:sp>
        <p:nvSpPr>
          <p:cNvPr id="11" name="TextBox 10"/>
          <p:cNvSpPr txBox="1">
            <a:spLocks/>
          </p:cNvSpPr>
          <p:nvPr/>
        </p:nvSpPr>
        <p:spPr>
          <a:xfrm>
            <a:off x="304252" y="1718117"/>
            <a:ext cx="5697538" cy="707886"/>
          </a:xfrm>
          <a:prstGeom prst="rect">
            <a:avLst/>
          </a:prstGeom>
          <a:noFill/>
          <a:effectLst/>
        </p:spPr>
        <p:txBody>
          <a:bodyPr wrap="square" rtlCol="0">
            <a:spAutoFit/>
          </a:bodyPr>
          <a:lstStyle/>
          <a:p>
            <a:pPr lvl="0"/>
            <a:r>
              <a:rPr lang="it-IT" spc="400" dirty="0" smtClean="0">
                <a:solidFill>
                  <a:srgbClr val="A92F86"/>
                </a:solidFill>
                <a:ea typeface="Open Sans" panose="020B0606030504020204" pitchFamily="34" charset="0"/>
                <a:cs typeface="Open Sans" panose="020B0606030504020204" pitchFamily="34" charset="0"/>
              </a:rPr>
              <a:t>Historic Avenue D Business District </a:t>
            </a:r>
            <a:r>
              <a:rPr lang="it-IT" sz="2200" b="1" spc="400" dirty="0" smtClean="0">
                <a:solidFill>
                  <a:srgbClr val="A92F86"/>
                </a:solidFill>
                <a:ea typeface="Open Sans" panose="020B0606030504020204" pitchFamily="34" charset="0"/>
                <a:cs typeface="Open Sans" panose="020B0606030504020204" pitchFamily="34" charset="0"/>
              </a:rPr>
              <a:t>Overlay</a:t>
            </a:r>
            <a:endParaRPr lang="fr-CA" sz="2200" b="1" spc="400" dirty="0">
              <a:solidFill>
                <a:srgbClr val="A92F86"/>
              </a:solidFill>
              <a:ea typeface="Open Sans" panose="020B0606030504020204" pitchFamily="34" charset="0"/>
              <a:cs typeface="Open Sans" panose="020B0606030504020204" pitchFamily="34" charset="0"/>
            </a:endParaRPr>
          </a:p>
        </p:txBody>
      </p:sp>
      <p:grpSp>
        <p:nvGrpSpPr>
          <p:cNvPr id="2" name="Group 1"/>
          <p:cNvGrpSpPr/>
          <p:nvPr/>
        </p:nvGrpSpPr>
        <p:grpSpPr>
          <a:xfrm>
            <a:off x="6567056" y="245439"/>
            <a:ext cx="5051630" cy="1543778"/>
            <a:chOff x="6927509" y="434961"/>
            <a:chExt cx="4645030" cy="1543778"/>
          </a:xfrm>
        </p:grpSpPr>
        <p:sp>
          <p:nvSpPr>
            <p:cNvPr id="22" name="TextBox 21"/>
            <p:cNvSpPr txBox="1">
              <a:spLocks/>
            </p:cNvSpPr>
            <p:nvPr/>
          </p:nvSpPr>
          <p:spPr>
            <a:xfrm>
              <a:off x="6934909" y="434961"/>
              <a:ext cx="4637630" cy="646331"/>
            </a:xfrm>
            <a:prstGeom prst="rect">
              <a:avLst/>
            </a:prstGeom>
            <a:noFill/>
            <a:effectLst/>
          </p:spPr>
          <p:txBody>
            <a:bodyPr wrap="square" rtlCol="0">
              <a:spAutoFit/>
            </a:bodyPr>
            <a:lstStyle/>
            <a:p>
              <a:pPr lvl="0"/>
              <a:r>
                <a:rPr lang="it-IT" b="1" spc="400" dirty="0" smtClean="0">
                  <a:solidFill>
                    <a:srgbClr val="17D5D3"/>
                  </a:solidFill>
                  <a:ea typeface="Open Sans" panose="020B0606030504020204" pitchFamily="34" charset="0"/>
                  <a:cs typeface="Open Sans" panose="020B0606030504020204" pitchFamily="34" charset="0"/>
                </a:rPr>
                <a:t>HIGHLIGHT CULTURAL AMENITIES</a:t>
              </a:r>
            </a:p>
            <a:p>
              <a:pPr lvl="0"/>
              <a:endParaRPr lang="fr-CA" spc="400" dirty="0">
                <a:solidFill>
                  <a:schemeClr val="accent6"/>
                </a:solidFill>
                <a:ea typeface="Open Sans" panose="020B0606030504020204" pitchFamily="34" charset="0"/>
                <a:cs typeface="Open Sans" panose="020B0606030504020204" pitchFamily="34" charset="0"/>
              </a:endParaRPr>
            </a:p>
          </p:txBody>
        </p:sp>
        <p:sp>
          <p:nvSpPr>
            <p:cNvPr id="23" name="Rectangle 22"/>
            <p:cNvSpPr/>
            <p:nvPr/>
          </p:nvSpPr>
          <p:spPr>
            <a:xfrm>
              <a:off x="6927509" y="807008"/>
              <a:ext cx="4117862" cy="1171731"/>
            </a:xfrm>
            <a:prstGeom prst="rect">
              <a:avLst/>
            </a:prstGeom>
          </p:spPr>
          <p:txBody>
            <a:bodyPr wrap="square" numCol="1" spcCol="360000">
              <a:spAutoFit/>
            </a:bodyPr>
            <a:lstStyle/>
            <a:p>
              <a:pPr>
                <a:lnSpc>
                  <a:spcPct val="150000"/>
                </a:lnSpc>
              </a:pPr>
              <a:r>
                <a:rPr lang="en-US" sz="1200" b="1" spc="100" dirty="0"/>
                <a:t>Encourage retail, entertainment and residential uses </a:t>
              </a:r>
              <a:r>
                <a:rPr lang="en-US" sz="1200" spc="100" dirty="0"/>
                <a:t>that require </a:t>
              </a:r>
              <a:r>
                <a:rPr lang="en-US" sz="1200" b="1" spc="100" dirty="0"/>
                <a:t>pedestrian</a:t>
              </a:r>
              <a:r>
                <a:rPr lang="en-US" sz="1200" spc="100" dirty="0"/>
                <a:t> </a:t>
              </a:r>
              <a:r>
                <a:rPr lang="en-US" sz="1200" b="1" spc="100" dirty="0"/>
                <a:t>activity</a:t>
              </a:r>
              <a:r>
                <a:rPr lang="en-US" sz="1200" spc="100" dirty="0"/>
                <a:t>; an increased presence and </a:t>
              </a:r>
              <a:r>
                <a:rPr lang="en-US" sz="1200" b="1" spc="100" dirty="0"/>
                <a:t>integration of the arts </a:t>
              </a:r>
              <a:r>
                <a:rPr lang="en-US" sz="1200" spc="100" dirty="0"/>
                <a:t>and related cultural and arts-related support uses</a:t>
              </a:r>
              <a:endParaRPr lang="fr-CA" sz="1200" spc="100" dirty="0"/>
            </a:p>
          </p:txBody>
        </p:sp>
      </p:grpSp>
      <p:grpSp>
        <p:nvGrpSpPr>
          <p:cNvPr id="3" name="Group 2"/>
          <p:cNvGrpSpPr/>
          <p:nvPr/>
        </p:nvGrpSpPr>
        <p:grpSpPr>
          <a:xfrm>
            <a:off x="6567055" y="2059963"/>
            <a:ext cx="4478318" cy="1541063"/>
            <a:chOff x="6927508" y="2024087"/>
            <a:chExt cx="4117863" cy="1541063"/>
          </a:xfrm>
        </p:grpSpPr>
        <p:sp>
          <p:nvSpPr>
            <p:cNvPr id="25" name="TextBox 24"/>
            <p:cNvSpPr txBox="1">
              <a:spLocks/>
            </p:cNvSpPr>
            <p:nvPr/>
          </p:nvSpPr>
          <p:spPr>
            <a:xfrm>
              <a:off x="6927508" y="2024087"/>
              <a:ext cx="4117862" cy="369332"/>
            </a:xfrm>
            <a:prstGeom prst="rect">
              <a:avLst/>
            </a:prstGeom>
            <a:noFill/>
            <a:effectLst/>
          </p:spPr>
          <p:txBody>
            <a:bodyPr wrap="square" rtlCol="0">
              <a:spAutoFit/>
            </a:bodyPr>
            <a:lstStyle/>
            <a:p>
              <a:pPr lvl="0"/>
              <a:r>
                <a:rPr lang="it-IT" b="1" spc="400" dirty="0" smtClean="0">
                  <a:solidFill>
                    <a:srgbClr val="17D5D3"/>
                  </a:solidFill>
                  <a:ea typeface="Open Sans" panose="020B0606030504020204" pitchFamily="34" charset="0"/>
                  <a:cs typeface="Open Sans" panose="020B0606030504020204" pitchFamily="34" charset="0"/>
                </a:rPr>
                <a:t>IDENTITY</a:t>
              </a:r>
              <a:endParaRPr lang="fr-CA" b="1" spc="400" dirty="0">
                <a:solidFill>
                  <a:srgbClr val="17D5D3"/>
                </a:solidFill>
                <a:ea typeface="Open Sans" panose="020B0606030504020204" pitchFamily="34" charset="0"/>
                <a:cs typeface="Open Sans" panose="020B0606030504020204" pitchFamily="34" charset="0"/>
              </a:endParaRPr>
            </a:p>
          </p:txBody>
        </p:sp>
        <p:sp>
          <p:nvSpPr>
            <p:cNvPr id="26" name="Rectangle 25"/>
            <p:cNvSpPr/>
            <p:nvPr/>
          </p:nvSpPr>
          <p:spPr>
            <a:xfrm>
              <a:off x="6927509" y="2393419"/>
              <a:ext cx="4117862" cy="1171731"/>
            </a:xfrm>
            <a:prstGeom prst="rect">
              <a:avLst/>
            </a:prstGeom>
          </p:spPr>
          <p:txBody>
            <a:bodyPr wrap="square" numCol="1" spcCol="360000">
              <a:spAutoFit/>
            </a:bodyPr>
            <a:lstStyle/>
            <a:p>
              <a:pPr>
                <a:lnSpc>
                  <a:spcPct val="150000"/>
                </a:lnSpc>
              </a:pPr>
              <a:r>
                <a:rPr lang="en-US" sz="1200" spc="100" dirty="0"/>
                <a:t>Recognize its </a:t>
              </a:r>
              <a:r>
                <a:rPr lang="en-US" sz="1200" b="1" spc="100" dirty="0"/>
                <a:t>design character </a:t>
              </a:r>
              <a:r>
                <a:rPr lang="en-US" sz="1200" spc="100" dirty="0" smtClean="0"/>
                <a:t>and</a:t>
              </a:r>
              <a:r>
                <a:rPr lang="en-US" sz="1200" b="1" spc="100" dirty="0" smtClean="0"/>
                <a:t> identity </a:t>
              </a:r>
              <a:r>
                <a:rPr lang="en-US" sz="1200" b="1" spc="100" dirty="0"/>
                <a:t>of the area </a:t>
              </a:r>
              <a:r>
                <a:rPr lang="en-US" sz="1200" spc="100" dirty="0"/>
                <a:t>by establishing </a:t>
              </a:r>
              <a:r>
                <a:rPr lang="en-US" sz="1200" spc="100" dirty="0" smtClean="0"/>
                <a:t>physical </a:t>
              </a:r>
              <a:r>
                <a:rPr lang="en-US" sz="1200" spc="100" dirty="0"/>
                <a:t>design standards and adaptive reuse of older buildings in combination with new buildings; and increased public safety</a:t>
              </a:r>
              <a:endParaRPr lang="fr-CA" sz="1200" spc="100" dirty="0"/>
            </a:p>
          </p:txBody>
        </p:sp>
      </p:grpSp>
      <p:grpSp>
        <p:nvGrpSpPr>
          <p:cNvPr id="4" name="Group 3"/>
          <p:cNvGrpSpPr/>
          <p:nvPr/>
        </p:nvGrpSpPr>
        <p:grpSpPr>
          <a:xfrm>
            <a:off x="6567055" y="3871772"/>
            <a:ext cx="4478316" cy="1015663"/>
            <a:chOff x="6927509" y="3610498"/>
            <a:chExt cx="4117862" cy="1015663"/>
          </a:xfrm>
        </p:grpSpPr>
        <p:sp>
          <p:nvSpPr>
            <p:cNvPr id="28" name="TextBox 27"/>
            <p:cNvSpPr txBox="1">
              <a:spLocks/>
            </p:cNvSpPr>
            <p:nvPr/>
          </p:nvSpPr>
          <p:spPr>
            <a:xfrm>
              <a:off x="6927509" y="3610498"/>
              <a:ext cx="4117862" cy="369332"/>
            </a:xfrm>
            <a:prstGeom prst="rect">
              <a:avLst/>
            </a:prstGeom>
            <a:noFill/>
            <a:effectLst/>
          </p:spPr>
          <p:txBody>
            <a:bodyPr wrap="square" rtlCol="0">
              <a:spAutoFit/>
            </a:bodyPr>
            <a:lstStyle/>
            <a:p>
              <a:pPr lvl="0"/>
              <a:r>
                <a:rPr lang="it-IT" b="1" spc="400" dirty="0" smtClean="0">
                  <a:solidFill>
                    <a:srgbClr val="17D5D3"/>
                  </a:solidFill>
                  <a:ea typeface="Open Sans" panose="020B0606030504020204" pitchFamily="34" charset="0"/>
                  <a:cs typeface="Open Sans" panose="020B0606030504020204" pitchFamily="34" charset="0"/>
                </a:rPr>
                <a:t>REDEVELOPMENT</a:t>
              </a:r>
              <a:endParaRPr lang="fr-CA" b="1" spc="400" dirty="0">
                <a:solidFill>
                  <a:srgbClr val="17D5D3"/>
                </a:solidFill>
                <a:ea typeface="Open Sans" panose="020B0606030504020204" pitchFamily="34" charset="0"/>
                <a:cs typeface="Open Sans" panose="020B0606030504020204" pitchFamily="34" charset="0"/>
              </a:endParaRPr>
            </a:p>
          </p:txBody>
        </p:sp>
        <p:sp>
          <p:nvSpPr>
            <p:cNvPr id="29" name="Rectangle 28"/>
            <p:cNvSpPr/>
            <p:nvPr/>
          </p:nvSpPr>
          <p:spPr>
            <a:xfrm>
              <a:off x="6927509" y="3979830"/>
              <a:ext cx="4117862" cy="646331"/>
            </a:xfrm>
            <a:prstGeom prst="rect">
              <a:avLst/>
            </a:prstGeom>
          </p:spPr>
          <p:txBody>
            <a:bodyPr wrap="square" numCol="1" spcCol="360000">
              <a:spAutoFit/>
            </a:bodyPr>
            <a:lstStyle/>
            <a:p>
              <a:pPr>
                <a:lnSpc>
                  <a:spcPct val="150000"/>
                </a:lnSpc>
              </a:pPr>
              <a:r>
                <a:rPr lang="en-US" sz="1200" spc="100" dirty="0"/>
                <a:t>Build on this</a:t>
              </a:r>
              <a:r>
                <a:rPr lang="en-US" sz="1200" b="1" spc="100" dirty="0"/>
                <a:t> unique character by encouraging redevelopment </a:t>
              </a:r>
              <a:r>
                <a:rPr lang="en-US" sz="1200" spc="100" dirty="0"/>
                <a:t>in keeping with these recognized </a:t>
              </a:r>
              <a:r>
                <a:rPr lang="en-US" sz="1200" spc="100" dirty="0" smtClean="0"/>
                <a:t>values</a:t>
              </a:r>
              <a:endParaRPr lang="fr-CA" sz="1200" spc="100" dirty="0"/>
            </a:p>
          </p:txBody>
        </p:sp>
      </p:grpSp>
      <p:grpSp>
        <p:nvGrpSpPr>
          <p:cNvPr id="6" name="Group 5"/>
          <p:cNvGrpSpPr/>
          <p:nvPr/>
        </p:nvGrpSpPr>
        <p:grpSpPr>
          <a:xfrm>
            <a:off x="6567055" y="5196909"/>
            <a:ext cx="4478316" cy="1264064"/>
            <a:chOff x="6927509" y="5196909"/>
            <a:chExt cx="4117862" cy="1264064"/>
          </a:xfrm>
        </p:grpSpPr>
        <p:sp>
          <p:nvSpPr>
            <p:cNvPr id="31" name="TextBox 30"/>
            <p:cNvSpPr txBox="1">
              <a:spLocks/>
            </p:cNvSpPr>
            <p:nvPr/>
          </p:nvSpPr>
          <p:spPr>
            <a:xfrm>
              <a:off x="6927509" y="5196909"/>
              <a:ext cx="4117862" cy="369332"/>
            </a:xfrm>
            <a:prstGeom prst="rect">
              <a:avLst/>
            </a:prstGeom>
            <a:noFill/>
            <a:effectLst/>
          </p:spPr>
          <p:txBody>
            <a:bodyPr wrap="square" rtlCol="0">
              <a:spAutoFit/>
            </a:bodyPr>
            <a:lstStyle/>
            <a:p>
              <a:pPr lvl="0"/>
              <a:r>
                <a:rPr lang="it-IT" b="1" spc="400" dirty="0" smtClean="0">
                  <a:solidFill>
                    <a:srgbClr val="17D5D3"/>
                  </a:solidFill>
                  <a:ea typeface="Open Sans" panose="020B0606030504020204" pitchFamily="34" charset="0"/>
                  <a:cs typeface="Open Sans" panose="020B0606030504020204" pitchFamily="34" charset="0"/>
                </a:rPr>
                <a:t>URBAN-SCALE USES</a:t>
              </a:r>
              <a:endParaRPr lang="fr-CA" b="1" spc="400" dirty="0">
                <a:solidFill>
                  <a:srgbClr val="17D5D3"/>
                </a:solidFill>
                <a:ea typeface="Open Sans" panose="020B0606030504020204" pitchFamily="34" charset="0"/>
                <a:cs typeface="Open Sans" panose="020B0606030504020204" pitchFamily="34" charset="0"/>
              </a:endParaRPr>
            </a:p>
          </p:txBody>
        </p:sp>
        <p:sp>
          <p:nvSpPr>
            <p:cNvPr id="32" name="Rectangle 31"/>
            <p:cNvSpPr/>
            <p:nvPr/>
          </p:nvSpPr>
          <p:spPr>
            <a:xfrm>
              <a:off x="6927509" y="5566241"/>
              <a:ext cx="4117862" cy="894732"/>
            </a:xfrm>
            <a:prstGeom prst="rect">
              <a:avLst/>
            </a:prstGeom>
          </p:spPr>
          <p:txBody>
            <a:bodyPr wrap="square" numCol="1" spcCol="360000">
              <a:spAutoFit/>
            </a:bodyPr>
            <a:lstStyle/>
            <a:p>
              <a:pPr>
                <a:lnSpc>
                  <a:spcPct val="150000"/>
                </a:lnSpc>
              </a:pPr>
              <a:r>
                <a:rPr lang="en-US" sz="1200" spc="100" dirty="0"/>
                <a:t>Further the </a:t>
              </a:r>
              <a:r>
                <a:rPr lang="en-US" sz="1200" b="1" spc="100" dirty="0" smtClean="0"/>
                <a:t>Avenue D Business District desirability </a:t>
              </a:r>
              <a:r>
                <a:rPr lang="en-US" sz="1200" spc="100" dirty="0"/>
                <a:t>as a place to work, play and live through encouraging a</a:t>
              </a:r>
              <a:r>
                <a:rPr lang="en-US" sz="1200" b="1" spc="100" dirty="0"/>
                <a:t> broad variety of urban-scale uses</a:t>
              </a:r>
              <a:endParaRPr lang="fr-CA" sz="1200" spc="100" dirty="0"/>
            </a:p>
          </p:txBody>
        </p:sp>
      </p:grpSp>
    </p:spTree>
    <p:extLst>
      <p:ext uri="{BB962C8B-B14F-4D97-AF65-F5344CB8AC3E}">
        <p14:creationId xmlns:p14="http://schemas.microsoft.com/office/powerpoint/2010/main" val="2941492972"/>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p:cNvSpPr/>
          <p:nvPr/>
        </p:nvSpPr>
        <p:spPr bwMode="auto">
          <a:xfrm rot="15120000" flipH="1">
            <a:off x="6340082" y="-1649993"/>
            <a:ext cx="1425845" cy="4566188"/>
          </a:xfrm>
          <a:custGeom>
            <a:avLst/>
            <a:gdLst>
              <a:gd name="connsiteX0" fmla="*/ 0 w 1425845"/>
              <a:gd name="connsiteY0" fmla="*/ 3200120 h 4566188"/>
              <a:gd name="connsiteX1" fmla="*/ 443863 w 1425845"/>
              <a:gd name="connsiteY1" fmla="*/ 4566188 h 4566188"/>
              <a:gd name="connsiteX2" fmla="*/ 1425845 w 1425845"/>
              <a:gd name="connsiteY2" fmla="*/ 4566188 h 4566188"/>
              <a:gd name="connsiteX3" fmla="*/ 587522 w 1425845"/>
              <a:gd name="connsiteY3" fmla="*/ 0 h 4566188"/>
            </a:gdLst>
            <a:ahLst/>
            <a:cxnLst>
              <a:cxn ang="0">
                <a:pos x="connsiteX0" y="connsiteY0"/>
              </a:cxn>
              <a:cxn ang="0">
                <a:pos x="connsiteX1" y="connsiteY1"/>
              </a:cxn>
              <a:cxn ang="0">
                <a:pos x="connsiteX2" y="connsiteY2"/>
              </a:cxn>
              <a:cxn ang="0">
                <a:pos x="connsiteX3" y="connsiteY3"/>
              </a:cxn>
            </a:cxnLst>
            <a:rect l="l" t="t" r="r" b="b"/>
            <a:pathLst>
              <a:path w="1425845" h="4566188">
                <a:moveTo>
                  <a:pt x="0" y="3200120"/>
                </a:moveTo>
                <a:lnTo>
                  <a:pt x="443863" y="4566188"/>
                </a:lnTo>
                <a:lnTo>
                  <a:pt x="1425845" y="4566188"/>
                </a:lnTo>
                <a:lnTo>
                  <a:pt x="587522" y="0"/>
                </a:lnTo>
                <a:close/>
              </a:path>
            </a:pathLst>
          </a:custGeom>
          <a:solidFill>
            <a:srgbClr val="17D5D3"/>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0" name="Freeform: Shape 29"/>
          <p:cNvSpPr/>
          <p:nvPr/>
        </p:nvSpPr>
        <p:spPr bwMode="auto">
          <a:xfrm rot="5580000">
            <a:off x="789110" y="1776196"/>
            <a:ext cx="931925" cy="2562430"/>
          </a:xfrm>
          <a:custGeom>
            <a:avLst/>
            <a:gdLst>
              <a:gd name="connsiteX0" fmla="*/ 0 w 931925"/>
              <a:gd name="connsiteY0" fmla="*/ 2562430 h 2562430"/>
              <a:gd name="connsiteX1" fmla="*/ 470446 w 931925"/>
              <a:gd name="connsiteY1" fmla="*/ 0 h 2562430"/>
              <a:gd name="connsiteX2" fmla="*/ 931925 w 931925"/>
              <a:gd name="connsiteY2" fmla="*/ 2513590 h 2562430"/>
            </a:gdLst>
            <a:ahLst/>
            <a:cxnLst>
              <a:cxn ang="0">
                <a:pos x="connsiteX0" y="connsiteY0"/>
              </a:cxn>
              <a:cxn ang="0">
                <a:pos x="connsiteX1" y="connsiteY1"/>
              </a:cxn>
              <a:cxn ang="0">
                <a:pos x="connsiteX2" y="connsiteY2"/>
              </a:cxn>
            </a:cxnLst>
            <a:rect l="l" t="t" r="r" b="b"/>
            <a:pathLst>
              <a:path w="931925" h="2562430">
                <a:moveTo>
                  <a:pt x="0" y="2562430"/>
                </a:moveTo>
                <a:lnTo>
                  <a:pt x="470446" y="0"/>
                </a:lnTo>
                <a:lnTo>
                  <a:pt x="931925" y="2513590"/>
                </a:lnTo>
                <a:close/>
              </a:path>
            </a:pathLst>
          </a:custGeom>
          <a:gradFill flip="none" rotWithShape="1">
            <a:gsLst>
              <a:gs pos="0">
                <a:srgbClr val="A92F86">
                  <a:shade val="30000"/>
                  <a:satMod val="115000"/>
                </a:srgbClr>
              </a:gs>
              <a:gs pos="50000">
                <a:srgbClr val="A92F86">
                  <a:shade val="67500"/>
                  <a:satMod val="115000"/>
                </a:srgbClr>
              </a:gs>
              <a:gs pos="100000">
                <a:srgbClr val="A92F86">
                  <a:shade val="100000"/>
                  <a:satMod val="115000"/>
                </a:srgbClr>
              </a:gs>
            </a:gsLst>
            <a:lin ang="81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7" name="Flowchart: Manual Input 6"/>
          <p:cNvSpPr/>
          <p:nvPr/>
        </p:nvSpPr>
        <p:spPr bwMode="auto">
          <a:xfrm>
            <a:off x="36155" y="2777634"/>
            <a:ext cx="6150585" cy="4080366"/>
          </a:xfrm>
          <a:prstGeom prst="flowChartManualInput">
            <a:avLst/>
          </a:prstGeom>
          <a:gradFill flip="none" rotWithShape="1">
            <a:gsLst>
              <a:gs pos="0">
                <a:srgbClr val="17D5D3">
                  <a:tint val="66000"/>
                  <a:satMod val="160000"/>
                </a:srgbClr>
              </a:gs>
              <a:gs pos="50000">
                <a:srgbClr val="17D5D3">
                  <a:tint val="44500"/>
                  <a:satMod val="160000"/>
                </a:srgbClr>
              </a:gs>
              <a:gs pos="100000">
                <a:srgbClr val="17D5D3">
                  <a:tint val="23500"/>
                  <a:satMod val="160000"/>
                </a:srgbClr>
              </a:gs>
            </a:gsLst>
            <a:lin ang="162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sz="2400" b="1" dirty="0"/>
          </a:p>
        </p:txBody>
      </p:sp>
      <p:sp>
        <p:nvSpPr>
          <p:cNvPr id="15" name="Rectangle 14"/>
          <p:cNvSpPr/>
          <p:nvPr/>
        </p:nvSpPr>
        <p:spPr bwMode="auto">
          <a:xfrm>
            <a:off x="6030840" y="0"/>
            <a:ext cx="6190210" cy="68580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a:spLocks/>
          </p:cNvSpPr>
          <p:nvPr/>
        </p:nvSpPr>
        <p:spPr>
          <a:xfrm>
            <a:off x="262681" y="390353"/>
            <a:ext cx="4440238" cy="1228734"/>
          </a:xfrm>
          <a:prstGeom prst="rect">
            <a:avLst/>
          </a:prstGeom>
          <a:noFill/>
          <a:effectLst/>
        </p:spPr>
        <p:txBody>
          <a:bodyPr wrap="square" rtlCol="0">
            <a:spAutoFit/>
          </a:bodyPr>
          <a:lstStyle/>
          <a:p>
            <a:pPr>
              <a:lnSpc>
                <a:spcPts val="4400"/>
              </a:lnSpc>
            </a:pPr>
            <a:r>
              <a:rPr lang="en-CA" sz="4400" b="1" dirty="0" smtClean="0">
                <a:ea typeface="Open Sans" panose="020B0606030504020204" pitchFamily="34" charset="0"/>
                <a:cs typeface="Open Sans" panose="020B0606030504020204" pitchFamily="34" charset="0"/>
              </a:rPr>
              <a:t>Way to Grow, </a:t>
            </a:r>
          </a:p>
          <a:p>
            <a:pPr>
              <a:lnSpc>
                <a:spcPts val="4400"/>
              </a:lnSpc>
            </a:pPr>
            <a:r>
              <a:rPr lang="en-CA" sz="4400" b="1" dirty="0" smtClean="0">
                <a:ea typeface="Open Sans" panose="020B0606030504020204" pitchFamily="34" charset="0"/>
                <a:cs typeface="Open Sans" panose="020B0606030504020204" pitchFamily="34" charset="0"/>
              </a:rPr>
              <a:t>Lincoln Park!</a:t>
            </a:r>
            <a:endParaRPr lang="fr-CA" sz="4400" b="1" dirty="0">
              <a:ea typeface="Open Sans" panose="020B0606030504020204" pitchFamily="34" charset="0"/>
              <a:cs typeface="Open Sans" panose="020B0606030504020204" pitchFamily="34" charset="0"/>
            </a:endParaRPr>
          </a:p>
        </p:txBody>
      </p:sp>
      <p:sp>
        <p:nvSpPr>
          <p:cNvPr id="11" name="TextBox 10"/>
          <p:cNvSpPr txBox="1">
            <a:spLocks/>
          </p:cNvSpPr>
          <p:nvPr/>
        </p:nvSpPr>
        <p:spPr>
          <a:xfrm>
            <a:off x="262680" y="1548900"/>
            <a:ext cx="5697538" cy="646331"/>
          </a:xfrm>
          <a:prstGeom prst="rect">
            <a:avLst/>
          </a:prstGeom>
          <a:noFill/>
          <a:effectLst/>
        </p:spPr>
        <p:txBody>
          <a:bodyPr wrap="square" rtlCol="0">
            <a:spAutoFit/>
          </a:bodyPr>
          <a:lstStyle/>
          <a:p>
            <a:r>
              <a:rPr lang="en-US" b="1" dirty="0">
                <a:solidFill>
                  <a:srgbClr val="A92F86"/>
                </a:solidFill>
              </a:rPr>
              <a:t>Small Business Start-Up/Relocation</a:t>
            </a:r>
          </a:p>
          <a:p>
            <a:r>
              <a:rPr lang="en-US" b="1" dirty="0">
                <a:solidFill>
                  <a:srgbClr val="A92F86"/>
                </a:solidFill>
              </a:rPr>
              <a:t>Grant Program</a:t>
            </a:r>
          </a:p>
        </p:txBody>
      </p:sp>
      <p:grpSp>
        <p:nvGrpSpPr>
          <p:cNvPr id="6" name="Group 5"/>
          <p:cNvGrpSpPr/>
          <p:nvPr/>
        </p:nvGrpSpPr>
        <p:grpSpPr>
          <a:xfrm>
            <a:off x="6567055" y="5196909"/>
            <a:ext cx="4478316" cy="710066"/>
            <a:chOff x="6927509" y="5196909"/>
            <a:chExt cx="4117862" cy="710066"/>
          </a:xfrm>
        </p:grpSpPr>
        <p:sp>
          <p:nvSpPr>
            <p:cNvPr id="31" name="TextBox 30"/>
            <p:cNvSpPr txBox="1">
              <a:spLocks/>
            </p:cNvSpPr>
            <p:nvPr/>
          </p:nvSpPr>
          <p:spPr>
            <a:xfrm>
              <a:off x="6927509" y="5196909"/>
              <a:ext cx="4117862" cy="369332"/>
            </a:xfrm>
            <a:prstGeom prst="rect">
              <a:avLst/>
            </a:prstGeom>
            <a:noFill/>
            <a:effectLst/>
          </p:spPr>
          <p:txBody>
            <a:bodyPr wrap="square" rtlCol="0">
              <a:spAutoFit/>
            </a:bodyPr>
            <a:lstStyle/>
            <a:p>
              <a:pPr lvl="0"/>
              <a:endParaRPr lang="fr-CA" b="1" spc="400" dirty="0">
                <a:solidFill>
                  <a:srgbClr val="17D5D3"/>
                </a:solidFill>
                <a:ea typeface="Open Sans" panose="020B0606030504020204" pitchFamily="34" charset="0"/>
                <a:cs typeface="Open Sans" panose="020B0606030504020204" pitchFamily="34" charset="0"/>
              </a:endParaRPr>
            </a:p>
          </p:txBody>
        </p:sp>
        <p:sp>
          <p:nvSpPr>
            <p:cNvPr id="32" name="Rectangle 31"/>
            <p:cNvSpPr/>
            <p:nvPr/>
          </p:nvSpPr>
          <p:spPr>
            <a:xfrm>
              <a:off x="6927509" y="5566241"/>
              <a:ext cx="4117862" cy="340734"/>
            </a:xfrm>
            <a:prstGeom prst="rect">
              <a:avLst/>
            </a:prstGeom>
          </p:spPr>
          <p:txBody>
            <a:bodyPr wrap="square" numCol="1" spcCol="360000">
              <a:spAutoFit/>
            </a:bodyPr>
            <a:lstStyle/>
            <a:p>
              <a:pPr>
                <a:lnSpc>
                  <a:spcPct val="150000"/>
                </a:lnSpc>
              </a:pPr>
              <a:endParaRPr lang="fr-CA" sz="1200" spc="100" dirty="0"/>
            </a:p>
          </p:txBody>
        </p:sp>
      </p:grpSp>
      <p:sp>
        <p:nvSpPr>
          <p:cNvPr id="8" name="TextBox 7"/>
          <p:cNvSpPr txBox="1"/>
          <p:nvPr/>
        </p:nvSpPr>
        <p:spPr>
          <a:xfrm>
            <a:off x="1642572" y="3429000"/>
            <a:ext cx="2937753" cy="3354765"/>
          </a:xfrm>
          <a:prstGeom prst="rect">
            <a:avLst/>
          </a:prstGeom>
          <a:noFill/>
        </p:spPr>
        <p:txBody>
          <a:bodyPr wrap="square" rtlCol="0">
            <a:spAutoFit/>
          </a:bodyPr>
          <a:lstStyle/>
          <a:p>
            <a:pPr algn="ctr"/>
            <a:r>
              <a:rPr lang="en-US" u="sng" dirty="0"/>
              <a:t>Interior </a:t>
            </a:r>
            <a:r>
              <a:rPr lang="en-US" u="sng" dirty="0" smtClean="0"/>
              <a:t>Improvements</a:t>
            </a:r>
          </a:p>
          <a:p>
            <a:pPr algn="ctr"/>
            <a:endParaRPr lang="en-US" sz="500" u="sng" dirty="0"/>
          </a:p>
          <a:p>
            <a:pPr algn="ctr"/>
            <a:r>
              <a:rPr lang="en-US" dirty="0"/>
              <a:t>10 @ $3,000 = $30,000</a:t>
            </a:r>
          </a:p>
          <a:p>
            <a:endParaRPr lang="en-US" dirty="0"/>
          </a:p>
          <a:p>
            <a:pPr algn="ctr"/>
            <a:r>
              <a:rPr lang="en-US" u="sng" dirty="0"/>
              <a:t>Business </a:t>
            </a:r>
            <a:r>
              <a:rPr lang="en-US" u="sng" dirty="0" smtClean="0"/>
              <a:t>Expenses</a:t>
            </a:r>
          </a:p>
          <a:p>
            <a:pPr algn="ctr"/>
            <a:endParaRPr lang="en-US" sz="500" u="sng" dirty="0"/>
          </a:p>
          <a:p>
            <a:r>
              <a:rPr lang="en-US" dirty="0" smtClean="0"/>
              <a:t>      10 </a:t>
            </a:r>
            <a:r>
              <a:rPr lang="en-US" dirty="0"/>
              <a:t>@ $7,000 = $70,000</a:t>
            </a:r>
          </a:p>
          <a:p>
            <a:endParaRPr lang="en-US" sz="800" dirty="0"/>
          </a:p>
          <a:p>
            <a:pPr algn="ctr"/>
            <a:r>
              <a:rPr lang="en-US" dirty="0"/>
              <a:t>Property Owner</a:t>
            </a:r>
          </a:p>
          <a:p>
            <a:pPr algn="ctr"/>
            <a:r>
              <a:rPr lang="en-US" u="sng" dirty="0"/>
              <a:t>Commercial Façade:</a:t>
            </a:r>
          </a:p>
          <a:p>
            <a:pPr algn="ctr"/>
            <a:endParaRPr lang="en-US" sz="800" u="sng" dirty="0"/>
          </a:p>
          <a:p>
            <a:pPr algn="ctr"/>
            <a:r>
              <a:rPr lang="en-US" dirty="0"/>
              <a:t>10 @ $5,000 = $50,000</a:t>
            </a:r>
          </a:p>
          <a:p>
            <a:pPr algn="ctr"/>
            <a:endParaRPr lang="en-US" i="1" dirty="0"/>
          </a:p>
          <a:p>
            <a:pPr algn="ctr"/>
            <a:r>
              <a:rPr lang="en-US" sz="2400" b="1" dirty="0"/>
              <a:t>$150,000 in 2 years</a:t>
            </a:r>
          </a:p>
        </p:txBody>
      </p:sp>
      <p:pic>
        <p:nvPicPr>
          <p:cNvPr id="24" name="Picture 23"/>
          <p:cNvPicPr>
            <a:picLocks noChangeAspect="1"/>
          </p:cNvPicPr>
          <p:nvPr/>
        </p:nvPicPr>
        <p:blipFill>
          <a:blip r:embed="rId2"/>
          <a:stretch>
            <a:fillRect/>
          </a:stretch>
        </p:blipFill>
        <p:spPr>
          <a:xfrm>
            <a:off x="5786647" y="390353"/>
            <a:ext cx="6405353" cy="6243911"/>
          </a:xfrm>
          <a:prstGeom prst="rect">
            <a:avLst/>
          </a:prstGeom>
        </p:spPr>
      </p:pic>
    </p:spTree>
    <p:extLst>
      <p:ext uri="{BB962C8B-B14F-4D97-AF65-F5344CB8AC3E}">
        <p14:creationId xmlns:p14="http://schemas.microsoft.com/office/powerpoint/2010/main" val="403074629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TextBox 33"/>
          <p:cNvSpPr txBox="1">
            <a:spLocks/>
          </p:cNvSpPr>
          <p:nvPr/>
        </p:nvSpPr>
        <p:spPr>
          <a:xfrm>
            <a:off x="166171" y="266158"/>
            <a:ext cx="6255493" cy="1781898"/>
          </a:xfrm>
          <a:prstGeom prst="rect">
            <a:avLst/>
          </a:prstGeom>
          <a:noFill/>
          <a:effectLst/>
        </p:spPr>
        <p:txBody>
          <a:bodyPr wrap="square" rtlCol="0">
            <a:spAutoFit/>
          </a:bodyPr>
          <a:lstStyle/>
          <a:p>
            <a:pPr>
              <a:lnSpc>
                <a:spcPts val="6500"/>
              </a:lnSpc>
            </a:pPr>
            <a:r>
              <a:rPr lang="en-CA" sz="6000" b="1" dirty="0" smtClean="0">
                <a:ea typeface="Open Sans" panose="020B0606030504020204" pitchFamily="34" charset="0"/>
                <a:cs typeface="Open Sans" panose="020B0606030504020204" pitchFamily="34" charset="0"/>
              </a:rPr>
              <a:t>Commercial Façade Grants</a:t>
            </a:r>
            <a:endParaRPr lang="fr-CA" sz="6000" b="1" dirty="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94875" y="2147619"/>
            <a:ext cx="4199259" cy="2433919"/>
          </a:xfrm>
          <a:prstGeom prst="rect">
            <a:avLst/>
          </a:prstGeom>
        </p:spPr>
      </p:pic>
      <p:pic>
        <p:nvPicPr>
          <p:cNvPr id="8" name="Picture Placeholder 7"/>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tretch>
            <a:fillRect/>
          </a:stretch>
        </p:blipFill>
        <p:spPr>
          <a:xfrm>
            <a:off x="7794875" y="91654"/>
            <a:ext cx="4231342" cy="2130906"/>
          </a:xfrm>
        </p:spPr>
      </p:pic>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l="318" t="5813" r="-318" b="17492"/>
          <a:stretch/>
        </p:blipFill>
        <p:spPr>
          <a:xfrm>
            <a:off x="7794875" y="4278525"/>
            <a:ext cx="4231342" cy="2433919"/>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52063" y="1916869"/>
            <a:ext cx="3510729" cy="2633047"/>
          </a:xfrm>
          <a:prstGeom prst="rect">
            <a:avLst/>
          </a:prstGeom>
        </p:spPr>
      </p:pic>
      <p:pic>
        <p:nvPicPr>
          <p:cNvPr id="5122" name="Picture 2" descr="https://www.paslc.org/ImageSketches/image/21/21062_23093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2063" y="4394811"/>
            <a:ext cx="3510729" cy="2317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6171" y="4278525"/>
            <a:ext cx="3935182" cy="2492990"/>
          </a:xfrm>
          <a:prstGeom prst="rect">
            <a:avLst/>
          </a:prstGeom>
          <a:noFill/>
        </p:spPr>
        <p:txBody>
          <a:bodyPr wrap="square" rtlCol="0">
            <a:spAutoFit/>
          </a:bodyPr>
          <a:lstStyle/>
          <a:p>
            <a:endParaRPr lang="en-US" dirty="0" smtClean="0"/>
          </a:p>
          <a:p>
            <a:r>
              <a:rPr lang="en-US" sz="2000" dirty="0" smtClean="0"/>
              <a:t>Scotty’s Deli Basket</a:t>
            </a:r>
          </a:p>
          <a:p>
            <a:r>
              <a:rPr lang="en-US" sz="2000" dirty="0" smtClean="0"/>
              <a:t>DC Groceries</a:t>
            </a:r>
          </a:p>
          <a:p>
            <a:r>
              <a:rPr lang="en-US" sz="2000" dirty="0" smtClean="0"/>
              <a:t>MJ Store</a:t>
            </a:r>
          </a:p>
          <a:p>
            <a:r>
              <a:rPr lang="en-US" sz="2000" dirty="0" smtClean="0"/>
              <a:t>Reno Room</a:t>
            </a:r>
          </a:p>
          <a:p>
            <a:r>
              <a:rPr lang="en-US" sz="2000" dirty="0" smtClean="0"/>
              <a:t>Cliff Clippers Barber Shop</a:t>
            </a:r>
          </a:p>
          <a:p>
            <a:r>
              <a:rPr lang="en-US" sz="2000" dirty="0" smtClean="0"/>
              <a:t>Kingdom </a:t>
            </a:r>
            <a:r>
              <a:rPr lang="en-US" sz="2000" dirty="0" err="1" smtClean="0"/>
              <a:t>Kreations</a:t>
            </a:r>
            <a:r>
              <a:rPr lang="en-US" sz="2000" dirty="0" smtClean="0"/>
              <a:t>* – 1319 Ave D</a:t>
            </a:r>
          </a:p>
          <a:p>
            <a:endParaRPr lang="en-US" dirty="0" smtClean="0"/>
          </a:p>
        </p:txBody>
      </p:sp>
      <p:pic>
        <p:nvPicPr>
          <p:cNvPr id="5124" name="Picture 4" descr="https://www.paslc.org/ImageSketches/image/21/21316_23380_1.jpg"/>
          <p:cNvPicPr>
            <a:picLocks noChangeAspect="1" noChangeArrowheads="1"/>
          </p:cNvPicPr>
          <p:nvPr/>
        </p:nvPicPr>
        <p:blipFill rotWithShape="1">
          <a:blip r:embed="rId7">
            <a:extLst>
              <a:ext uri="{28A0092B-C50C-407E-A947-70E740481C1C}">
                <a14:useLocalDpi xmlns:a14="http://schemas.microsoft.com/office/drawing/2010/main" val="0"/>
              </a:ext>
            </a:extLst>
          </a:blip>
          <a:srcRect t="21962" b="25960"/>
          <a:stretch/>
        </p:blipFill>
        <p:spPr bwMode="auto">
          <a:xfrm>
            <a:off x="198254" y="1916870"/>
            <a:ext cx="4053809" cy="236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27785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580157173"/>
              </p:ext>
            </p:extLst>
          </p:nvPr>
        </p:nvGraphicFramePr>
        <p:xfrm>
          <a:off x="650315" y="1724870"/>
          <a:ext cx="5270500" cy="3238500"/>
        </p:xfrm>
        <a:graphic>
          <a:graphicData uri="http://schemas.openxmlformats.org/drawingml/2006/table">
            <a:tbl>
              <a:tblPr/>
              <a:tblGrid>
                <a:gridCol w="1778000">
                  <a:extLst>
                    <a:ext uri="{9D8B030D-6E8A-4147-A177-3AD203B41FA5}">
                      <a16:colId xmlns:a16="http://schemas.microsoft.com/office/drawing/2014/main" val="1363724328"/>
                    </a:ext>
                  </a:extLst>
                </a:gridCol>
                <a:gridCol w="952500">
                  <a:extLst>
                    <a:ext uri="{9D8B030D-6E8A-4147-A177-3AD203B41FA5}">
                      <a16:colId xmlns:a16="http://schemas.microsoft.com/office/drawing/2014/main" val="1069384799"/>
                    </a:ext>
                  </a:extLst>
                </a:gridCol>
                <a:gridCol w="812800">
                  <a:extLst>
                    <a:ext uri="{9D8B030D-6E8A-4147-A177-3AD203B41FA5}">
                      <a16:colId xmlns:a16="http://schemas.microsoft.com/office/drawing/2014/main" val="3831964310"/>
                    </a:ext>
                  </a:extLst>
                </a:gridCol>
                <a:gridCol w="1117600">
                  <a:extLst>
                    <a:ext uri="{9D8B030D-6E8A-4147-A177-3AD203B41FA5}">
                      <a16:colId xmlns:a16="http://schemas.microsoft.com/office/drawing/2014/main" val="1946197024"/>
                    </a:ext>
                  </a:extLst>
                </a:gridCol>
                <a:gridCol w="609600">
                  <a:extLst>
                    <a:ext uri="{9D8B030D-6E8A-4147-A177-3AD203B41FA5}">
                      <a16:colId xmlns:a16="http://schemas.microsoft.com/office/drawing/2014/main" val="872184744"/>
                    </a:ext>
                  </a:extLst>
                </a:gridCol>
              </a:tblGrid>
              <a:tr h="190500">
                <a:tc>
                  <a:txBody>
                    <a:bodyPr/>
                    <a:lstStyle/>
                    <a:p>
                      <a:pPr algn="l" fontAlgn="ctr"/>
                      <a:r>
                        <a:rPr lang="en-US" sz="1100" b="0" i="0" u="none" strike="noStrike" dirty="0">
                          <a:solidFill>
                            <a:srgbClr val="000000"/>
                          </a:solidFill>
                          <a:effectLst/>
                          <a:latin typeface="Calibri" panose="020F0502020204030204" pitchFamily="34" charset="0"/>
                        </a:rPr>
                        <a:t>908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224475"/>
                  </a:ext>
                </a:extLst>
              </a:tr>
              <a:tr h="190500">
                <a:tc>
                  <a:txBody>
                    <a:bodyPr/>
                    <a:lstStyle/>
                    <a:p>
                      <a:pPr algn="l" fontAlgn="ctr"/>
                      <a:r>
                        <a:rPr lang="en-US" sz="1100" b="0" i="0" u="none" strike="noStrike">
                          <a:solidFill>
                            <a:srgbClr val="000000"/>
                          </a:solidFill>
                          <a:effectLst/>
                          <a:latin typeface="Calibri" panose="020F0502020204030204" pitchFamily="34" charset="0"/>
                        </a:rPr>
                        <a:t>910/912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27513"/>
                  </a:ext>
                </a:extLst>
              </a:tr>
              <a:tr h="190500">
                <a:tc>
                  <a:txBody>
                    <a:bodyPr/>
                    <a:lstStyle/>
                    <a:p>
                      <a:pPr algn="l" fontAlgn="ctr"/>
                      <a:r>
                        <a:rPr lang="en-US" sz="1100" b="0" i="0" u="none" strike="noStrike">
                          <a:solidFill>
                            <a:srgbClr val="000000"/>
                          </a:solidFill>
                          <a:effectLst/>
                          <a:latin typeface="Calibri" panose="020F0502020204030204" pitchFamily="34" charset="0"/>
                        </a:rPr>
                        <a:t>914 Avenue D- Unit A(West)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738471"/>
                  </a:ext>
                </a:extLst>
              </a:tr>
              <a:tr h="190500">
                <a:tc>
                  <a:txBody>
                    <a:bodyPr/>
                    <a:lstStyle/>
                    <a:p>
                      <a:pPr algn="l" fontAlgn="ctr"/>
                      <a:r>
                        <a:rPr lang="en-US" sz="1100" b="0" i="0" u="none" strike="noStrike">
                          <a:solidFill>
                            <a:srgbClr val="000000"/>
                          </a:solidFill>
                          <a:effectLst/>
                          <a:latin typeface="Calibri" panose="020F0502020204030204" pitchFamily="34" charset="0"/>
                        </a:rPr>
                        <a:t>914 Avenue D- Unit B(East)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818093"/>
                  </a:ext>
                </a:extLst>
              </a:tr>
              <a:tr h="190500">
                <a:tc>
                  <a:txBody>
                    <a:bodyPr/>
                    <a:lstStyle/>
                    <a:p>
                      <a:pPr algn="l" fontAlgn="ctr"/>
                      <a:r>
                        <a:rPr lang="en-US" sz="1100" b="0" i="0" u="none" strike="noStrike">
                          <a:solidFill>
                            <a:srgbClr val="000000"/>
                          </a:solidFill>
                          <a:effectLst/>
                          <a:latin typeface="Calibri" panose="020F0502020204030204" pitchFamily="34" charset="0"/>
                        </a:rPr>
                        <a:t>914 Avenue D- Upstairs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Residential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506589"/>
                  </a:ext>
                </a:extLst>
              </a:tr>
              <a:tr h="190500">
                <a:tc>
                  <a:txBody>
                    <a:bodyPr/>
                    <a:lstStyle/>
                    <a:p>
                      <a:pPr algn="l" fontAlgn="ctr"/>
                      <a:r>
                        <a:rPr lang="en-US" sz="1100" b="0" i="0" u="none" strike="noStrike">
                          <a:solidFill>
                            <a:srgbClr val="000000"/>
                          </a:solidFill>
                          <a:effectLst/>
                          <a:latin typeface="Calibri" panose="020F0502020204030204" pitchFamily="34" charset="0"/>
                        </a:rPr>
                        <a:t>921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836464"/>
                  </a:ext>
                </a:extLst>
              </a:tr>
              <a:tr h="190500">
                <a:tc>
                  <a:txBody>
                    <a:bodyPr/>
                    <a:lstStyle/>
                    <a:p>
                      <a:pPr algn="l" fontAlgn="ctr"/>
                      <a:r>
                        <a:rPr lang="en-US" sz="1100" b="0" i="0" u="none" strike="noStrike">
                          <a:solidFill>
                            <a:srgbClr val="000000"/>
                          </a:solidFill>
                          <a:effectLst/>
                          <a:latin typeface="Calibri" panose="020F0502020204030204" pitchFamily="34" charset="0"/>
                        </a:rPr>
                        <a:t>931 (933)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64358"/>
                  </a:ext>
                </a:extLst>
              </a:tr>
              <a:tr h="190500">
                <a:tc>
                  <a:txBody>
                    <a:bodyPr/>
                    <a:lstStyle/>
                    <a:p>
                      <a:pPr algn="l" fontAlgn="ctr"/>
                      <a:r>
                        <a:rPr lang="en-US" sz="1100" b="0" i="0" u="none" strike="noStrike">
                          <a:solidFill>
                            <a:srgbClr val="000000"/>
                          </a:solidFill>
                          <a:effectLst/>
                          <a:latin typeface="Calibri" panose="020F0502020204030204" pitchFamily="34" charset="0"/>
                        </a:rPr>
                        <a:t>1004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113131"/>
                  </a:ext>
                </a:extLst>
              </a:tr>
              <a:tr h="190500">
                <a:tc>
                  <a:txBody>
                    <a:bodyPr/>
                    <a:lstStyle/>
                    <a:p>
                      <a:pPr algn="l" fontAlgn="ctr"/>
                      <a:r>
                        <a:rPr lang="en-US" sz="1100" b="0" i="0" u="none" strike="noStrike">
                          <a:solidFill>
                            <a:srgbClr val="000000"/>
                          </a:solidFill>
                          <a:effectLst/>
                          <a:latin typeface="Calibri" panose="020F0502020204030204" pitchFamily="34" charset="0"/>
                        </a:rPr>
                        <a:t>1131 (1135)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4014"/>
                  </a:ext>
                </a:extLst>
              </a:tr>
              <a:tr h="190500">
                <a:tc>
                  <a:txBody>
                    <a:bodyPr/>
                    <a:lstStyle/>
                    <a:p>
                      <a:pPr algn="l" fontAlgn="ctr"/>
                      <a:r>
                        <a:rPr lang="en-US" sz="1100" b="0" i="0" u="none" strike="noStrike">
                          <a:solidFill>
                            <a:srgbClr val="000000"/>
                          </a:solidFill>
                          <a:effectLst/>
                          <a:latin typeface="Calibri" panose="020F0502020204030204" pitchFamily="34" charset="0"/>
                        </a:rPr>
                        <a:t>1140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897178"/>
                  </a:ext>
                </a:extLst>
              </a:tr>
              <a:tr h="190500">
                <a:tc>
                  <a:txBody>
                    <a:bodyPr/>
                    <a:lstStyle/>
                    <a:p>
                      <a:pPr algn="l" fontAlgn="ctr"/>
                      <a:r>
                        <a:rPr lang="en-US" sz="1100" b="0" i="0" u="none" strike="noStrike">
                          <a:solidFill>
                            <a:srgbClr val="000000"/>
                          </a:solidFill>
                          <a:effectLst/>
                          <a:latin typeface="Calibri" panose="020F0502020204030204" pitchFamily="34" charset="0"/>
                        </a:rPr>
                        <a:t>1150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642021"/>
                  </a:ext>
                </a:extLst>
              </a:tr>
              <a:tr h="190500">
                <a:tc>
                  <a:txBody>
                    <a:bodyPr/>
                    <a:lstStyle/>
                    <a:p>
                      <a:pPr algn="l" fontAlgn="ctr"/>
                      <a:r>
                        <a:rPr lang="en-US" sz="1100" b="0" i="0" u="none" strike="noStrike" dirty="0">
                          <a:solidFill>
                            <a:srgbClr val="000000"/>
                          </a:solidFill>
                          <a:effectLst/>
                          <a:latin typeface="Calibri" panose="020F0502020204030204" pitchFamily="34" charset="0"/>
                        </a:rPr>
                        <a:t>1140/1150 Avenue D- Upstairs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Residential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Non-Contributing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951343"/>
                  </a:ext>
                </a:extLst>
              </a:tr>
              <a:tr h="190500">
                <a:tc>
                  <a:txBody>
                    <a:bodyPr/>
                    <a:lstStyle/>
                    <a:p>
                      <a:pPr algn="l" fontAlgn="ctr"/>
                      <a:r>
                        <a:rPr lang="fr-FR" sz="1100" b="0" i="0" u="none" strike="noStrike">
                          <a:solidFill>
                            <a:srgbClr val="000000"/>
                          </a:solidFill>
                          <a:effectLst/>
                          <a:latin typeface="Calibri" panose="020F0502020204030204" pitchFamily="34" charset="0"/>
                        </a:rPr>
                        <a:t>1319 Avenue D- Unit 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410795"/>
                  </a:ext>
                </a:extLst>
              </a:tr>
              <a:tr h="190500">
                <a:tc>
                  <a:txBody>
                    <a:bodyPr/>
                    <a:lstStyle/>
                    <a:p>
                      <a:pPr algn="l" fontAlgn="ctr"/>
                      <a:r>
                        <a:rPr lang="fr-FR" sz="1100" b="0" i="0" u="none" strike="noStrike">
                          <a:solidFill>
                            <a:srgbClr val="000000"/>
                          </a:solidFill>
                          <a:effectLst/>
                          <a:latin typeface="Calibri" panose="020F0502020204030204" pitchFamily="34" charset="0"/>
                        </a:rPr>
                        <a:t>1319 Avenue D- Unit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598608"/>
                  </a:ext>
                </a:extLst>
              </a:tr>
              <a:tr h="190500">
                <a:tc>
                  <a:txBody>
                    <a:bodyPr/>
                    <a:lstStyle/>
                    <a:p>
                      <a:pPr algn="l" fontAlgn="ctr"/>
                      <a:r>
                        <a:rPr lang="en-US" sz="1100" b="0" i="0" u="none" strike="noStrike">
                          <a:solidFill>
                            <a:srgbClr val="000000"/>
                          </a:solidFill>
                          <a:effectLst/>
                          <a:latin typeface="Calibri" panose="020F0502020204030204" pitchFamily="34" charset="0"/>
                        </a:rPr>
                        <a:t>1321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067897"/>
                  </a:ext>
                </a:extLst>
              </a:tr>
              <a:tr h="190500">
                <a:tc>
                  <a:txBody>
                    <a:bodyPr/>
                    <a:lstStyle/>
                    <a:p>
                      <a:pPr algn="l" fontAlgn="ctr"/>
                      <a:r>
                        <a:rPr lang="en-US" sz="1100" b="0" i="0" u="none" strike="noStrike">
                          <a:solidFill>
                            <a:srgbClr val="000000"/>
                          </a:solidFill>
                          <a:effectLst/>
                          <a:latin typeface="Calibri" panose="020F0502020204030204" pitchFamily="34" charset="0"/>
                        </a:rPr>
                        <a:t>1323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340535"/>
                  </a:ext>
                </a:extLst>
              </a:tr>
              <a:tr h="190500">
                <a:tc>
                  <a:txBody>
                    <a:bodyPr/>
                    <a:lstStyle/>
                    <a:p>
                      <a:pPr algn="l" fontAlgn="ctr"/>
                      <a:r>
                        <a:rPr lang="en-US" sz="1100" b="0" i="0" u="none" strike="noStrike">
                          <a:solidFill>
                            <a:srgbClr val="000000"/>
                          </a:solidFill>
                          <a:effectLst/>
                          <a:latin typeface="Calibri" panose="020F0502020204030204" pitchFamily="34" charset="0"/>
                        </a:rPr>
                        <a:t>1402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Non-Contributing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819897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166675079"/>
              </p:ext>
            </p:extLst>
          </p:nvPr>
        </p:nvGraphicFramePr>
        <p:xfrm>
          <a:off x="6217397" y="1724870"/>
          <a:ext cx="5270500" cy="3011821"/>
        </p:xfrm>
        <a:graphic>
          <a:graphicData uri="http://schemas.openxmlformats.org/drawingml/2006/table">
            <a:tbl>
              <a:tblPr/>
              <a:tblGrid>
                <a:gridCol w="1778000">
                  <a:extLst>
                    <a:ext uri="{9D8B030D-6E8A-4147-A177-3AD203B41FA5}">
                      <a16:colId xmlns:a16="http://schemas.microsoft.com/office/drawing/2014/main" val="3714195616"/>
                    </a:ext>
                  </a:extLst>
                </a:gridCol>
                <a:gridCol w="952500">
                  <a:extLst>
                    <a:ext uri="{9D8B030D-6E8A-4147-A177-3AD203B41FA5}">
                      <a16:colId xmlns:a16="http://schemas.microsoft.com/office/drawing/2014/main" val="1659543312"/>
                    </a:ext>
                  </a:extLst>
                </a:gridCol>
                <a:gridCol w="812800">
                  <a:extLst>
                    <a:ext uri="{9D8B030D-6E8A-4147-A177-3AD203B41FA5}">
                      <a16:colId xmlns:a16="http://schemas.microsoft.com/office/drawing/2014/main" val="2333869649"/>
                    </a:ext>
                  </a:extLst>
                </a:gridCol>
                <a:gridCol w="1117600">
                  <a:extLst>
                    <a:ext uri="{9D8B030D-6E8A-4147-A177-3AD203B41FA5}">
                      <a16:colId xmlns:a16="http://schemas.microsoft.com/office/drawing/2014/main" val="2360707769"/>
                    </a:ext>
                  </a:extLst>
                </a:gridCol>
                <a:gridCol w="609600">
                  <a:extLst>
                    <a:ext uri="{9D8B030D-6E8A-4147-A177-3AD203B41FA5}">
                      <a16:colId xmlns:a16="http://schemas.microsoft.com/office/drawing/2014/main" val="3926290330"/>
                    </a:ext>
                  </a:extLst>
                </a:gridCol>
              </a:tblGrid>
              <a:tr h="230791">
                <a:tc>
                  <a:txBody>
                    <a:bodyPr/>
                    <a:lstStyle/>
                    <a:p>
                      <a:pPr algn="l" fontAlgn="ctr"/>
                      <a:r>
                        <a:rPr lang="en-US" sz="1100" b="0" i="0" u="none" strike="noStrike">
                          <a:solidFill>
                            <a:srgbClr val="000000"/>
                          </a:solidFill>
                          <a:effectLst/>
                          <a:latin typeface="Calibri" panose="020F0502020204030204" pitchFamily="34" charset="0"/>
                        </a:rPr>
                        <a:t>1607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20768"/>
                  </a:ext>
                </a:extLst>
              </a:tr>
              <a:tr h="230791">
                <a:tc>
                  <a:txBody>
                    <a:bodyPr/>
                    <a:lstStyle/>
                    <a:p>
                      <a:pPr algn="l" fontAlgn="ctr"/>
                      <a:r>
                        <a:rPr lang="en-US" sz="1100" b="0" i="0" u="none" strike="noStrike">
                          <a:solidFill>
                            <a:srgbClr val="000000"/>
                          </a:solidFill>
                          <a:effectLst/>
                          <a:latin typeface="Calibri" panose="020F0502020204030204" pitchFamily="34" charset="0"/>
                        </a:rPr>
                        <a:t>1611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0660502"/>
                  </a:ext>
                </a:extLst>
              </a:tr>
              <a:tr h="230791">
                <a:tc>
                  <a:txBody>
                    <a:bodyPr/>
                    <a:lstStyle/>
                    <a:p>
                      <a:pPr algn="l" fontAlgn="ctr"/>
                      <a:r>
                        <a:rPr lang="en-US" sz="1100" b="0" i="0" u="none" strike="noStrike">
                          <a:solidFill>
                            <a:srgbClr val="000000"/>
                          </a:solidFill>
                          <a:effectLst/>
                          <a:latin typeface="Calibri" panose="020F0502020204030204" pitchFamily="34" charset="0"/>
                        </a:rPr>
                        <a:t>1612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734287"/>
                  </a:ext>
                </a:extLst>
              </a:tr>
              <a:tr h="230791">
                <a:tc>
                  <a:txBody>
                    <a:bodyPr/>
                    <a:lstStyle/>
                    <a:p>
                      <a:pPr algn="l" fontAlgn="ctr"/>
                      <a:r>
                        <a:rPr lang="en-US" sz="1100" b="0" i="0" u="none" strike="noStrike">
                          <a:solidFill>
                            <a:srgbClr val="000000"/>
                          </a:solidFill>
                          <a:effectLst/>
                          <a:latin typeface="Calibri" panose="020F0502020204030204" pitchFamily="34" charset="0"/>
                        </a:rPr>
                        <a:t>1701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208506"/>
                  </a:ext>
                </a:extLst>
              </a:tr>
              <a:tr h="230791">
                <a:tc>
                  <a:txBody>
                    <a:bodyPr/>
                    <a:lstStyle/>
                    <a:p>
                      <a:pPr algn="l" fontAlgn="ctr"/>
                      <a:r>
                        <a:rPr lang="en-US" sz="1100" b="0" i="0" u="none" strike="noStrike">
                          <a:solidFill>
                            <a:srgbClr val="000000"/>
                          </a:solidFill>
                          <a:effectLst/>
                          <a:latin typeface="Calibri" panose="020F0502020204030204" pitchFamily="34" charset="0"/>
                        </a:rPr>
                        <a:t>1708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112186"/>
                  </a:ext>
                </a:extLst>
              </a:tr>
              <a:tr h="230791">
                <a:tc>
                  <a:txBody>
                    <a:bodyPr/>
                    <a:lstStyle/>
                    <a:p>
                      <a:pPr algn="l" fontAlgn="ctr"/>
                      <a:r>
                        <a:rPr lang="en-US" sz="1100" b="0" i="0" u="none" strike="noStrike">
                          <a:solidFill>
                            <a:srgbClr val="000000"/>
                          </a:solidFill>
                          <a:effectLst/>
                          <a:latin typeface="Calibri" panose="020F0502020204030204" pitchFamily="34" charset="0"/>
                        </a:rPr>
                        <a:t>1710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830522"/>
                  </a:ext>
                </a:extLst>
              </a:tr>
              <a:tr h="230791">
                <a:tc>
                  <a:txBody>
                    <a:bodyPr/>
                    <a:lstStyle/>
                    <a:p>
                      <a:pPr algn="l" fontAlgn="ctr"/>
                      <a:r>
                        <a:rPr lang="en-US" sz="1100" b="0" i="0" u="none" strike="noStrike">
                          <a:solidFill>
                            <a:srgbClr val="000000"/>
                          </a:solidFill>
                          <a:effectLst/>
                          <a:latin typeface="Calibri" panose="020F0502020204030204" pitchFamily="34" charset="0"/>
                        </a:rPr>
                        <a:t>1802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F1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544363"/>
                  </a:ext>
                </a:extLst>
              </a:tr>
              <a:tr h="230791">
                <a:tc>
                  <a:txBody>
                    <a:bodyPr/>
                    <a:lstStyle/>
                    <a:p>
                      <a:pPr algn="l" fontAlgn="ctr"/>
                      <a:r>
                        <a:rPr lang="en-US" sz="1100" b="0" i="0" u="none" strike="noStrike">
                          <a:solidFill>
                            <a:srgbClr val="000000"/>
                          </a:solidFill>
                          <a:effectLst/>
                          <a:latin typeface="Calibri" panose="020F0502020204030204" pitchFamily="34" charset="0"/>
                        </a:rPr>
                        <a:t>1806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5569443"/>
                  </a:ext>
                </a:extLst>
              </a:tr>
              <a:tr h="230791">
                <a:tc>
                  <a:txBody>
                    <a:bodyPr/>
                    <a:lstStyle/>
                    <a:p>
                      <a:pPr algn="l" fontAlgn="ctr"/>
                      <a:r>
                        <a:rPr lang="en-US" sz="1100" b="0" i="0" u="none" strike="noStrike">
                          <a:solidFill>
                            <a:srgbClr val="000000"/>
                          </a:solidFill>
                          <a:effectLst/>
                          <a:latin typeface="Calibri" panose="020F0502020204030204" pitchFamily="34" charset="0"/>
                        </a:rPr>
                        <a:t>1907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96015"/>
                  </a:ext>
                </a:extLst>
              </a:tr>
              <a:tr h="230791">
                <a:tc>
                  <a:txBody>
                    <a:bodyPr/>
                    <a:lstStyle/>
                    <a:p>
                      <a:pPr algn="l" fontAlgn="ctr"/>
                      <a:r>
                        <a:rPr lang="en-US" sz="1100" b="0" i="0" u="none" strike="noStrike">
                          <a:solidFill>
                            <a:srgbClr val="000000"/>
                          </a:solidFill>
                          <a:effectLst/>
                          <a:latin typeface="Calibri" panose="020F0502020204030204" pitchFamily="34" charset="0"/>
                        </a:rPr>
                        <a:t>1921 (1923)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6053116"/>
                  </a:ext>
                </a:extLst>
              </a:tr>
              <a:tr h="230791">
                <a:tc>
                  <a:txBody>
                    <a:bodyPr/>
                    <a:lstStyle/>
                    <a:p>
                      <a:pPr algn="l" fontAlgn="ctr"/>
                      <a:r>
                        <a:rPr lang="en-US" sz="1100" b="0" i="0" u="none" strike="noStrike">
                          <a:solidFill>
                            <a:srgbClr val="000000"/>
                          </a:solidFill>
                          <a:effectLst/>
                          <a:latin typeface="Calibri" panose="020F0502020204030204" pitchFamily="34" charset="0"/>
                        </a:rPr>
                        <a:t>2001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376246"/>
                  </a:ext>
                </a:extLst>
              </a:tr>
              <a:tr h="230791">
                <a:tc>
                  <a:txBody>
                    <a:bodyPr/>
                    <a:lstStyle/>
                    <a:p>
                      <a:pPr algn="l" fontAlgn="ctr"/>
                      <a:r>
                        <a:rPr lang="en-US" sz="1100" b="0" i="0" u="none" strike="noStrike">
                          <a:solidFill>
                            <a:srgbClr val="000000"/>
                          </a:solidFill>
                          <a:effectLst/>
                          <a:latin typeface="Calibri" panose="020F0502020204030204" pitchFamily="34" charset="0"/>
                        </a:rPr>
                        <a:t>2005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5032115"/>
                  </a:ext>
                </a:extLst>
              </a:tr>
              <a:tr h="242329">
                <a:tc>
                  <a:txBody>
                    <a:bodyPr/>
                    <a:lstStyle/>
                    <a:p>
                      <a:pPr algn="l" fontAlgn="ctr"/>
                      <a:r>
                        <a:rPr lang="en-US" sz="1100" b="0" i="0" u="none" strike="noStrike">
                          <a:solidFill>
                            <a:srgbClr val="000000"/>
                          </a:solidFill>
                          <a:effectLst/>
                          <a:latin typeface="Calibri" panose="020F0502020204030204" pitchFamily="34" charset="0"/>
                        </a:rPr>
                        <a:t>2011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C3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19079"/>
                  </a:ext>
                </a:extLst>
              </a:tr>
            </a:tbl>
          </a:graphicData>
        </a:graphic>
      </p:graphicFrame>
      <p:sp>
        <p:nvSpPr>
          <p:cNvPr id="14" name="Rectangle 13"/>
          <p:cNvSpPr/>
          <p:nvPr/>
        </p:nvSpPr>
        <p:spPr>
          <a:xfrm>
            <a:off x="6217397" y="1153370"/>
            <a:ext cx="5270500" cy="35833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376578569"/>
              </p:ext>
            </p:extLst>
          </p:nvPr>
        </p:nvGraphicFramePr>
        <p:xfrm>
          <a:off x="650315" y="1135146"/>
          <a:ext cx="5270499" cy="571500"/>
        </p:xfrm>
        <a:graphic>
          <a:graphicData uri="http://schemas.openxmlformats.org/drawingml/2006/table">
            <a:tbl>
              <a:tblPr/>
              <a:tblGrid>
                <a:gridCol w="1773787">
                  <a:extLst>
                    <a:ext uri="{9D8B030D-6E8A-4147-A177-3AD203B41FA5}">
                      <a16:colId xmlns:a16="http://schemas.microsoft.com/office/drawing/2014/main" val="3791774987"/>
                    </a:ext>
                  </a:extLst>
                </a:gridCol>
                <a:gridCol w="953649">
                  <a:extLst>
                    <a:ext uri="{9D8B030D-6E8A-4147-A177-3AD203B41FA5}">
                      <a16:colId xmlns:a16="http://schemas.microsoft.com/office/drawing/2014/main" val="2370708426"/>
                    </a:ext>
                  </a:extLst>
                </a:gridCol>
                <a:gridCol w="813780">
                  <a:extLst>
                    <a:ext uri="{9D8B030D-6E8A-4147-A177-3AD203B41FA5}">
                      <a16:colId xmlns:a16="http://schemas.microsoft.com/office/drawing/2014/main" val="2552472892"/>
                    </a:ext>
                  </a:extLst>
                </a:gridCol>
                <a:gridCol w="1118948">
                  <a:extLst>
                    <a:ext uri="{9D8B030D-6E8A-4147-A177-3AD203B41FA5}">
                      <a16:colId xmlns:a16="http://schemas.microsoft.com/office/drawing/2014/main" val="491696738"/>
                    </a:ext>
                  </a:extLst>
                </a:gridCol>
                <a:gridCol w="610335">
                  <a:extLst>
                    <a:ext uri="{9D8B030D-6E8A-4147-A177-3AD203B41FA5}">
                      <a16:colId xmlns:a16="http://schemas.microsoft.com/office/drawing/2014/main" val="3268924699"/>
                    </a:ext>
                  </a:extLst>
                </a:gridCol>
              </a:tblGrid>
              <a:tr h="190500">
                <a:tc gridSpan="4">
                  <a:txBody>
                    <a:bodyPr/>
                    <a:lstStyle/>
                    <a:p>
                      <a:pPr algn="ctr" fontAlgn="ctr"/>
                      <a:r>
                        <a:rPr lang="en-US" sz="1100" b="1" i="0" u="none" strike="noStrike">
                          <a:solidFill>
                            <a:srgbClr val="000000"/>
                          </a:solidFill>
                          <a:effectLst/>
                          <a:latin typeface="Calibri" panose="020F0502020204030204" pitchFamily="34" charset="0"/>
                        </a:rPr>
                        <a:t>Vacant Properties on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000931"/>
                  </a:ext>
                </a:extLst>
              </a:tr>
              <a:tr h="381000">
                <a:tc>
                  <a:txBody>
                    <a:bodyPr/>
                    <a:lstStyle/>
                    <a:p>
                      <a:pPr algn="l" fontAlgn="ctr"/>
                      <a:r>
                        <a:rPr lang="en-US" sz="1100" b="1" i="0" u="none" strike="noStrike" dirty="0">
                          <a:solidFill>
                            <a:srgbClr val="000000"/>
                          </a:solidFill>
                          <a:effectLst/>
                          <a:latin typeface="Calibri" panose="020F0502020204030204" pitchFamily="34" charset="0"/>
                        </a:rPr>
                        <a:t>Address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FBC Use</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and Occupancy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Flood</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Historic</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Designation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Zoning</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Use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9779043"/>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30089924"/>
              </p:ext>
            </p:extLst>
          </p:nvPr>
        </p:nvGraphicFramePr>
        <p:xfrm>
          <a:off x="6217398" y="1153370"/>
          <a:ext cx="5270499" cy="571500"/>
        </p:xfrm>
        <a:graphic>
          <a:graphicData uri="http://schemas.openxmlformats.org/drawingml/2006/table">
            <a:tbl>
              <a:tblPr/>
              <a:tblGrid>
                <a:gridCol w="1773787">
                  <a:extLst>
                    <a:ext uri="{9D8B030D-6E8A-4147-A177-3AD203B41FA5}">
                      <a16:colId xmlns:a16="http://schemas.microsoft.com/office/drawing/2014/main" val="1426338920"/>
                    </a:ext>
                  </a:extLst>
                </a:gridCol>
                <a:gridCol w="953649">
                  <a:extLst>
                    <a:ext uri="{9D8B030D-6E8A-4147-A177-3AD203B41FA5}">
                      <a16:colId xmlns:a16="http://schemas.microsoft.com/office/drawing/2014/main" val="2298040760"/>
                    </a:ext>
                  </a:extLst>
                </a:gridCol>
                <a:gridCol w="813780">
                  <a:extLst>
                    <a:ext uri="{9D8B030D-6E8A-4147-A177-3AD203B41FA5}">
                      <a16:colId xmlns:a16="http://schemas.microsoft.com/office/drawing/2014/main" val="521799692"/>
                    </a:ext>
                  </a:extLst>
                </a:gridCol>
                <a:gridCol w="1118948">
                  <a:extLst>
                    <a:ext uri="{9D8B030D-6E8A-4147-A177-3AD203B41FA5}">
                      <a16:colId xmlns:a16="http://schemas.microsoft.com/office/drawing/2014/main" val="2348001609"/>
                    </a:ext>
                  </a:extLst>
                </a:gridCol>
                <a:gridCol w="610335">
                  <a:extLst>
                    <a:ext uri="{9D8B030D-6E8A-4147-A177-3AD203B41FA5}">
                      <a16:colId xmlns:a16="http://schemas.microsoft.com/office/drawing/2014/main" val="890963759"/>
                    </a:ext>
                  </a:extLst>
                </a:gridCol>
              </a:tblGrid>
              <a:tr h="190500">
                <a:tc gridSpan="4">
                  <a:txBody>
                    <a:bodyPr/>
                    <a:lstStyle/>
                    <a:p>
                      <a:pPr algn="ctr" fontAlgn="ctr"/>
                      <a:r>
                        <a:rPr lang="en-US" sz="1100" b="1" i="0" u="none" strike="noStrike">
                          <a:solidFill>
                            <a:srgbClr val="000000"/>
                          </a:solidFill>
                          <a:effectLst/>
                          <a:latin typeface="Calibri" panose="020F0502020204030204" pitchFamily="34" charset="0"/>
                        </a:rPr>
                        <a:t>Vacant Properties on Avenue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437241"/>
                  </a:ext>
                </a:extLst>
              </a:tr>
              <a:tr h="381000">
                <a:tc>
                  <a:txBody>
                    <a:bodyPr/>
                    <a:lstStyle/>
                    <a:p>
                      <a:pPr algn="l" fontAlgn="ctr"/>
                      <a:r>
                        <a:rPr lang="en-US" sz="1100" b="1" i="0" u="none" strike="noStrike" dirty="0">
                          <a:solidFill>
                            <a:srgbClr val="000000"/>
                          </a:solidFill>
                          <a:effectLst/>
                          <a:latin typeface="Calibri" panose="020F0502020204030204" pitchFamily="34" charset="0"/>
                        </a:rPr>
                        <a:t>Address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FBC Use</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and Occupancy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Flood</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Historic</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Designation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Zoning</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Use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585181"/>
                  </a:ext>
                </a:extLst>
              </a:tr>
            </a:tbl>
          </a:graphicData>
        </a:graphic>
      </p:graphicFrame>
      <p:sp>
        <p:nvSpPr>
          <p:cNvPr id="17" name="TextBox 16"/>
          <p:cNvSpPr txBox="1"/>
          <p:nvPr/>
        </p:nvSpPr>
        <p:spPr>
          <a:xfrm>
            <a:off x="5567082" y="282388"/>
            <a:ext cx="7355541" cy="461665"/>
          </a:xfrm>
          <a:prstGeom prst="rect">
            <a:avLst/>
          </a:prstGeom>
          <a:noFill/>
        </p:spPr>
        <p:txBody>
          <a:bodyPr wrap="square" rtlCol="0">
            <a:spAutoFit/>
          </a:bodyPr>
          <a:lstStyle/>
          <a:p>
            <a:pPr algn="ctr"/>
            <a:r>
              <a:rPr lang="en-US" sz="2400" b="1" dirty="0" smtClean="0"/>
              <a:t>Avenue D Corridor Asset Inventory</a:t>
            </a:r>
            <a:endParaRPr lang="en-US" sz="2400" b="1" dirty="0"/>
          </a:p>
        </p:txBody>
      </p:sp>
      <p:graphicFrame>
        <p:nvGraphicFramePr>
          <p:cNvPr id="18" name="Table 17"/>
          <p:cNvGraphicFramePr>
            <a:graphicFrameLocks noGrp="1"/>
          </p:cNvGraphicFramePr>
          <p:nvPr>
            <p:extLst>
              <p:ext uri="{D42A27DB-BD31-4B8C-83A1-F6EECF244321}">
                <p14:modId xmlns:p14="http://schemas.microsoft.com/office/powerpoint/2010/main" val="1972969167"/>
              </p:ext>
            </p:extLst>
          </p:nvPr>
        </p:nvGraphicFramePr>
        <p:xfrm>
          <a:off x="6217397" y="5109563"/>
          <a:ext cx="5270500" cy="1641335"/>
        </p:xfrm>
        <a:graphic>
          <a:graphicData uri="http://schemas.openxmlformats.org/drawingml/2006/table">
            <a:tbl>
              <a:tblPr/>
              <a:tblGrid>
                <a:gridCol w="4659428">
                  <a:extLst>
                    <a:ext uri="{9D8B030D-6E8A-4147-A177-3AD203B41FA5}">
                      <a16:colId xmlns:a16="http://schemas.microsoft.com/office/drawing/2014/main" val="2355842213"/>
                    </a:ext>
                  </a:extLst>
                </a:gridCol>
                <a:gridCol w="611072">
                  <a:extLst>
                    <a:ext uri="{9D8B030D-6E8A-4147-A177-3AD203B41FA5}">
                      <a16:colId xmlns:a16="http://schemas.microsoft.com/office/drawing/2014/main" val="3101376989"/>
                    </a:ext>
                  </a:extLst>
                </a:gridCol>
              </a:tblGrid>
              <a:tr h="241018">
                <a:tc>
                  <a:txBody>
                    <a:bodyPr/>
                    <a:lstStyle/>
                    <a:p>
                      <a:pPr algn="ctr" fontAlgn="ctr"/>
                      <a:r>
                        <a:rPr lang="en-US" sz="1400" b="0" i="0" u="none" strike="noStrike" dirty="0">
                          <a:solidFill>
                            <a:srgbClr val="000000"/>
                          </a:solidFill>
                          <a:effectLst/>
                          <a:latin typeface="Calibri" panose="020F0502020204030204" pitchFamily="34" charset="0"/>
                        </a:rPr>
                        <a:t>Use &amp; Occupancy (listed most restrictive to least restrictive):</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75172922"/>
                  </a:ext>
                </a:extLst>
              </a:tr>
              <a:tr h="241018">
                <a:tc gridSpan="2">
                  <a:txBody>
                    <a:bodyPr/>
                    <a:lstStyle/>
                    <a:p>
                      <a:pPr algn="l" fontAlgn="ctr"/>
                      <a:r>
                        <a:rPr lang="en-US" sz="1400" b="0" i="0" u="none" strike="noStrike" dirty="0">
                          <a:solidFill>
                            <a:srgbClr val="000000"/>
                          </a:solidFill>
                          <a:effectLst/>
                          <a:latin typeface="Calibri" panose="020F0502020204030204" pitchFamily="34" charset="0"/>
                        </a:rPr>
                        <a:t>Assembly Group "A2" – Restaurant 50 or more people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4106788978"/>
                  </a:ext>
                </a:extLst>
              </a:tr>
              <a:tr h="241018">
                <a:tc gridSpan="2">
                  <a:txBody>
                    <a:bodyPr/>
                    <a:lstStyle/>
                    <a:p>
                      <a:pPr algn="l" fontAlgn="ctr"/>
                      <a:r>
                        <a:rPr lang="en-US" sz="1400" b="0" i="0" u="none" strike="noStrike" dirty="0">
                          <a:solidFill>
                            <a:srgbClr val="000000"/>
                          </a:solidFill>
                          <a:effectLst/>
                          <a:latin typeface="Calibri" panose="020F0502020204030204" pitchFamily="34" charset="0"/>
                        </a:rPr>
                        <a:t>Assembly Group "A3" – Church 50 or more people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2016878020"/>
                  </a:ext>
                </a:extLst>
              </a:tr>
              <a:tr h="241018">
                <a:tc gridSpan="2">
                  <a:txBody>
                    <a:bodyPr/>
                    <a:lstStyle/>
                    <a:p>
                      <a:pPr algn="l" fontAlgn="b"/>
                      <a:r>
                        <a:rPr lang="en-US" sz="1400" b="0" i="0" u="none" strike="noStrike">
                          <a:solidFill>
                            <a:srgbClr val="000000"/>
                          </a:solidFill>
                          <a:effectLst/>
                          <a:latin typeface="Calibri" panose="020F0502020204030204" pitchFamily="34" charset="0"/>
                        </a:rPr>
                        <a:t>Factory Group "F1" – Manufacturing, assembly, etc.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2007793259"/>
                  </a:ext>
                </a:extLst>
              </a:tr>
              <a:tr h="241018">
                <a:tc gridSpan="2">
                  <a:txBody>
                    <a:bodyPr/>
                    <a:lstStyle/>
                    <a:p>
                      <a:pPr algn="l" fontAlgn="ctr"/>
                      <a:r>
                        <a:rPr lang="en-US" sz="1400" b="0" i="0" u="none" strike="noStrike">
                          <a:solidFill>
                            <a:srgbClr val="000000"/>
                          </a:solidFill>
                          <a:effectLst/>
                          <a:latin typeface="Calibri" panose="020F0502020204030204" pitchFamily="34" charset="0"/>
                        </a:rPr>
                        <a:t>Mercantile Group "M" –  Merchant, Store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8057053"/>
                  </a:ext>
                </a:extLst>
              </a:tr>
              <a:tr h="253069">
                <a:tc gridSpan="2">
                  <a:txBody>
                    <a:bodyPr/>
                    <a:lstStyle/>
                    <a:p>
                      <a:pPr algn="l" fontAlgn="ctr"/>
                      <a:r>
                        <a:rPr lang="en-US" sz="1400" b="0" i="0" u="none" strike="noStrike" dirty="0">
                          <a:solidFill>
                            <a:srgbClr val="000000"/>
                          </a:solidFill>
                          <a:effectLst/>
                          <a:latin typeface="Calibri" panose="020F0502020204030204" pitchFamily="34" charset="0"/>
                        </a:rPr>
                        <a:t>Business Group "B" – Professional Service, Restaurant or Church &lt;50 people, Laundromat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98494896"/>
                  </a:ext>
                </a:extLst>
              </a:tr>
            </a:tbl>
          </a:graphicData>
        </a:graphic>
      </p:graphicFrame>
      <p:sp>
        <p:nvSpPr>
          <p:cNvPr id="19" name="Rectangle 18"/>
          <p:cNvSpPr/>
          <p:nvPr/>
        </p:nvSpPr>
        <p:spPr bwMode="auto">
          <a:xfrm>
            <a:off x="801338" y="5154375"/>
            <a:ext cx="4574218" cy="1579623"/>
          </a:xfrm>
          <a:prstGeom prst="rect">
            <a:avLst/>
          </a:prstGeom>
          <a:gradFill flip="none" rotWithShape="1">
            <a:gsLst>
              <a:gs pos="0">
                <a:srgbClr val="A92F86">
                  <a:tint val="66000"/>
                  <a:satMod val="160000"/>
                </a:srgbClr>
              </a:gs>
              <a:gs pos="50000">
                <a:srgbClr val="A92F86">
                  <a:tint val="44500"/>
                  <a:satMod val="160000"/>
                </a:srgbClr>
              </a:gs>
              <a:gs pos="100000">
                <a:srgbClr val="A92F86">
                  <a:tint val="23500"/>
                  <a:satMod val="160000"/>
                </a:srgbClr>
              </a:gs>
            </a:gsLst>
            <a:lin ang="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sz="500" dirty="0" smtClean="0"/>
          </a:p>
          <a:p>
            <a:pPr marL="285750" indent="-285750">
              <a:buFont typeface="Arial" panose="020B0604020202020204" pitchFamily="34" charset="0"/>
              <a:buChar char="•"/>
            </a:pPr>
            <a:r>
              <a:rPr lang="fr-CA" dirty="0" err="1" smtClean="0"/>
              <a:t>Meet</a:t>
            </a:r>
            <a:r>
              <a:rPr lang="fr-CA" dirty="0" smtClean="0"/>
              <a:t> </a:t>
            </a:r>
            <a:r>
              <a:rPr lang="fr-CA" dirty="0" err="1" smtClean="0"/>
              <a:t>with</a:t>
            </a:r>
            <a:r>
              <a:rPr lang="fr-CA" dirty="0" smtClean="0"/>
              <a:t> vacant </a:t>
            </a:r>
            <a:r>
              <a:rPr lang="fr-CA" dirty="0" err="1" smtClean="0"/>
              <a:t>property</a:t>
            </a:r>
            <a:r>
              <a:rPr lang="fr-CA" dirty="0" smtClean="0"/>
              <a:t> </a:t>
            </a:r>
            <a:r>
              <a:rPr lang="fr-CA" dirty="0" err="1" smtClean="0"/>
              <a:t>owners</a:t>
            </a:r>
            <a:r>
              <a:rPr lang="fr-CA" dirty="0" smtClean="0"/>
              <a:t> to </a:t>
            </a:r>
            <a:r>
              <a:rPr lang="fr-CA" dirty="0" err="1" smtClean="0"/>
              <a:t>obtain</a:t>
            </a:r>
            <a:r>
              <a:rPr lang="fr-CA" dirty="0" smtClean="0"/>
              <a:t> </a:t>
            </a:r>
            <a:r>
              <a:rPr lang="fr-CA" dirty="0" err="1" smtClean="0"/>
              <a:t>visual</a:t>
            </a:r>
            <a:r>
              <a:rPr lang="fr-CA" dirty="0" smtClean="0"/>
              <a:t> of building condition.</a:t>
            </a:r>
          </a:p>
          <a:p>
            <a:pPr marL="285750" indent="-285750">
              <a:buFont typeface="Arial" panose="020B0604020202020204" pitchFamily="34" charset="0"/>
              <a:buChar char="•"/>
            </a:pPr>
            <a:endParaRPr lang="fr-CA" dirty="0" smtClean="0"/>
          </a:p>
          <a:p>
            <a:pPr marL="285750" indent="-285750">
              <a:buFont typeface="Arial" panose="020B0604020202020204" pitchFamily="34" charset="0"/>
              <a:buChar char="•"/>
            </a:pPr>
            <a:r>
              <a:rPr lang="fr-CA" dirty="0" err="1" smtClean="0"/>
              <a:t>Advise</a:t>
            </a:r>
            <a:r>
              <a:rPr lang="fr-CA" dirty="0" smtClean="0"/>
              <a:t> </a:t>
            </a:r>
            <a:r>
              <a:rPr lang="fr-CA" dirty="0" err="1" smtClean="0"/>
              <a:t>potential</a:t>
            </a:r>
            <a:r>
              <a:rPr lang="fr-CA" dirty="0" smtClean="0"/>
              <a:t> businesses on use, </a:t>
            </a:r>
            <a:r>
              <a:rPr lang="fr-CA" dirty="0" err="1" smtClean="0"/>
              <a:t>occupancy</a:t>
            </a:r>
            <a:r>
              <a:rPr lang="fr-CA" dirty="0" smtClean="0"/>
              <a:t>, and zoning.</a:t>
            </a:r>
          </a:p>
          <a:p>
            <a:pPr algn="ctr"/>
            <a:endParaRPr lang="fr-CA" dirty="0"/>
          </a:p>
        </p:txBody>
      </p:sp>
    </p:spTree>
    <p:extLst>
      <p:ext uri="{BB962C8B-B14F-4D97-AF65-F5344CB8AC3E}">
        <p14:creationId xmlns:p14="http://schemas.microsoft.com/office/powerpoint/2010/main" val="88433061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56304" y="5341741"/>
            <a:ext cx="846856" cy="806450"/>
            <a:chOff x="2908300" y="250825"/>
            <a:chExt cx="1597025" cy="1520826"/>
          </a:xfrm>
          <a:solidFill>
            <a:srgbClr val="17D5D3"/>
          </a:solidFill>
        </p:grpSpPr>
        <p:sp>
          <p:nvSpPr>
            <p:cNvPr id="6"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20" name="Picture Placeholder 19"/>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0" y="36757"/>
            <a:ext cx="3746500" cy="2806258"/>
          </a:xfrm>
        </p:spPr>
      </p:pic>
      <p:pic>
        <p:nvPicPr>
          <p:cNvPr id="25" name="Picture Placeholder 2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2831174" y="570939"/>
            <a:ext cx="9588959" cy="5577252"/>
          </a:xfrm>
        </p:spPr>
      </p:pic>
      <p:sp>
        <p:nvSpPr>
          <p:cNvPr id="2" name="TextBox 1"/>
          <p:cNvSpPr txBox="1"/>
          <p:nvPr/>
        </p:nvSpPr>
        <p:spPr>
          <a:xfrm>
            <a:off x="901040" y="2619722"/>
            <a:ext cx="5225143" cy="4801314"/>
          </a:xfrm>
          <a:prstGeom prst="rect">
            <a:avLst/>
          </a:prstGeom>
          <a:noFill/>
        </p:spPr>
        <p:txBody>
          <a:bodyPr wrap="square" rtlCol="0">
            <a:spAutoFit/>
          </a:bodyPr>
          <a:lstStyle/>
          <a:p>
            <a:endParaRPr lang="en-US" dirty="0" smtClean="0"/>
          </a:p>
          <a:p>
            <a:r>
              <a:rPr lang="en-US" sz="2400" dirty="0" smtClean="0"/>
              <a:t>NEXT FOCUS: HOUSING</a:t>
            </a:r>
          </a:p>
          <a:p>
            <a:endParaRPr lang="en-US" sz="2400" dirty="0" smtClean="0"/>
          </a:p>
          <a:p>
            <a:pPr marL="342900" indent="-342900">
              <a:buFont typeface="Wingdings" panose="05000000000000000000" pitchFamily="2" charset="2"/>
              <a:buChar char="q"/>
            </a:pPr>
            <a:r>
              <a:rPr lang="en-US" sz="2400" dirty="0" smtClean="0"/>
              <a:t>Continue Land Trust research </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smtClean="0"/>
              <a:t>Residential Property Management Initiative  </a:t>
            </a:r>
          </a:p>
          <a:p>
            <a:endParaRPr lang="en-US" sz="2400" dirty="0"/>
          </a:p>
          <a:p>
            <a:pPr marL="342900" indent="-342900">
              <a:buFont typeface="Wingdings" panose="05000000000000000000" pitchFamily="2" charset="2"/>
              <a:buChar char="q"/>
            </a:pPr>
            <a:r>
              <a:rPr lang="en-US" sz="2400" dirty="0" smtClean="0"/>
              <a:t>Housing Authority</a:t>
            </a:r>
          </a:p>
          <a:p>
            <a:endParaRPr lang="en-US" sz="2400" dirty="0"/>
          </a:p>
          <a:p>
            <a:pPr marL="342900" indent="-342900">
              <a:buFont typeface="Wingdings" panose="05000000000000000000" pitchFamily="2" charset="2"/>
              <a:buChar char="q"/>
            </a:pPr>
            <a:r>
              <a:rPr lang="en-US" sz="2400" dirty="0" smtClean="0"/>
              <a:t>Tiny House Village</a:t>
            </a:r>
          </a:p>
          <a:p>
            <a:endParaRPr lang="en-US" sz="2400" dirty="0"/>
          </a:p>
          <a:p>
            <a:endParaRPr lang="en-US" sz="2400" dirty="0"/>
          </a:p>
        </p:txBody>
      </p:sp>
    </p:spTree>
    <p:extLst>
      <p:ext uri="{BB962C8B-B14F-4D97-AF65-F5344CB8AC3E}">
        <p14:creationId xmlns:p14="http://schemas.microsoft.com/office/powerpoint/2010/main" val="236317614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a:spLocks/>
          </p:cNvSpPr>
          <p:nvPr/>
        </p:nvSpPr>
        <p:spPr>
          <a:xfrm>
            <a:off x="264999" y="237196"/>
            <a:ext cx="5339068" cy="684803"/>
          </a:xfrm>
          <a:prstGeom prst="rect">
            <a:avLst/>
          </a:prstGeom>
          <a:noFill/>
          <a:effectLst/>
        </p:spPr>
        <p:txBody>
          <a:bodyPr wrap="square" rtlCol="0">
            <a:spAutoFit/>
          </a:bodyPr>
          <a:lstStyle/>
          <a:p>
            <a:pPr>
              <a:lnSpc>
                <a:spcPts val="4400"/>
              </a:lnSpc>
            </a:pPr>
            <a:r>
              <a:rPr lang="en-CA" sz="4400" b="1" dirty="0" smtClean="0">
                <a:ea typeface="Open Sans" panose="020B0606030504020204" pitchFamily="34" charset="0"/>
                <a:cs typeface="Open Sans" panose="020B0606030504020204" pitchFamily="34" charset="0"/>
              </a:rPr>
              <a:t>OBJECTIVES</a:t>
            </a:r>
            <a:endParaRPr lang="fr-CA" sz="4400" b="1" dirty="0">
              <a:ea typeface="Open Sans" panose="020B0606030504020204" pitchFamily="34" charset="0"/>
              <a:cs typeface="Open Sans" panose="020B0606030504020204" pitchFamily="34" charset="0"/>
            </a:endParaRPr>
          </a:p>
        </p:txBody>
      </p:sp>
      <p:sp>
        <p:nvSpPr>
          <p:cNvPr id="30" name="TextBox 29"/>
          <p:cNvSpPr txBox="1">
            <a:spLocks/>
          </p:cNvSpPr>
          <p:nvPr/>
        </p:nvSpPr>
        <p:spPr>
          <a:xfrm>
            <a:off x="348620" y="849943"/>
            <a:ext cx="4343478" cy="369332"/>
          </a:xfrm>
          <a:prstGeom prst="rect">
            <a:avLst/>
          </a:prstGeom>
          <a:noFill/>
          <a:effectLst/>
        </p:spPr>
        <p:txBody>
          <a:bodyPr wrap="square" rtlCol="0">
            <a:spAutoFit/>
          </a:bodyPr>
          <a:lstStyle/>
          <a:p>
            <a:pPr lvl="0"/>
            <a:r>
              <a:rPr lang="it-IT" b="1" spc="400" dirty="0" smtClean="0">
                <a:solidFill>
                  <a:srgbClr val="A92F86"/>
                </a:solidFill>
                <a:ea typeface="Open Sans" panose="020B0606030504020204" pitchFamily="34" charset="0"/>
                <a:cs typeface="Open Sans" panose="020B0606030504020204" pitchFamily="34" charset="0"/>
              </a:rPr>
              <a:t>Lincoln Park Revitalization </a:t>
            </a:r>
            <a:endParaRPr lang="it-IT" b="1" spc="400" dirty="0">
              <a:solidFill>
                <a:srgbClr val="A92F86"/>
              </a:solidFill>
              <a:ea typeface="Open Sans" panose="020B0606030504020204" pitchFamily="34" charset="0"/>
              <a:cs typeface="Open Sans" panose="020B0606030504020204" pitchFamily="34" charset="0"/>
            </a:endParaRPr>
          </a:p>
        </p:txBody>
      </p:sp>
      <p:sp>
        <p:nvSpPr>
          <p:cNvPr id="31" name="Rectangle 30"/>
          <p:cNvSpPr/>
          <p:nvPr/>
        </p:nvSpPr>
        <p:spPr>
          <a:xfrm>
            <a:off x="398756" y="1382531"/>
            <a:ext cx="5772351" cy="5509200"/>
          </a:xfrm>
          <a:prstGeom prst="rect">
            <a:avLst/>
          </a:prstGeom>
        </p:spPr>
        <p:txBody>
          <a:bodyPr wrap="square">
            <a:spAutoFit/>
          </a:bodyPr>
          <a:lstStyle/>
          <a:p>
            <a:pPr marL="171450" indent="-171450">
              <a:buFont typeface="Arial" panose="020B0604020202020204" pitchFamily="34" charset="0"/>
              <a:buChar char="•"/>
            </a:pPr>
            <a:r>
              <a:rPr lang="en-US" sz="1600" spc="100" dirty="0"/>
              <a:t>Communicate the “</a:t>
            </a:r>
            <a:r>
              <a:rPr lang="en-US" sz="1600" b="1" spc="100" dirty="0"/>
              <a:t>vision</a:t>
            </a:r>
            <a:r>
              <a:rPr lang="en-US" sz="1600" spc="100" dirty="0"/>
              <a:t>” of the </a:t>
            </a:r>
            <a:r>
              <a:rPr lang="en-US" sz="1600" spc="100" dirty="0" smtClean="0"/>
              <a:t>district and implementation phases.</a:t>
            </a:r>
          </a:p>
          <a:p>
            <a:endParaRPr lang="en-US" sz="1600" b="1" spc="100" dirty="0"/>
          </a:p>
          <a:p>
            <a:pPr marL="171450" indent="-171450">
              <a:buFont typeface="Arial" panose="020B0604020202020204" pitchFamily="34" charset="0"/>
              <a:buChar char="•"/>
            </a:pPr>
            <a:r>
              <a:rPr lang="en-US" sz="1600" spc="100" dirty="0"/>
              <a:t>Clearly identify the boundaries and highlight the proximity </a:t>
            </a:r>
            <a:r>
              <a:rPr lang="en-US" sz="1600" b="1" spc="100" dirty="0"/>
              <a:t>to the surrounding amenities and districts</a:t>
            </a:r>
            <a:r>
              <a:rPr lang="en-US" sz="1600" b="1" spc="100" dirty="0" smtClean="0"/>
              <a:t>.</a:t>
            </a:r>
          </a:p>
          <a:p>
            <a:endParaRPr lang="en-US" sz="1600" b="1" spc="100" dirty="0"/>
          </a:p>
          <a:p>
            <a:pPr marL="171450" indent="-171450">
              <a:buFont typeface="Arial" panose="020B0604020202020204" pitchFamily="34" charset="0"/>
              <a:buChar char="•"/>
            </a:pPr>
            <a:r>
              <a:rPr lang="en-US" sz="1600" b="1" spc="100" dirty="0" smtClean="0"/>
              <a:t>Strengthen the connections </a:t>
            </a:r>
            <a:r>
              <a:rPr lang="en-US" sz="1600" spc="100" dirty="0" smtClean="0"/>
              <a:t>between the key cultural facilities and community partners.</a:t>
            </a:r>
          </a:p>
          <a:p>
            <a:endParaRPr lang="en-US" sz="1600" b="1" spc="100" dirty="0" smtClean="0"/>
          </a:p>
          <a:p>
            <a:pPr marL="171450" indent="-171450">
              <a:buFont typeface="Arial" panose="020B0604020202020204" pitchFamily="34" charset="0"/>
              <a:buChar char="•"/>
            </a:pPr>
            <a:r>
              <a:rPr lang="en-US" sz="1600" spc="100" dirty="0" smtClean="0"/>
              <a:t>Improve </a:t>
            </a:r>
            <a:r>
              <a:rPr lang="en-US" sz="1600" spc="100" dirty="0"/>
              <a:t>opportunities for </a:t>
            </a:r>
            <a:r>
              <a:rPr lang="en-US" sz="1600" b="1" spc="100" dirty="0"/>
              <a:t>frequent and meaningful activity and contact among citizens. </a:t>
            </a:r>
            <a:r>
              <a:rPr lang="en-US" sz="1600" spc="100" dirty="0"/>
              <a:t> </a:t>
            </a:r>
            <a:endParaRPr lang="en-US" sz="1600" spc="100" dirty="0" smtClean="0"/>
          </a:p>
          <a:p>
            <a:endParaRPr lang="en-US" sz="1600" spc="100" dirty="0"/>
          </a:p>
          <a:p>
            <a:pPr marL="171450" indent="-171450">
              <a:buFont typeface="Arial" panose="020B0604020202020204" pitchFamily="34" charset="0"/>
              <a:buChar char="•"/>
            </a:pPr>
            <a:r>
              <a:rPr lang="en-US" sz="1600" spc="100" dirty="0"/>
              <a:t>Highlight initiatives that promote </a:t>
            </a:r>
            <a:r>
              <a:rPr lang="en-US" sz="1600" b="1" spc="100" dirty="0"/>
              <a:t>a sense of comfort and safety</a:t>
            </a:r>
            <a:r>
              <a:rPr lang="en-US" sz="1600" b="1" spc="100" dirty="0" smtClean="0"/>
              <a:t>.</a:t>
            </a:r>
          </a:p>
          <a:p>
            <a:endParaRPr lang="en-US" sz="1600" b="1" spc="100" dirty="0"/>
          </a:p>
          <a:p>
            <a:pPr marL="171450" indent="-171450">
              <a:buFont typeface="Arial" panose="020B0604020202020204" pitchFamily="34" charset="0"/>
              <a:buChar char="•"/>
            </a:pPr>
            <a:r>
              <a:rPr lang="en-US" sz="1600" spc="100" dirty="0" smtClean="0"/>
              <a:t>Create </a:t>
            </a:r>
            <a:r>
              <a:rPr lang="en-US" sz="1600" spc="100" dirty="0"/>
              <a:t>an</a:t>
            </a:r>
            <a:r>
              <a:rPr lang="en-US" sz="1600" b="1" spc="100" dirty="0"/>
              <a:t> attractive environment </a:t>
            </a:r>
            <a:r>
              <a:rPr lang="en-US" sz="1600" spc="100" dirty="0"/>
              <a:t>to</a:t>
            </a:r>
            <a:r>
              <a:rPr lang="en-US" sz="1600" b="1" spc="100" dirty="0"/>
              <a:t> </a:t>
            </a:r>
            <a:r>
              <a:rPr lang="en-US" sz="1600" b="1" spc="100" dirty="0" smtClean="0"/>
              <a:t>encourage </a:t>
            </a:r>
            <a:r>
              <a:rPr lang="en-US" sz="1600" b="1" spc="100" dirty="0"/>
              <a:t>private investment </a:t>
            </a:r>
            <a:r>
              <a:rPr lang="en-US" sz="1600" spc="100" dirty="0"/>
              <a:t>and one </a:t>
            </a:r>
            <a:r>
              <a:rPr lang="en-US" sz="1600" spc="100" dirty="0" smtClean="0"/>
              <a:t>that builds </a:t>
            </a:r>
            <a:r>
              <a:rPr lang="en-US" sz="1600" spc="100" dirty="0"/>
              <a:t>and supports </a:t>
            </a:r>
            <a:r>
              <a:rPr lang="en-US" sz="1600" spc="100" dirty="0" smtClean="0"/>
              <a:t>economic development. </a:t>
            </a:r>
            <a:endParaRPr lang="en-US" sz="1600" b="1" spc="100" dirty="0" smtClean="0"/>
          </a:p>
          <a:p>
            <a:endParaRPr lang="en-US" sz="1600" b="1" spc="100" dirty="0"/>
          </a:p>
          <a:p>
            <a:pPr marL="171450" indent="-171450">
              <a:buFont typeface="Arial" panose="020B0604020202020204" pitchFamily="34" charset="0"/>
              <a:buChar char="•"/>
            </a:pPr>
            <a:r>
              <a:rPr lang="en-US" sz="1600" spc="100" dirty="0"/>
              <a:t>Make it </a:t>
            </a:r>
            <a:r>
              <a:rPr lang="en-US" sz="1600" b="1" spc="100" dirty="0"/>
              <a:t>easy to do business </a:t>
            </a:r>
            <a:r>
              <a:rPr lang="en-US" sz="1600" spc="100" dirty="0"/>
              <a:t>in Lincoln Park</a:t>
            </a:r>
            <a:r>
              <a:rPr lang="en-US" sz="1600" spc="100" dirty="0" smtClean="0"/>
              <a:t>.</a:t>
            </a:r>
          </a:p>
          <a:p>
            <a:endParaRPr lang="en-US" sz="1600" spc="100" dirty="0"/>
          </a:p>
          <a:p>
            <a:pPr marL="171450" indent="-171450">
              <a:buFont typeface="Arial" panose="020B0604020202020204" pitchFamily="34" charset="0"/>
              <a:buChar char="•"/>
            </a:pPr>
            <a:endParaRPr lang="en-US" sz="1600" b="1" spc="100" dirty="0"/>
          </a:p>
        </p:txBody>
      </p:sp>
      <p:sp>
        <p:nvSpPr>
          <p:cNvPr id="32" name="Freeform 8"/>
          <p:cNvSpPr>
            <a:spLocks/>
          </p:cNvSpPr>
          <p:nvPr/>
        </p:nvSpPr>
        <p:spPr bwMode="auto">
          <a:xfrm rot="2149239">
            <a:off x="5616983" y="-228946"/>
            <a:ext cx="2367268" cy="2799028"/>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solidFill>
            <a:srgbClr val="A92F8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3" name="Freeform 8"/>
          <p:cNvSpPr>
            <a:spLocks/>
          </p:cNvSpPr>
          <p:nvPr/>
        </p:nvSpPr>
        <p:spPr bwMode="auto">
          <a:xfrm rot="10800000">
            <a:off x="10880840" y="-522514"/>
            <a:ext cx="3685651" cy="4357868"/>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 name="Freeform 8"/>
          <p:cNvSpPr>
            <a:spLocks/>
          </p:cNvSpPr>
          <p:nvPr/>
        </p:nvSpPr>
        <p:spPr bwMode="auto">
          <a:xfrm>
            <a:off x="10134319" y="4576399"/>
            <a:ext cx="2367268" cy="2799028"/>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solidFill>
            <a:srgbClr val="17D5D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8"/>
          <p:cNvSpPr>
            <a:spLocks/>
          </p:cNvSpPr>
          <p:nvPr/>
        </p:nvSpPr>
        <p:spPr bwMode="auto">
          <a:xfrm rot="4832966">
            <a:off x="8230986" y="5705833"/>
            <a:ext cx="2367268" cy="2799028"/>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adFill flip="none" rotWithShape="1">
            <a:gsLst>
              <a:gs pos="0">
                <a:srgbClr val="A92F86">
                  <a:tint val="66000"/>
                  <a:satMod val="160000"/>
                </a:srgbClr>
              </a:gs>
              <a:gs pos="50000">
                <a:srgbClr val="A92F86">
                  <a:tint val="44500"/>
                  <a:satMod val="160000"/>
                </a:srgbClr>
              </a:gs>
              <a:gs pos="100000">
                <a:srgbClr val="A92F86">
                  <a:tint val="23500"/>
                  <a:satMod val="160000"/>
                </a:srgbClr>
              </a:gs>
            </a:gsLst>
            <a:lin ang="189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8"/>
          <p:cNvSpPr>
            <a:spLocks/>
          </p:cNvSpPr>
          <p:nvPr/>
        </p:nvSpPr>
        <p:spPr bwMode="auto">
          <a:xfrm rot="14438734">
            <a:off x="8521890" y="-1897956"/>
            <a:ext cx="2367268" cy="2799028"/>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adFill flip="none" rotWithShape="1">
            <a:gsLst>
              <a:gs pos="0">
                <a:srgbClr val="17D5D3">
                  <a:tint val="66000"/>
                  <a:satMod val="160000"/>
                </a:srgbClr>
              </a:gs>
              <a:gs pos="50000">
                <a:srgbClr val="17D5D3">
                  <a:tint val="44500"/>
                  <a:satMod val="160000"/>
                </a:srgbClr>
              </a:gs>
              <a:gs pos="100000">
                <a:srgbClr val="17D5D3">
                  <a:tint val="23500"/>
                  <a:satMod val="160000"/>
                </a:srgbClr>
              </a:gs>
            </a:gsLst>
            <a:path path="circle">
              <a:fillToRect l="100000" b="100000"/>
            </a:path>
            <a:tileRect t="-100000" r="-100000"/>
          </a:gra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pic>
        <p:nvPicPr>
          <p:cNvPr id="9" name="Picture Placeholder 8"/>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tretch>
            <a:fillRect/>
          </a:stretch>
        </p:blipFill>
        <p:spPr>
          <a:xfrm rot="5400000">
            <a:off x="6752001" y="4534606"/>
            <a:ext cx="2306938" cy="1730203"/>
          </a:xfrm>
        </p:spPr>
      </p:pic>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rot="21420616">
            <a:off x="7238697" y="1166892"/>
            <a:ext cx="4269188" cy="2558782"/>
          </a:xfrm>
        </p:spPr>
      </p:pic>
      <p:sp>
        <p:nvSpPr>
          <p:cNvPr id="21" name="Freeform 8"/>
          <p:cNvSpPr>
            <a:spLocks/>
          </p:cNvSpPr>
          <p:nvPr/>
        </p:nvSpPr>
        <p:spPr bwMode="auto">
          <a:xfrm rot="7143533">
            <a:off x="6632398" y="2849786"/>
            <a:ext cx="1401735" cy="1657394"/>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80675171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2"/>
            <a:ext cx="6858000" cy="6694651"/>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5999" y="0"/>
                </a:lnTo>
                <a:lnTo>
                  <a:pt x="6095999" y="6858000"/>
                </a:lnTo>
                <a:lnTo>
                  <a:pt x="0" y="6858000"/>
                </a:lnTo>
                <a:close/>
              </a:path>
            </a:pathLst>
          </a:custGeom>
        </p:spPr>
      </p:pic>
      <p:sp>
        <p:nvSpPr>
          <p:cNvPr id="17" name="Rectangle 16"/>
          <p:cNvSpPr/>
          <p:nvPr/>
        </p:nvSpPr>
        <p:spPr bwMode="auto">
          <a:xfrm>
            <a:off x="7282820" y="1751814"/>
            <a:ext cx="4574218" cy="1579623"/>
          </a:xfrm>
          <a:prstGeom prst="rect">
            <a:avLst/>
          </a:prstGeom>
          <a:gradFill flip="none" rotWithShape="1">
            <a:gsLst>
              <a:gs pos="0">
                <a:srgbClr val="A92F86">
                  <a:tint val="66000"/>
                  <a:satMod val="160000"/>
                </a:srgbClr>
              </a:gs>
              <a:gs pos="50000">
                <a:srgbClr val="A92F86">
                  <a:tint val="44500"/>
                  <a:satMod val="160000"/>
                </a:srgbClr>
              </a:gs>
              <a:gs pos="100000">
                <a:srgbClr val="A92F86">
                  <a:tint val="23500"/>
                  <a:satMod val="160000"/>
                </a:srgbClr>
              </a:gs>
            </a:gsLst>
            <a:lin ang="108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6" name="Rectangle 15"/>
          <p:cNvSpPr/>
          <p:nvPr/>
        </p:nvSpPr>
        <p:spPr bwMode="auto">
          <a:xfrm>
            <a:off x="7282820" y="74852"/>
            <a:ext cx="4574218" cy="1579623"/>
          </a:xfrm>
          <a:prstGeom prst="rect">
            <a:avLst/>
          </a:prstGeom>
          <a:gradFill flip="none" rotWithShape="1">
            <a:gsLst>
              <a:gs pos="0">
                <a:srgbClr val="A92F86">
                  <a:tint val="66000"/>
                  <a:satMod val="160000"/>
                </a:srgbClr>
              </a:gs>
              <a:gs pos="50000">
                <a:srgbClr val="A92F86">
                  <a:tint val="44500"/>
                  <a:satMod val="160000"/>
                </a:srgbClr>
              </a:gs>
              <a:gs pos="100000">
                <a:srgbClr val="A92F86">
                  <a:tint val="23500"/>
                  <a:satMod val="160000"/>
                </a:srgbClr>
              </a:gs>
            </a:gsLst>
            <a:lin ang="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14" name="Straight Connector 13"/>
          <p:cNvCxnSpPr>
            <a:cxnSpLocks/>
          </p:cNvCxnSpPr>
          <p:nvPr/>
        </p:nvCxnSpPr>
        <p:spPr>
          <a:xfrm>
            <a:off x="7282820" y="-52736"/>
            <a:ext cx="0" cy="4648197"/>
          </a:xfrm>
          <a:prstGeom prst="line">
            <a:avLst/>
          </a:prstGeom>
          <a:ln w="63500">
            <a:solidFill>
              <a:srgbClr val="17D5D3"/>
            </a:solidFill>
          </a:ln>
        </p:spPr>
        <p:style>
          <a:lnRef idx="1">
            <a:schemeClr val="dk1"/>
          </a:lnRef>
          <a:fillRef idx="0">
            <a:schemeClr val="dk1"/>
          </a:fillRef>
          <a:effectRef idx="0">
            <a:schemeClr val="dk1"/>
          </a:effectRef>
          <a:fontRef idx="minor">
            <a:schemeClr val="tx1"/>
          </a:fontRef>
        </p:style>
      </p:cxnSp>
      <p:sp>
        <p:nvSpPr>
          <p:cNvPr id="44" name="Isosceles Triangle 43"/>
          <p:cNvSpPr/>
          <p:nvPr/>
        </p:nvSpPr>
        <p:spPr bwMode="auto">
          <a:xfrm rot="5400000">
            <a:off x="7147830" y="720469"/>
            <a:ext cx="269980" cy="269980"/>
          </a:xfrm>
          <a:prstGeom prst="triangle">
            <a:avLst/>
          </a:prstGeom>
          <a:solidFill>
            <a:srgbClr val="17D5D3"/>
          </a:solidFill>
          <a:ln w="38100">
            <a:solidFill>
              <a:srgbClr val="17D5D3"/>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Isosceles Triangle 44"/>
          <p:cNvSpPr/>
          <p:nvPr/>
        </p:nvSpPr>
        <p:spPr bwMode="auto">
          <a:xfrm rot="5400000">
            <a:off x="7147830" y="2406636"/>
            <a:ext cx="269980" cy="269980"/>
          </a:xfrm>
          <a:prstGeom prst="triangle">
            <a:avLst/>
          </a:prstGeom>
          <a:solidFill>
            <a:srgbClr val="17D5D3"/>
          </a:solidFill>
          <a:ln w="38100">
            <a:solidFill>
              <a:srgbClr val="17D5D3"/>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7" name="Rectangle 46"/>
          <p:cNvSpPr/>
          <p:nvPr/>
        </p:nvSpPr>
        <p:spPr>
          <a:xfrm>
            <a:off x="7750397" y="437624"/>
            <a:ext cx="3514503" cy="880369"/>
          </a:xfrm>
          <a:prstGeom prst="rect">
            <a:avLst/>
          </a:prstGeom>
        </p:spPr>
        <p:txBody>
          <a:bodyPr wrap="square">
            <a:spAutoFit/>
          </a:bodyPr>
          <a:lstStyle/>
          <a:p>
            <a:pPr>
              <a:lnSpc>
                <a:spcPct val="150000"/>
              </a:lnSpc>
            </a:pPr>
            <a:r>
              <a:rPr lang="fr-CA" spc="100" dirty="0" smtClean="0"/>
              <a:t>Continue</a:t>
            </a:r>
            <a:r>
              <a:rPr lang="fr-CA" b="1" spc="100" dirty="0" smtClean="0"/>
              <a:t> </a:t>
            </a:r>
            <a:r>
              <a:rPr lang="fr-CA" b="1" spc="100" dirty="0" err="1" smtClean="0"/>
              <a:t>Asset</a:t>
            </a:r>
            <a:r>
              <a:rPr lang="fr-CA" b="1" spc="100" dirty="0" smtClean="0"/>
              <a:t> Inventory </a:t>
            </a:r>
            <a:r>
              <a:rPr lang="fr-CA" spc="100" dirty="0" smtClean="0"/>
              <a:t>of  buildings on Avenue D  </a:t>
            </a:r>
            <a:endParaRPr lang="fr-CA" spc="100" dirty="0"/>
          </a:p>
        </p:txBody>
      </p:sp>
      <p:sp>
        <p:nvSpPr>
          <p:cNvPr id="8" name="Rectangle 7"/>
          <p:cNvSpPr/>
          <p:nvPr/>
        </p:nvSpPr>
        <p:spPr bwMode="auto">
          <a:xfrm>
            <a:off x="15628" y="47357"/>
            <a:ext cx="6842372" cy="6722146"/>
          </a:xfrm>
          <a:prstGeom prst="rect">
            <a:avLst/>
          </a:prstGeom>
          <a:gradFill flip="none" rotWithShape="1">
            <a:gsLst>
              <a:gs pos="0">
                <a:schemeClr val="accent2">
                  <a:lumMod val="50000"/>
                  <a:alpha val="49000"/>
                </a:schemeClr>
              </a:gs>
              <a:gs pos="100000">
                <a:schemeClr val="accent5"/>
              </a:gs>
            </a:gsLst>
            <a:lin ang="135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7" name="TextBox 26"/>
          <p:cNvSpPr txBox="1">
            <a:spLocks/>
          </p:cNvSpPr>
          <p:nvPr/>
        </p:nvSpPr>
        <p:spPr>
          <a:xfrm>
            <a:off x="214958" y="1786983"/>
            <a:ext cx="4717309" cy="769441"/>
          </a:xfrm>
          <a:prstGeom prst="rect">
            <a:avLst/>
          </a:prstGeom>
          <a:noFill/>
          <a:effectLst/>
        </p:spPr>
        <p:txBody>
          <a:bodyPr wrap="square" rtlCol="0">
            <a:spAutoFit/>
          </a:bodyPr>
          <a:lstStyle/>
          <a:p>
            <a:r>
              <a:rPr lang="en-CA" sz="4400" b="1" dirty="0" smtClean="0">
                <a:solidFill>
                  <a:schemeClr val="bg1"/>
                </a:solidFill>
                <a:ea typeface="Open Sans" panose="020B0606030504020204" pitchFamily="34" charset="0"/>
                <a:cs typeface="Open Sans" panose="020B0606030504020204" pitchFamily="34" charset="0"/>
              </a:rPr>
              <a:t>NEXT STEPS</a:t>
            </a:r>
            <a:endParaRPr lang="en-CA" sz="4400" b="1" dirty="0">
              <a:solidFill>
                <a:schemeClr val="bg1"/>
              </a:solidFill>
              <a:ea typeface="Open Sans" panose="020B0606030504020204" pitchFamily="34" charset="0"/>
              <a:cs typeface="Open Sans" panose="020B0606030504020204" pitchFamily="34" charset="0"/>
            </a:endParaRPr>
          </a:p>
        </p:txBody>
      </p:sp>
      <p:grpSp>
        <p:nvGrpSpPr>
          <p:cNvPr id="21" name="Group 20"/>
          <p:cNvGrpSpPr/>
          <p:nvPr/>
        </p:nvGrpSpPr>
        <p:grpSpPr>
          <a:xfrm>
            <a:off x="265118" y="368556"/>
            <a:ext cx="1489495" cy="1418427"/>
            <a:chOff x="2908300" y="250825"/>
            <a:chExt cx="1597025" cy="1520826"/>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grpSpPr>
        <p:sp>
          <p:nvSpPr>
            <p:cNvPr id="22"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3"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4"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5"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6"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9"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0"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1"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2"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3"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34" name="Rectangle 33"/>
          <p:cNvSpPr/>
          <p:nvPr/>
        </p:nvSpPr>
        <p:spPr>
          <a:xfrm>
            <a:off x="7750395" y="2270441"/>
            <a:ext cx="3514503" cy="507831"/>
          </a:xfrm>
          <a:prstGeom prst="rect">
            <a:avLst/>
          </a:prstGeom>
        </p:spPr>
        <p:txBody>
          <a:bodyPr wrap="square">
            <a:spAutoFit/>
          </a:bodyPr>
          <a:lstStyle/>
          <a:p>
            <a:pPr>
              <a:lnSpc>
                <a:spcPct val="150000"/>
              </a:lnSpc>
            </a:pPr>
            <a:r>
              <a:rPr lang="fr-CA" spc="100" dirty="0" smtClean="0"/>
              <a:t>Lincoln Park</a:t>
            </a:r>
            <a:r>
              <a:rPr lang="fr-CA" b="1" spc="100" dirty="0" smtClean="0"/>
              <a:t> Overlay</a:t>
            </a:r>
            <a:r>
              <a:rPr lang="fr-CA" spc="100" dirty="0" smtClean="0"/>
              <a:t> </a:t>
            </a:r>
            <a:r>
              <a:rPr lang="fr-CA" b="1" spc="100" dirty="0" err="1" smtClean="0"/>
              <a:t>Ordinance</a:t>
            </a:r>
            <a:endParaRPr lang="fr-CA" spc="100" dirty="0"/>
          </a:p>
        </p:txBody>
      </p:sp>
      <p:sp>
        <p:nvSpPr>
          <p:cNvPr id="35" name="Rectangle 34"/>
          <p:cNvSpPr/>
          <p:nvPr/>
        </p:nvSpPr>
        <p:spPr bwMode="auto">
          <a:xfrm>
            <a:off x="7282820" y="3431530"/>
            <a:ext cx="4574218" cy="1579623"/>
          </a:xfrm>
          <a:prstGeom prst="rect">
            <a:avLst/>
          </a:prstGeom>
          <a:gradFill flip="none" rotWithShape="1">
            <a:gsLst>
              <a:gs pos="0">
                <a:srgbClr val="A92F86">
                  <a:tint val="66000"/>
                  <a:satMod val="160000"/>
                </a:srgbClr>
              </a:gs>
              <a:gs pos="50000">
                <a:srgbClr val="A92F86">
                  <a:tint val="44500"/>
                  <a:satMod val="160000"/>
                </a:srgbClr>
              </a:gs>
              <a:gs pos="100000">
                <a:srgbClr val="A92F86">
                  <a:tint val="23500"/>
                  <a:satMod val="160000"/>
                </a:srgbClr>
              </a:gs>
            </a:gsLst>
            <a:lin ang="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6" name="Rectangle 35"/>
          <p:cNvSpPr/>
          <p:nvPr/>
        </p:nvSpPr>
        <p:spPr bwMode="auto">
          <a:xfrm>
            <a:off x="7282820" y="5189881"/>
            <a:ext cx="4574218" cy="1579623"/>
          </a:xfrm>
          <a:prstGeom prst="rect">
            <a:avLst/>
          </a:prstGeom>
          <a:gradFill flip="none" rotWithShape="1">
            <a:gsLst>
              <a:gs pos="0">
                <a:srgbClr val="A92F86">
                  <a:tint val="66000"/>
                  <a:satMod val="160000"/>
                </a:srgbClr>
              </a:gs>
              <a:gs pos="50000">
                <a:srgbClr val="A92F86">
                  <a:tint val="44500"/>
                  <a:satMod val="160000"/>
                </a:srgbClr>
              </a:gs>
              <a:gs pos="100000">
                <a:srgbClr val="A92F86">
                  <a:tint val="23500"/>
                  <a:satMod val="160000"/>
                </a:srgbClr>
              </a:gs>
            </a:gsLst>
            <a:lin ang="108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37" name="Straight Connector 36"/>
          <p:cNvCxnSpPr>
            <a:cxnSpLocks/>
          </p:cNvCxnSpPr>
          <p:nvPr/>
        </p:nvCxnSpPr>
        <p:spPr>
          <a:xfrm>
            <a:off x="7282820" y="3382578"/>
            <a:ext cx="0" cy="6866500"/>
          </a:xfrm>
          <a:prstGeom prst="line">
            <a:avLst/>
          </a:prstGeom>
          <a:ln w="63500">
            <a:solidFill>
              <a:srgbClr val="17D5D3"/>
            </a:solidFill>
          </a:ln>
        </p:spPr>
        <p:style>
          <a:lnRef idx="1">
            <a:schemeClr val="dk1"/>
          </a:lnRef>
          <a:fillRef idx="0">
            <a:schemeClr val="dk1"/>
          </a:fillRef>
          <a:effectRef idx="0">
            <a:schemeClr val="dk1"/>
          </a:effectRef>
          <a:fontRef idx="minor">
            <a:schemeClr val="tx1"/>
          </a:fontRef>
        </p:style>
      </p:cxnSp>
      <p:sp>
        <p:nvSpPr>
          <p:cNvPr id="38" name="Isosceles Triangle 37"/>
          <p:cNvSpPr/>
          <p:nvPr/>
        </p:nvSpPr>
        <p:spPr bwMode="auto">
          <a:xfrm rot="5400000">
            <a:off x="7147830" y="5844703"/>
            <a:ext cx="269980" cy="269980"/>
          </a:xfrm>
          <a:prstGeom prst="triangle">
            <a:avLst/>
          </a:prstGeom>
          <a:solidFill>
            <a:srgbClr val="17D5D3"/>
          </a:solidFill>
          <a:ln w="38100">
            <a:solidFill>
              <a:srgbClr val="17D5D3"/>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39" name="Rectangle 38"/>
          <p:cNvSpPr/>
          <p:nvPr/>
        </p:nvSpPr>
        <p:spPr>
          <a:xfrm>
            <a:off x="7750397" y="5552653"/>
            <a:ext cx="3514503" cy="923330"/>
          </a:xfrm>
          <a:prstGeom prst="rect">
            <a:avLst/>
          </a:prstGeom>
        </p:spPr>
        <p:txBody>
          <a:bodyPr wrap="square">
            <a:spAutoFit/>
          </a:bodyPr>
          <a:lstStyle/>
          <a:p>
            <a:pPr>
              <a:lnSpc>
                <a:spcPct val="150000"/>
              </a:lnSpc>
            </a:pPr>
            <a:r>
              <a:rPr lang="fr-CA" spc="100" dirty="0" err="1" smtClean="0"/>
              <a:t>Launch</a:t>
            </a:r>
            <a:r>
              <a:rPr lang="fr-CA" spc="100" dirty="0" smtClean="0"/>
              <a:t> </a:t>
            </a:r>
            <a:r>
              <a:rPr lang="fr-CA" b="1" spc="100" dirty="0" smtClean="0"/>
              <a:t>WAY TO GROW, Lincoln Park!</a:t>
            </a:r>
            <a:endParaRPr lang="fr-CA" spc="100" dirty="0"/>
          </a:p>
        </p:txBody>
      </p:sp>
      <p:sp>
        <p:nvSpPr>
          <p:cNvPr id="40" name="Isosceles Triangle 39"/>
          <p:cNvSpPr/>
          <p:nvPr/>
        </p:nvSpPr>
        <p:spPr bwMode="auto">
          <a:xfrm rot="5400000">
            <a:off x="7147830" y="4086352"/>
            <a:ext cx="269980" cy="269980"/>
          </a:xfrm>
          <a:prstGeom prst="triangle">
            <a:avLst/>
          </a:prstGeom>
          <a:solidFill>
            <a:srgbClr val="17D5D3"/>
          </a:solidFill>
          <a:ln w="38100">
            <a:solidFill>
              <a:srgbClr val="17D5D3"/>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1" name="Rectangle 40"/>
          <p:cNvSpPr/>
          <p:nvPr/>
        </p:nvSpPr>
        <p:spPr>
          <a:xfrm>
            <a:off x="7750395" y="3759676"/>
            <a:ext cx="3514503" cy="923330"/>
          </a:xfrm>
          <a:prstGeom prst="rect">
            <a:avLst/>
          </a:prstGeom>
        </p:spPr>
        <p:txBody>
          <a:bodyPr wrap="square">
            <a:spAutoFit/>
          </a:bodyPr>
          <a:lstStyle/>
          <a:p>
            <a:r>
              <a:rPr lang="fr-CA" b="1" spc="100" dirty="0" err="1" smtClean="0"/>
              <a:t>Community</a:t>
            </a:r>
            <a:r>
              <a:rPr lang="fr-CA" b="1" spc="100" dirty="0" smtClean="0"/>
              <a:t> Input Meeting </a:t>
            </a:r>
            <a:r>
              <a:rPr lang="fr-CA" spc="100" dirty="0" smtClean="0"/>
              <a:t>at Lincoln Park Main Street  / CA Moore </a:t>
            </a:r>
            <a:r>
              <a:rPr lang="fr-CA" spc="100" dirty="0" err="1" smtClean="0"/>
              <a:t>Elementary</a:t>
            </a:r>
            <a:r>
              <a:rPr lang="fr-CA" spc="100" dirty="0" smtClean="0"/>
              <a:t> in </a:t>
            </a:r>
            <a:r>
              <a:rPr lang="fr-CA" b="1" spc="100" dirty="0" smtClean="0"/>
              <a:t>OCT/NOV</a:t>
            </a:r>
            <a:r>
              <a:rPr lang="fr-CA" spc="100" dirty="0" smtClean="0"/>
              <a:t> </a:t>
            </a:r>
          </a:p>
        </p:txBody>
      </p:sp>
    </p:spTree>
    <p:extLst>
      <p:ext uri="{BB962C8B-B14F-4D97-AF65-F5344CB8AC3E}">
        <p14:creationId xmlns:p14="http://schemas.microsoft.com/office/powerpoint/2010/main" val="25410637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xtBox 5"/>
          <p:cNvSpPr txBox="1"/>
          <p:nvPr/>
        </p:nvSpPr>
        <p:spPr>
          <a:xfrm>
            <a:off x="3465095" y="2490537"/>
            <a:ext cx="10659979" cy="1200329"/>
          </a:xfrm>
          <a:prstGeom prst="rect">
            <a:avLst/>
          </a:prstGeom>
          <a:noFill/>
        </p:spPr>
        <p:txBody>
          <a:bodyPr wrap="square" rtlCol="0">
            <a:spAutoFit/>
          </a:bodyPr>
          <a:lstStyle/>
          <a:p>
            <a:r>
              <a:rPr lang="en-US" sz="7200" dirty="0" smtClean="0">
                <a:solidFill>
                  <a:schemeClr val="bg2"/>
                </a:solidFill>
              </a:rPr>
              <a:t>Questions?</a:t>
            </a:r>
            <a:endParaRPr lang="en-US" sz="7200" dirty="0">
              <a:solidFill>
                <a:schemeClr val="bg2"/>
              </a:solidFill>
            </a:endParaRPr>
          </a:p>
        </p:txBody>
      </p:sp>
      <p:pic>
        <p:nvPicPr>
          <p:cNvPr id="3074" name="Picture 2" descr="Image result for highwaymen mosaic at intermodal station fort pierce"/>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2060" b="206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1" y="261866"/>
            <a:ext cx="12191999" cy="6857999"/>
          </a:xfrm>
          <a:prstGeom prst="rect">
            <a:avLst/>
          </a:prstGeom>
          <a:gradFill flip="none" rotWithShape="1">
            <a:gsLst>
              <a:gs pos="22124">
                <a:schemeClr val="accent1">
                  <a:lumMod val="50000"/>
                  <a:alpha val="80000"/>
                </a:schemeClr>
              </a:gs>
              <a:gs pos="100000">
                <a:schemeClr val="accent2">
                  <a:alpha val="10000"/>
                </a:schemeClr>
              </a:gs>
              <a:gs pos="47000">
                <a:schemeClr val="accent1">
                  <a:lumMod val="50000"/>
                  <a:alpha val="80000"/>
                </a:schemeClr>
              </a:gs>
            </a:gsLst>
            <a:lin ang="27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5" name="TextBox 4"/>
          <p:cNvSpPr txBox="1"/>
          <p:nvPr/>
        </p:nvSpPr>
        <p:spPr>
          <a:xfrm>
            <a:off x="3012141" y="2622176"/>
            <a:ext cx="6118412" cy="923330"/>
          </a:xfrm>
          <a:prstGeom prst="rect">
            <a:avLst/>
          </a:prstGeom>
          <a:noFill/>
        </p:spPr>
        <p:txBody>
          <a:bodyPr wrap="square" rtlCol="0">
            <a:spAutoFit/>
          </a:bodyPr>
          <a:lstStyle/>
          <a:p>
            <a:pPr algn="ctr"/>
            <a:r>
              <a:rPr lang="en-US" sz="5400" b="1" dirty="0" smtClean="0">
                <a:solidFill>
                  <a:schemeClr val="bg1"/>
                </a:solidFill>
              </a:rPr>
              <a:t>QUESTIONS?</a:t>
            </a:r>
            <a:endParaRPr lang="en-US" sz="5400" b="1" dirty="0">
              <a:solidFill>
                <a:schemeClr val="bg1"/>
              </a:solidFill>
            </a:endParaRPr>
          </a:p>
        </p:txBody>
      </p:sp>
    </p:spTree>
    <p:extLst>
      <p:ext uri="{BB962C8B-B14F-4D97-AF65-F5344CB8AC3E}">
        <p14:creationId xmlns:p14="http://schemas.microsoft.com/office/powerpoint/2010/main" val="427317843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4078BB-3148-423E-A4E1-4E62BB7AA8A5}"/>
              </a:ext>
            </a:extLst>
          </p:cNvPr>
          <p:cNvSpPr>
            <a:spLocks noGrp="1"/>
          </p:cNvSpPr>
          <p:nvPr>
            <p:ph type="pic" sz="quarter" idx="10"/>
          </p:nvPr>
        </p:nvSpPr>
        <p:spPr/>
      </p:sp>
      <p:sp>
        <p:nvSpPr>
          <p:cNvPr id="7" name="Picture Placeholder 6">
            <a:extLst>
              <a:ext uri="{FF2B5EF4-FFF2-40B4-BE49-F238E27FC236}">
                <a16:creationId xmlns:a16="http://schemas.microsoft.com/office/drawing/2014/main" id="{5F18673B-0A8C-4F5D-9B47-642C1826422A}"/>
              </a:ext>
            </a:extLst>
          </p:cNvPr>
          <p:cNvSpPr>
            <a:spLocks noGrp="1"/>
          </p:cNvSpPr>
          <p:nvPr>
            <p:ph type="pic" sz="quarter" idx="12"/>
          </p:nvPr>
        </p:nvSpPr>
        <p:spPr/>
      </p:sp>
      <p:sp>
        <p:nvSpPr>
          <p:cNvPr id="11" name="Picture Placeholder 10">
            <a:extLst>
              <a:ext uri="{FF2B5EF4-FFF2-40B4-BE49-F238E27FC236}">
                <a16:creationId xmlns:a16="http://schemas.microsoft.com/office/drawing/2014/main" id="{C54F2DFD-E7CD-44A2-B2A4-A2E20D218EF9}"/>
              </a:ext>
            </a:extLst>
          </p:cNvPr>
          <p:cNvSpPr>
            <a:spLocks noGrp="1"/>
          </p:cNvSpPr>
          <p:nvPr>
            <p:ph type="pic" sz="quarter" idx="13"/>
          </p:nvPr>
        </p:nvSpPr>
        <p:spPr/>
      </p:sp>
      <p:sp>
        <p:nvSpPr>
          <p:cNvPr id="3" name="Picture Placeholder 2">
            <a:extLst>
              <a:ext uri="{FF2B5EF4-FFF2-40B4-BE49-F238E27FC236}">
                <a16:creationId xmlns:a16="http://schemas.microsoft.com/office/drawing/2014/main" id="{FAF618BE-B47A-425E-A846-263243D0FEB0}"/>
              </a:ext>
            </a:extLst>
          </p:cNvPr>
          <p:cNvSpPr>
            <a:spLocks noGrp="1"/>
          </p:cNvSpPr>
          <p:nvPr>
            <p:ph type="pic" sz="quarter" idx="14"/>
          </p:nvPr>
        </p:nvSpPr>
        <p:spPr/>
      </p:sp>
      <p:sp>
        <p:nvSpPr>
          <p:cNvPr id="9" name="Picture Placeholder 8">
            <a:extLst>
              <a:ext uri="{FF2B5EF4-FFF2-40B4-BE49-F238E27FC236}">
                <a16:creationId xmlns:a16="http://schemas.microsoft.com/office/drawing/2014/main" id="{7EA614E5-01C2-4AB1-8B78-A2D8F48EFF28}"/>
              </a:ext>
            </a:extLst>
          </p:cNvPr>
          <p:cNvSpPr>
            <a:spLocks noGrp="1"/>
          </p:cNvSpPr>
          <p:nvPr>
            <p:ph type="pic" sz="quarter" idx="15"/>
          </p:nvPr>
        </p:nvSpPr>
        <p:spPr/>
      </p:sp>
    </p:spTree>
    <p:extLst>
      <p:ext uri="{BB962C8B-B14F-4D97-AF65-F5344CB8AC3E}">
        <p14:creationId xmlns:p14="http://schemas.microsoft.com/office/powerpoint/2010/main" val="3572955491"/>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B4EE2A-54EB-4681-8E73-512BB389C150}"/>
              </a:ext>
            </a:extLst>
          </p:cNvPr>
          <p:cNvSpPr>
            <a:spLocks noGrp="1"/>
          </p:cNvSpPr>
          <p:nvPr>
            <p:ph type="pic" sz="quarter" idx="10"/>
          </p:nvPr>
        </p:nvSpPr>
        <p:spPr/>
      </p:sp>
      <p:sp>
        <p:nvSpPr>
          <p:cNvPr id="5" name="Picture Placeholder 4">
            <a:extLst>
              <a:ext uri="{FF2B5EF4-FFF2-40B4-BE49-F238E27FC236}">
                <a16:creationId xmlns:a16="http://schemas.microsoft.com/office/drawing/2014/main" id="{0572813A-018B-4B92-B6CB-688076271F05}"/>
              </a:ext>
            </a:extLst>
          </p:cNvPr>
          <p:cNvSpPr>
            <a:spLocks noGrp="1"/>
          </p:cNvSpPr>
          <p:nvPr>
            <p:ph type="pic" sz="quarter" idx="12"/>
          </p:nvPr>
        </p:nvSpPr>
        <p:spPr/>
      </p:sp>
      <p:sp>
        <p:nvSpPr>
          <p:cNvPr id="7" name="Picture Placeholder 6">
            <a:extLst>
              <a:ext uri="{FF2B5EF4-FFF2-40B4-BE49-F238E27FC236}">
                <a16:creationId xmlns:a16="http://schemas.microsoft.com/office/drawing/2014/main" id="{4E2F2301-ABE7-4A64-869F-8885C0641942}"/>
              </a:ext>
            </a:extLst>
          </p:cNvPr>
          <p:cNvSpPr>
            <a:spLocks noGrp="1"/>
          </p:cNvSpPr>
          <p:nvPr>
            <p:ph type="pic" sz="quarter" idx="13"/>
          </p:nvPr>
        </p:nvSpPr>
        <p:spPr/>
      </p:sp>
    </p:spTree>
    <p:extLst>
      <p:ext uri="{BB962C8B-B14F-4D97-AF65-F5344CB8AC3E}">
        <p14:creationId xmlns:p14="http://schemas.microsoft.com/office/powerpoint/2010/main" val="157856307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bwMode="auto">
          <a:xfrm>
            <a:off x="1" y="0"/>
            <a:ext cx="3048000" cy="6858000"/>
          </a:xfrm>
          <a:prstGeom prst="rect">
            <a:avLst/>
          </a:prstGeom>
          <a:solidFill>
            <a:schemeClr val="bg1">
              <a:lumMod val="9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7" name="Rectangle 26"/>
          <p:cNvSpPr/>
          <p:nvPr/>
        </p:nvSpPr>
        <p:spPr>
          <a:xfrm>
            <a:off x="3382964" y="4936922"/>
            <a:ext cx="2380398" cy="1332160"/>
          </a:xfrm>
          <a:prstGeom prst="rect">
            <a:avLst/>
          </a:prstGeom>
        </p:spPr>
        <p:txBody>
          <a:bodyPr wrap="square" numCol="1" spcCol="360000">
            <a:spAutoFit/>
          </a:bodyPr>
          <a:lstStyle/>
          <a:p>
            <a:pPr algn="ctr">
              <a:lnSpc>
                <a:spcPct val="150000"/>
              </a:lnSpc>
            </a:pPr>
            <a:r>
              <a:rPr lang="fr-CA" sz="1100" spc="100"/>
              <a:t>Aliqua four loko pinterest woke, aesthetic commodo lyft subway tile tumeric gentrify. Magna shoreditch sriracha narwhal. </a:t>
            </a:r>
          </a:p>
        </p:txBody>
      </p:sp>
      <p:sp>
        <p:nvSpPr>
          <p:cNvPr id="28" name="Rectangle 27"/>
          <p:cNvSpPr/>
          <p:nvPr/>
        </p:nvSpPr>
        <p:spPr>
          <a:xfrm>
            <a:off x="9476638" y="4936922"/>
            <a:ext cx="2380398" cy="1332160"/>
          </a:xfrm>
          <a:prstGeom prst="rect">
            <a:avLst/>
          </a:prstGeom>
        </p:spPr>
        <p:txBody>
          <a:bodyPr wrap="square" numCol="1" spcCol="360000">
            <a:spAutoFit/>
          </a:bodyPr>
          <a:lstStyle/>
          <a:p>
            <a:pPr algn="ctr">
              <a:lnSpc>
                <a:spcPct val="150000"/>
              </a:lnSpc>
            </a:pPr>
            <a:r>
              <a:rPr lang="fr-CA" sz="1100" spc="100"/>
              <a:t>Aliqua four loko pinterest woke, aesthetic commodo lyft subway tile tumeric gentrify. Magna shoreditch sriracha narwhal. </a:t>
            </a:r>
          </a:p>
        </p:txBody>
      </p:sp>
      <p:sp>
        <p:nvSpPr>
          <p:cNvPr id="30" name="Rectangle 29"/>
          <p:cNvSpPr/>
          <p:nvPr/>
        </p:nvSpPr>
        <p:spPr>
          <a:xfrm>
            <a:off x="6429801" y="570219"/>
            <a:ext cx="2380398" cy="1332160"/>
          </a:xfrm>
          <a:prstGeom prst="rect">
            <a:avLst/>
          </a:prstGeom>
        </p:spPr>
        <p:txBody>
          <a:bodyPr wrap="square" numCol="1" spcCol="360000">
            <a:spAutoFit/>
          </a:bodyPr>
          <a:lstStyle/>
          <a:p>
            <a:pPr algn="ctr">
              <a:lnSpc>
                <a:spcPct val="150000"/>
              </a:lnSpc>
            </a:pPr>
            <a:r>
              <a:rPr lang="fr-CA" sz="1100" spc="100"/>
              <a:t>Aliqua four loko pinterest woke, aesthetic commodo lyft subway tile tumeric gentrify. Magna shoreditch sriracha narwhal. </a:t>
            </a:r>
          </a:p>
        </p:txBody>
      </p:sp>
      <p:grpSp>
        <p:nvGrpSpPr>
          <p:cNvPr id="17" name="Group 16"/>
          <p:cNvGrpSpPr/>
          <p:nvPr/>
        </p:nvGrpSpPr>
        <p:grpSpPr>
          <a:xfrm rot="16200000">
            <a:off x="-125223" y="3574828"/>
            <a:ext cx="4343478" cy="1045030"/>
            <a:chOff x="292061" y="834361"/>
            <a:chExt cx="4343478" cy="1045030"/>
          </a:xfrm>
        </p:grpSpPr>
        <p:sp>
          <p:nvSpPr>
            <p:cNvPr id="29" name="TextBox 28"/>
            <p:cNvSpPr txBox="1">
              <a:spLocks/>
            </p:cNvSpPr>
            <p:nvPr/>
          </p:nvSpPr>
          <p:spPr>
            <a:xfrm>
              <a:off x="292061" y="1019027"/>
              <a:ext cx="3700676" cy="860364"/>
            </a:xfrm>
            <a:prstGeom prst="rect">
              <a:avLst/>
            </a:prstGeom>
            <a:noFill/>
            <a:effectLst/>
          </p:spPr>
          <p:txBody>
            <a:bodyPr wrap="square" rtlCol="0">
              <a:spAutoFit/>
            </a:bodyPr>
            <a:lstStyle/>
            <a:p>
              <a:pPr>
                <a:lnSpc>
                  <a:spcPts val="6500"/>
                </a:lnSpc>
              </a:pPr>
              <a:r>
                <a:rPr lang="en-CA" sz="4400" b="1">
                  <a:ea typeface="Open Sans" panose="020B0606030504020204" pitchFamily="34" charset="0"/>
                  <a:cs typeface="Open Sans" panose="020B0606030504020204" pitchFamily="34" charset="0"/>
                </a:rPr>
                <a:t>Our Gallery</a:t>
              </a:r>
              <a:endParaRPr lang="fr-CA" sz="4400" b="1">
                <a:ea typeface="Open Sans" panose="020B0606030504020204" pitchFamily="34" charset="0"/>
                <a:cs typeface="Open Sans" panose="020B0606030504020204" pitchFamily="34" charset="0"/>
              </a:endParaRPr>
            </a:p>
          </p:txBody>
        </p:sp>
        <p:sp>
          <p:nvSpPr>
            <p:cNvPr id="37" name="TextBox 36"/>
            <p:cNvSpPr txBox="1">
              <a:spLocks/>
            </p:cNvSpPr>
            <p:nvPr/>
          </p:nvSpPr>
          <p:spPr>
            <a:xfrm>
              <a:off x="292061" y="834361"/>
              <a:ext cx="4343478" cy="369332"/>
            </a:xfrm>
            <a:prstGeom prst="rect">
              <a:avLst/>
            </a:prstGeom>
            <a:noFill/>
            <a:effectLst/>
          </p:spPr>
          <p:txBody>
            <a:bodyPr wrap="square" rtlCol="0">
              <a:spAutoFit/>
            </a:bodyPr>
            <a:lstStyle/>
            <a:p>
              <a:pPr lvl="0"/>
              <a:r>
                <a:rPr lang="it-IT" spc="400">
                  <a:solidFill>
                    <a:schemeClr val="accent2"/>
                  </a:solidFill>
                  <a:ea typeface="Open Sans" panose="020B0606030504020204" pitchFamily="34" charset="0"/>
                  <a:cs typeface="Open Sans" panose="020B0606030504020204" pitchFamily="34" charset="0"/>
                </a:rPr>
                <a:t>Next level consequat</a:t>
              </a:r>
            </a:p>
          </p:txBody>
        </p:sp>
      </p:grpSp>
      <p:grpSp>
        <p:nvGrpSpPr>
          <p:cNvPr id="38" name="Group 37"/>
          <p:cNvGrpSpPr/>
          <p:nvPr/>
        </p:nvGrpSpPr>
        <p:grpSpPr>
          <a:xfrm>
            <a:off x="-2129516" y="-1750242"/>
            <a:ext cx="4953466" cy="4717122"/>
            <a:chOff x="2908300" y="250825"/>
            <a:chExt cx="1597025" cy="1520826"/>
          </a:xfrm>
          <a:solidFill>
            <a:schemeClr val="bg1">
              <a:lumMod val="85000"/>
            </a:schemeClr>
          </a:solidFill>
        </p:grpSpPr>
        <p:sp>
          <p:nvSpPr>
            <p:cNvPr id="39"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0"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1"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7"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8"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5" name="Picture Placeholder 4">
            <a:extLst>
              <a:ext uri="{FF2B5EF4-FFF2-40B4-BE49-F238E27FC236}">
                <a16:creationId xmlns:a16="http://schemas.microsoft.com/office/drawing/2014/main" id="{0AD5BBB2-A130-4CBA-8521-883A35BB128E}"/>
              </a:ext>
            </a:extLst>
          </p:cNvPr>
          <p:cNvSpPr>
            <a:spLocks noGrp="1"/>
          </p:cNvSpPr>
          <p:nvPr>
            <p:ph type="pic" sz="quarter" idx="10"/>
          </p:nvPr>
        </p:nvSpPr>
        <p:spPr/>
      </p:sp>
      <p:sp>
        <p:nvSpPr>
          <p:cNvPr id="7" name="Picture Placeholder 6">
            <a:extLst>
              <a:ext uri="{FF2B5EF4-FFF2-40B4-BE49-F238E27FC236}">
                <a16:creationId xmlns:a16="http://schemas.microsoft.com/office/drawing/2014/main" id="{739A6A31-BED4-451E-B85E-4FA8226444B8}"/>
              </a:ext>
            </a:extLst>
          </p:cNvPr>
          <p:cNvSpPr>
            <a:spLocks noGrp="1"/>
          </p:cNvSpPr>
          <p:nvPr>
            <p:ph type="pic" sz="quarter" idx="11"/>
          </p:nvPr>
        </p:nvSpPr>
        <p:spPr/>
      </p:sp>
      <p:sp>
        <p:nvSpPr>
          <p:cNvPr id="3" name="Picture Placeholder 2">
            <a:extLst>
              <a:ext uri="{FF2B5EF4-FFF2-40B4-BE49-F238E27FC236}">
                <a16:creationId xmlns:a16="http://schemas.microsoft.com/office/drawing/2014/main" id="{5A3ED17E-A5BB-4171-A719-A49C8A0452DB}"/>
              </a:ext>
            </a:extLst>
          </p:cNvPr>
          <p:cNvSpPr>
            <a:spLocks noGrp="1"/>
          </p:cNvSpPr>
          <p:nvPr>
            <p:ph type="pic" sz="quarter" idx="12"/>
          </p:nvPr>
        </p:nvSpPr>
        <p:spPr/>
      </p:sp>
    </p:spTree>
    <p:extLst>
      <p:ext uri="{BB962C8B-B14F-4D97-AF65-F5344CB8AC3E}">
        <p14:creationId xmlns:p14="http://schemas.microsoft.com/office/powerpoint/2010/main" val="319631790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845252" y="1594224"/>
            <a:ext cx="6102805" cy="3714970"/>
          </a:xfrm>
          <a:prstGeom prst="rect">
            <a:avLst/>
          </a:prstGeom>
          <a:solidFill>
            <a:schemeClr val="accent2">
              <a:lumMod val="7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4" name="TextBox 33"/>
          <p:cNvSpPr txBox="1">
            <a:spLocks/>
          </p:cNvSpPr>
          <p:nvPr/>
        </p:nvSpPr>
        <p:spPr>
          <a:xfrm>
            <a:off x="4769218" y="2076495"/>
            <a:ext cx="3917584" cy="646331"/>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twee consequat</a:t>
            </a:r>
          </a:p>
        </p:txBody>
      </p:sp>
      <p:sp>
        <p:nvSpPr>
          <p:cNvPr id="35" name="Rectangle 34"/>
          <p:cNvSpPr/>
          <p:nvPr/>
        </p:nvSpPr>
        <p:spPr>
          <a:xfrm>
            <a:off x="4769217" y="3477456"/>
            <a:ext cx="3740301" cy="1361911"/>
          </a:xfrm>
          <a:prstGeom prst="rect">
            <a:avLst/>
          </a:prstGeom>
        </p:spPr>
        <p:txBody>
          <a:bodyPr wrap="square" numCol="1" spcCol="360000">
            <a:spAutoFit/>
          </a:bodyPr>
          <a:lstStyle/>
          <a:p>
            <a:pPr>
              <a:lnSpc>
                <a:spcPct val="150000"/>
              </a:lnSpc>
            </a:pPr>
            <a:r>
              <a:rPr lang="fr-CA" sz="1100" b="1" spc="100">
                <a:solidFill>
                  <a:schemeClr val="bg1"/>
                </a:solidFill>
              </a:rPr>
              <a:t>Culpa squid intelligentsia</a:t>
            </a:r>
            <a:r>
              <a:rPr lang="fr-CA" sz="1100" spc="100">
                <a:solidFill>
                  <a:schemeClr val="bg1"/>
                </a:solidFill>
              </a:rPr>
              <a:t> vaporware disrupt tousled venmo umami flannel pariatur. Aliqua four loko pinterest woke, aesthetic commodo lyft subway tile tumeric gentrify. Magna shoreditch sriracha narwhal. </a:t>
            </a:r>
          </a:p>
        </p:txBody>
      </p:sp>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1124" y="713740"/>
            <a:ext cx="2738205" cy="5443220"/>
          </a:xfrm>
          <a:prstGeom prst="rect">
            <a:avLst/>
          </a:prstGeom>
          <a:effectLst/>
        </p:spPr>
      </p:pic>
      <p:cxnSp>
        <p:nvCxnSpPr>
          <p:cNvPr id="7" name="Straight Connector 6"/>
          <p:cNvCxnSpPr>
            <a:cxnSpLocks/>
          </p:cNvCxnSpPr>
          <p:nvPr/>
        </p:nvCxnSpPr>
        <p:spPr>
          <a:xfrm>
            <a:off x="4806541" y="3069771"/>
            <a:ext cx="3665656"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3" name="Picture Placeholder 2">
            <a:extLst>
              <a:ext uri="{FF2B5EF4-FFF2-40B4-BE49-F238E27FC236}">
                <a16:creationId xmlns:a16="http://schemas.microsoft.com/office/drawing/2014/main" id="{74DB0E25-6CB5-42E9-86C4-F732C133FE99}"/>
              </a:ext>
            </a:extLst>
          </p:cNvPr>
          <p:cNvSpPr>
            <a:spLocks noGrp="1"/>
          </p:cNvSpPr>
          <p:nvPr>
            <p:ph type="pic" sz="quarter" idx="13"/>
          </p:nvPr>
        </p:nvSpPr>
        <p:spPr/>
      </p:sp>
      <p:sp>
        <p:nvSpPr>
          <p:cNvPr id="8" name="Picture Placeholder 7">
            <a:extLst>
              <a:ext uri="{FF2B5EF4-FFF2-40B4-BE49-F238E27FC236}">
                <a16:creationId xmlns:a16="http://schemas.microsoft.com/office/drawing/2014/main" id="{B74EB784-BE36-4CF6-9BDE-A67182BCB5B0}"/>
              </a:ext>
            </a:extLst>
          </p:cNvPr>
          <p:cNvSpPr>
            <a:spLocks noGrp="1"/>
          </p:cNvSpPr>
          <p:nvPr>
            <p:ph type="pic" sz="quarter" idx="12"/>
          </p:nvPr>
        </p:nvSpPr>
        <p:spPr/>
      </p:sp>
    </p:spTree>
    <p:extLst>
      <p:ext uri="{BB962C8B-B14F-4D97-AF65-F5344CB8AC3E}">
        <p14:creationId xmlns:p14="http://schemas.microsoft.com/office/powerpoint/2010/main" val="91370488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13" name="Rectangle 112"/>
          <p:cNvSpPr/>
          <p:nvPr/>
        </p:nvSpPr>
        <p:spPr bwMode="auto">
          <a:xfrm>
            <a:off x="0" y="1552465"/>
            <a:ext cx="12192000" cy="3714970"/>
          </a:xfrm>
          <a:prstGeom prst="rect">
            <a:avLst/>
          </a:prstGeom>
          <a:solidFill>
            <a:schemeClr val="accent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12" name="Freeform: Shape 111"/>
          <p:cNvSpPr/>
          <p:nvPr/>
        </p:nvSpPr>
        <p:spPr bwMode="auto">
          <a:xfrm>
            <a:off x="4552950" y="0"/>
            <a:ext cx="7639050" cy="6858000"/>
          </a:xfrm>
          <a:custGeom>
            <a:avLst/>
            <a:gdLst>
              <a:gd name="connsiteX0" fmla="*/ 6172199 w 7639050"/>
              <a:gd name="connsiteY0" fmla="*/ 0 h 6858000"/>
              <a:gd name="connsiteX1" fmla="*/ 7639050 w 7639050"/>
              <a:gd name="connsiteY1" fmla="*/ 0 h 6858000"/>
              <a:gd name="connsiteX2" fmla="*/ 7639050 w 7639050"/>
              <a:gd name="connsiteY2" fmla="*/ 2165977 h 6858000"/>
              <a:gd name="connsiteX3" fmla="*/ 4114799 w 7639050"/>
              <a:gd name="connsiteY3" fmla="*/ 0 h 6858000"/>
              <a:gd name="connsiteX4" fmla="*/ 6083716 w 7639050"/>
              <a:gd name="connsiteY4" fmla="*/ 0 h 6858000"/>
              <a:gd name="connsiteX5" fmla="*/ 7639050 w 7639050"/>
              <a:gd name="connsiteY5" fmla="*/ 2296633 h 6858000"/>
              <a:gd name="connsiteX6" fmla="*/ 7639050 w 7639050"/>
              <a:gd name="connsiteY6" fmla="*/ 5203969 h 6858000"/>
              <a:gd name="connsiteX7" fmla="*/ 2057399 w 7639050"/>
              <a:gd name="connsiteY7" fmla="*/ 0 h 6858000"/>
              <a:gd name="connsiteX8" fmla="*/ 4026316 w 7639050"/>
              <a:gd name="connsiteY8" fmla="*/ 0 h 6858000"/>
              <a:gd name="connsiteX9" fmla="*/ 7639050 w 7639050"/>
              <a:gd name="connsiteY9" fmla="*/ 5334625 h 6858000"/>
              <a:gd name="connsiteX10" fmla="*/ 7639050 w 7639050"/>
              <a:gd name="connsiteY10" fmla="*/ 6858000 h 6858000"/>
              <a:gd name="connsiteX11" fmla="*/ 6701799 w 7639050"/>
              <a:gd name="connsiteY11" fmla="*/ 6858000 h 6858000"/>
              <a:gd name="connsiteX12" fmla="*/ 0 w 7639050"/>
              <a:gd name="connsiteY12" fmla="*/ 0 h 6858000"/>
              <a:gd name="connsiteX13" fmla="*/ 1968916 w 7639050"/>
              <a:gd name="connsiteY13" fmla="*/ 0 h 6858000"/>
              <a:gd name="connsiteX14" fmla="*/ 6613316 w 7639050"/>
              <a:gd name="connsiteY14" fmla="*/ 6858000 h 6858000"/>
              <a:gd name="connsiteX15" fmla="*/ 4644399 w 763905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39050" h="6858000">
                <a:moveTo>
                  <a:pt x="6172199" y="0"/>
                </a:moveTo>
                <a:lnTo>
                  <a:pt x="7639050" y="0"/>
                </a:lnTo>
                <a:lnTo>
                  <a:pt x="7639050" y="2165977"/>
                </a:lnTo>
                <a:close/>
                <a:moveTo>
                  <a:pt x="4114799" y="0"/>
                </a:moveTo>
                <a:lnTo>
                  <a:pt x="6083716" y="0"/>
                </a:lnTo>
                <a:lnTo>
                  <a:pt x="7639050" y="2296633"/>
                </a:lnTo>
                <a:lnTo>
                  <a:pt x="7639050" y="5203969"/>
                </a:lnTo>
                <a:close/>
                <a:moveTo>
                  <a:pt x="2057399" y="0"/>
                </a:moveTo>
                <a:lnTo>
                  <a:pt x="4026316" y="0"/>
                </a:lnTo>
                <a:lnTo>
                  <a:pt x="7639050" y="5334625"/>
                </a:lnTo>
                <a:lnTo>
                  <a:pt x="7639050" y="6858000"/>
                </a:lnTo>
                <a:lnTo>
                  <a:pt x="6701799" y="6858000"/>
                </a:lnTo>
                <a:close/>
                <a:moveTo>
                  <a:pt x="0" y="0"/>
                </a:moveTo>
                <a:lnTo>
                  <a:pt x="1968916" y="0"/>
                </a:lnTo>
                <a:lnTo>
                  <a:pt x="6613316" y="6858000"/>
                </a:lnTo>
                <a:lnTo>
                  <a:pt x="4644399" y="6858000"/>
                </a:lnTo>
                <a:close/>
              </a:path>
            </a:pathLst>
          </a:custGeom>
          <a:gradFill flip="none" rotWithShape="1">
            <a:gsLst>
              <a:gs pos="100000">
                <a:schemeClr val="accent2">
                  <a:lumMod val="50000"/>
                </a:schemeClr>
              </a:gs>
              <a:gs pos="5000">
                <a:schemeClr val="accent6"/>
              </a:gs>
            </a:gsLst>
            <a:lin ang="135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7681550" y="688340"/>
            <a:ext cx="2738205" cy="5443220"/>
          </a:xfrm>
          <a:prstGeom prst="rect">
            <a:avLst/>
          </a:prstGeom>
          <a:effectLst/>
        </p:spPr>
      </p:pic>
      <p:sp>
        <p:nvSpPr>
          <p:cNvPr id="114" name="TextBox 113"/>
          <p:cNvSpPr txBox="1">
            <a:spLocks/>
          </p:cNvSpPr>
          <p:nvPr/>
        </p:nvSpPr>
        <p:spPr>
          <a:xfrm>
            <a:off x="872541" y="2028039"/>
            <a:ext cx="3917584" cy="646331"/>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twee consequat</a:t>
            </a:r>
          </a:p>
        </p:txBody>
      </p:sp>
      <p:sp>
        <p:nvSpPr>
          <p:cNvPr id="115" name="Rectangle 114"/>
          <p:cNvSpPr/>
          <p:nvPr/>
        </p:nvSpPr>
        <p:spPr>
          <a:xfrm>
            <a:off x="872540" y="3429000"/>
            <a:ext cx="3740301" cy="1361911"/>
          </a:xfrm>
          <a:prstGeom prst="rect">
            <a:avLst/>
          </a:prstGeom>
        </p:spPr>
        <p:txBody>
          <a:bodyPr wrap="square" numCol="1" spcCol="360000">
            <a:spAutoFit/>
          </a:bodyPr>
          <a:lstStyle/>
          <a:p>
            <a:pPr>
              <a:lnSpc>
                <a:spcPct val="150000"/>
              </a:lnSpc>
            </a:pPr>
            <a:r>
              <a:rPr lang="fr-CA" sz="1100" b="1" spc="100">
                <a:solidFill>
                  <a:schemeClr val="bg1"/>
                </a:solidFill>
              </a:rPr>
              <a:t>Culpa squid intelligentsia</a:t>
            </a:r>
            <a:r>
              <a:rPr lang="fr-CA" sz="1100" spc="100">
                <a:solidFill>
                  <a:schemeClr val="bg1"/>
                </a:solidFill>
              </a:rPr>
              <a:t> vaporware disrupt tousled venmo umami flannel pariatur. Aliqua four loko pinterest woke, aesthetic commodo lyft subway tile tumeric gentrify. Magna shoreditch sriracha narwhal. </a:t>
            </a:r>
          </a:p>
        </p:txBody>
      </p:sp>
      <p:cxnSp>
        <p:nvCxnSpPr>
          <p:cNvPr id="116" name="Straight Connector 115"/>
          <p:cNvCxnSpPr>
            <a:cxnSpLocks/>
          </p:cNvCxnSpPr>
          <p:nvPr/>
        </p:nvCxnSpPr>
        <p:spPr>
          <a:xfrm>
            <a:off x="909864" y="3021315"/>
            <a:ext cx="3665656" cy="0"/>
          </a:xfrm>
          <a:prstGeom prst="line">
            <a:avLst/>
          </a:prstGeom>
          <a:ln w="25400">
            <a:solidFill>
              <a:schemeClr val="accent3"/>
            </a:solidFill>
          </a:ln>
        </p:spPr>
        <p:style>
          <a:lnRef idx="1">
            <a:schemeClr val="dk1"/>
          </a:lnRef>
          <a:fillRef idx="0">
            <a:schemeClr val="dk1"/>
          </a:fillRef>
          <a:effectRef idx="0">
            <a:schemeClr val="dk1"/>
          </a:effectRef>
          <a:fontRef idx="minor">
            <a:schemeClr val="tx1"/>
          </a:fontRef>
        </p:style>
      </p:cxnSp>
      <p:sp>
        <p:nvSpPr>
          <p:cNvPr id="4" name="Picture Placeholder 3">
            <a:extLst>
              <a:ext uri="{FF2B5EF4-FFF2-40B4-BE49-F238E27FC236}">
                <a16:creationId xmlns:a16="http://schemas.microsoft.com/office/drawing/2014/main" id="{5F73EA4E-BEBB-4877-8CE4-B30913A14979}"/>
              </a:ext>
            </a:extLst>
          </p:cNvPr>
          <p:cNvSpPr>
            <a:spLocks noGrp="1"/>
          </p:cNvSpPr>
          <p:nvPr>
            <p:ph type="pic" sz="quarter" idx="13"/>
          </p:nvPr>
        </p:nvSpPr>
        <p:spPr/>
      </p:sp>
    </p:spTree>
    <p:extLst>
      <p:ext uri="{BB962C8B-B14F-4D97-AF65-F5344CB8AC3E}">
        <p14:creationId xmlns:p14="http://schemas.microsoft.com/office/powerpoint/2010/main" val="407269543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bwMode="auto">
          <a:xfrm>
            <a:off x="4424428" y="1869176"/>
            <a:ext cx="1642741" cy="1642741"/>
          </a:xfrm>
          <a:prstGeom prst="ellipse">
            <a:avLst/>
          </a:prstGeom>
          <a:solidFill>
            <a:schemeClr val="accent2">
              <a:lumMod val="7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48" name="Rectangle 47"/>
          <p:cNvSpPr/>
          <p:nvPr/>
        </p:nvSpPr>
        <p:spPr bwMode="auto">
          <a:xfrm>
            <a:off x="0" y="1943100"/>
            <a:ext cx="3124200" cy="291939"/>
          </a:xfrm>
          <a:prstGeom prst="rect">
            <a:avLst/>
          </a:prstGeom>
          <a:solidFill>
            <a:schemeClr val="accent4"/>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47" name="Rectangle 46"/>
          <p:cNvSpPr/>
          <p:nvPr/>
        </p:nvSpPr>
        <p:spPr bwMode="auto">
          <a:xfrm>
            <a:off x="0" y="2235039"/>
            <a:ext cx="3124200" cy="479055"/>
          </a:xfrm>
          <a:prstGeom prst="rect">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6" name="Rectangle 25"/>
          <p:cNvSpPr/>
          <p:nvPr/>
        </p:nvSpPr>
        <p:spPr bwMode="auto">
          <a:xfrm>
            <a:off x="0" y="2690547"/>
            <a:ext cx="6502400" cy="2576888"/>
          </a:xfrm>
          <a:prstGeom prst="rect">
            <a:avLst/>
          </a:prstGeom>
          <a:solidFill>
            <a:schemeClr val="accent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4131" y="704849"/>
            <a:ext cx="2763124" cy="5426376"/>
          </a:xfrm>
          <a:prstGeom prst="rect">
            <a:avLst/>
          </a:prstGeom>
        </p:spPr>
      </p:pic>
      <p:sp>
        <p:nvSpPr>
          <p:cNvPr id="16" name="Rectangle 15"/>
          <p:cNvSpPr/>
          <p:nvPr/>
        </p:nvSpPr>
        <p:spPr>
          <a:xfrm>
            <a:off x="7144804" y="2487657"/>
            <a:ext cx="4159287" cy="2631490"/>
          </a:xfrm>
          <a:prstGeom prst="rect">
            <a:avLst/>
          </a:prstGeom>
        </p:spPr>
        <p:txBody>
          <a:bodyPr wrap="square" numCol="1" spcCol="360000">
            <a:spAutoFit/>
          </a:bodyPr>
          <a:lstStyle/>
          <a:p>
            <a:pPr>
              <a:lnSpc>
                <a:spcPct val="150000"/>
              </a:lnSpc>
            </a:pPr>
            <a:r>
              <a:rPr lang="fr-CA" sz="1100" b="1" spc="100">
                <a:solidFill>
                  <a:schemeClr val="accent2"/>
                </a:solidFill>
              </a:rPr>
              <a:t>Actually shoreditch </a:t>
            </a:r>
            <a:r>
              <a:rPr lang="fr-CA" sz="1100" spc="100"/>
              <a:t>woke, kinfolk vice lomo blog bitters vinyl. Next level twee consequat, deserunt esse copper mug cronut venmo pug mustache hashtag officia polaroid fugiat.</a:t>
            </a:r>
          </a:p>
          <a:p>
            <a:pPr>
              <a:lnSpc>
                <a:spcPct val="150000"/>
              </a:lnSpc>
            </a:pPr>
            <a:endParaRPr lang="fr-CA" sz="1100" spc="100"/>
          </a:p>
          <a:p>
            <a:pPr>
              <a:lnSpc>
                <a:spcPct val="150000"/>
              </a:lnSpc>
            </a:pPr>
            <a:r>
              <a:rPr lang="fr-CA" sz="1100" spc="100"/>
              <a:t>Culpa squid intelligentsia, vaporware disrupt tousled venmo umami flannel pariatur. Aliqua four loko pinterest woke, aesthetic commodo lyft subway tile tumeric gentrify. Magna shoreditch sriracha narwhal. </a:t>
            </a:r>
          </a:p>
        </p:txBody>
      </p:sp>
      <p:sp>
        <p:nvSpPr>
          <p:cNvPr id="21" name="TextBox 20"/>
          <p:cNvSpPr txBox="1">
            <a:spLocks/>
          </p:cNvSpPr>
          <p:nvPr/>
        </p:nvSpPr>
        <p:spPr>
          <a:xfrm>
            <a:off x="7144804" y="704849"/>
            <a:ext cx="4440238" cy="769441"/>
          </a:xfrm>
          <a:prstGeom prst="rect">
            <a:avLst/>
          </a:prstGeom>
          <a:noFill/>
          <a:effectLst/>
        </p:spPr>
        <p:txBody>
          <a:bodyPr wrap="square" rtlCol="0">
            <a:spAutoFit/>
          </a:bodyPr>
          <a:lstStyle/>
          <a:p>
            <a:r>
              <a:rPr lang="en-CA" sz="4400" b="1">
                <a:ea typeface="Open Sans" panose="020B0606030504020204" pitchFamily="34" charset="0"/>
                <a:cs typeface="Open Sans" panose="020B0606030504020204" pitchFamily="34" charset="0"/>
              </a:rPr>
              <a:t>Our Project</a:t>
            </a:r>
          </a:p>
        </p:txBody>
      </p:sp>
      <p:sp>
        <p:nvSpPr>
          <p:cNvPr id="22" name="TextBox 21"/>
          <p:cNvSpPr txBox="1">
            <a:spLocks/>
          </p:cNvSpPr>
          <p:nvPr/>
        </p:nvSpPr>
        <p:spPr>
          <a:xfrm>
            <a:off x="7144804" y="1474290"/>
            <a:ext cx="4386190" cy="369332"/>
          </a:xfrm>
          <a:prstGeom prst="rect">
            <a:avLst/>
          </a:prstGeom>
          <a:noFill/>
          <a:effectLst/>
        </p:spPr>
        <p:txBody>
          <a:bodyPr wrap="square" rtlCol="0">
            <a:spAutoFit/>
          </a:bodyPr>
          <a:lstStyle/>
          <a:p>
            <a:pPr lvl="0"/>
            <a:r>
              <a:rPr lang="it-IT" spc="400">
                <a:ea typeface="Open Sans" panose="020B0606030504020204" pitchFamily="34" charset="0"/>
                <a:cs typeface="Open Sans" panose="020B0606030504020204" pitchFamily="34" charset="0"/>
              </a:rPr>
              <a:t>Next level twee consequat</a:t>
            </a:r>
            <a:endParaRPr lang="fr-CA" spc="400">
              <a:ea typeface="Open Sans" panose="020B0606030504020204" pitchFamily="34" charset="0"/>
              <a:cs typeface="Open Sans" panose="020B0606030504020204" pitchFamily="34" charset="0"/>
            </a:endParaRPr>
          </a:p>
        </p:txBody>
      </p:sp>
      <p:grpSp>
        <p:nvGrpSpPr>
          <p:cNvPr id="23" name="Group 22"/>
          <p:cNvGrpSpPr/>
          <p:nvPr/>
        </p:nvGrpSpPr>
        <p:grpSpPr>
          <a:xfrm>
            <a:off x="7144804" y="5541578"/>
            <a:ext cx="2735623" cy="443208"/>
            <a:chOff x="7626965" y="5953969"/>
            <a:chExt cx="2735623" cy="443208"/>
          </a:xfrm>
        </p:grpSpPr>
        <p:sp>
          <p:nvSpPr>
            <p:cNvPr id="24" name="Rectangle: Rounded Corners 23"/>
            <p:cNvSpPr/>
            <p:nvPr/>
          </p:nvSpPr>
          <p:spPr bwMode="auto">
            <a:xfrm>
              <a:off x="7626965" y="5953969"/>
              <a:ext cx="2735623" cy="443208"/>
            </a:xfrm>
            <a:prstGeom prst="roundRect">
              <a:avLst>
                <a:gd name="adj" fmla="val 10936"/>
              </a:avLst>
            </a:prstGeom>
            <a:noFill/>
            <a:ln w="254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25" name="TextBox 24"/>
            <p:cNvSpPr txBox="1">
              <a:spLocks/>
            </p:cNvSpPr>
            <p:nvPr/>
          </p:nvSpPr>
          <p:spPr>
            <a:xfrm>
              <a:off x="7836550" y="6037074"/>
              <a:ext cx="2316455" cy="276999"/>
            </a:xfrm>
            <a:prstGeom prst="rect">
              <a:avLst/>
            </a:prstGeom>
            <a:noFill/>
            <a:effectLst/>
          </p:spPr>
          <p:txBody>
            <a:bodyPr wrap="square" rtlCol="0">
              <a:spAutoFit/>
            </a:bodyPr>
            <a:lstStyle/>
            <a:p>
              <a:pPr algn="ctr"/>
              <a:r>
                <a:rPr lang="fr-CA" sz="1200">
                  <a:solidFill>
                    <a:schemeClr val="accent2"/>
                  </a:solidFill>
                  <a:ea typeface="Open Sans" panose="020B0606030504020204" pitchFamily="34" charset="0"/>
                  <a:cs typeface="Open Sans" panose="020B0606030504020204" pitchFamily="34" charset="0"/>
                </a:rPr>
                <a:t>LEARN MORE</a:t>
              </a:r>
            </a:p>
          </p:txBody>
        </p:sp>
      </p:grpSp>
      <p:sp>
        <p:nvSpPr>
          <p:cNvPr id="34" name="TextBox 33"/>
          <p:cNvSpPr txBox="1">
            <a:spLocks/>
          </p:cNvSpPr>
          <p:nvPr/>
        </p:nvSpPr>
        <p:spPr>
          <a:xfrm rot="16200000">
            <a:off x="41791" y="3655825"/>
            <a:ext cx="1832659" cy="646331"/>
          </a:xfrm>
          <a:prstGeom prst="rect">
            <a:avLst/>
          </a:prstGeom>
          <a:noFill/>
          <a:effectLst/>
        </p:spPr>
        <p:txBody>
          <a:bodyPr wrap="square" rtlCol="0">
            <a:spAutoFit/>
          </a:bodyPr>
          <a:lstStyle/>
          <a:p>
            <a:pPr lvl="0" algn="ctr"/>
            <a:r>
              <a:rPr lang="it-IT" spc="400">
                <a:solidFill>
                  <a:schemeClr val="accent2">
                    <a:lumMod val="60000"/>
                    <a:lumOff val="40000"/>
                  </a:schemeClr>
                </a:solidFill>
                <a:ea typeface="Open Sans" panose="020B0606030504020204" pitchFamily="34" charset="0"/>
                <a:cs typeface="Open Sans" panose="020B0606030504020204" pitchFamily="34" charset="0"/>
              </a:rPr>
              <a:t>Lyft blog</a:t>
            </a:r>
          </a:p>
          <a:p>
            <a:pPr lvl="0" algn="ctr"/>
            <a:r>
              <a:rPr lang="it-IT" spc="400">
                <a:solidFill>
                  <a:schemeClr val="accent2">
                    <a:lumMod val="60000"/>
                    <a:lumOff val="40000"/>
                  </a:schemeClr>
                </a:solidFill>
                <a:ea typeface="Open Sans" panose="020B0606030504020204" pitchFamily="34" charset="0"/>
                <a:cs typeface="Open Sans" panose="020B0606030504020204" pitchFamily="34" charset="0"/>
              </a:rPr>
              <a:t>service</a:t>
            </a:r>
            <a:endParaRPr lang="fr-CA" spc="400">
              <a:solidFill>
                <a:schemeClr val="accent2">
                  <a:lumMod val="60000"/>
                  <a:lumOff val="40000"/>
                </a:schemeClr>
              </a:solidFill>
              <a:ea typeface="Open Sans" panose="020B0606030504020204" pitchFamily="34" charset="0"/>
              <a:cs typeface="Open Sans" panose="020B0606030504020204" pitchFamily="34" charset="0"/>
            </a:endParaRPr>
          </a:p>
        </p:txBody>
      </p:sp>
      <p:sp>
        <p:nvSpPr>
          <p:cNvPr id="35" name="Rectangle 34"/>
          <p:cNvSpPr/>
          <p:nvPr/>
        </p:nvSpPr>
        <p:spPr>
          <a:xfrm>
            <a:off x="4258022" y="3810873"/>
            <a:ext cx="1977677" cy="1107996"/>
          </a:xfrm>
          <a:prstGeom prst="rect">
            <a:avLst/>
          </a:prstGeom>
        </p:spPr>
        <p:txBody>
          <a:bodyPr wrap="square" numCol="1" spcCol="360000">
            <a:spAutoFit/>
          </a:bodyPr>
          <a:lstStyle/>
          <a:p>
            <a:pPr>
              <a:lnSpc>
                <a:spcPct val="150000"/>
              </a:lnSpc>
            </a:pPr>
            <a:r>
              <a:rPr lang="fr-CA" sz="1100" b="1" spc="100">
                <a:solidFill>
                  <a:schemeClr val="bg1"/>
                </a:solidFill>
              </a:rPr>
              <a:t>Actually shoreditch </a:t>
            </a:r>
            <a:r>
              <a:rPr lang="fr-CA" sz="1100" spc="100">
                <a:solidFill>
                  <a:schemeClr val="bg1"/>
                </a:solidFill>
              </a:rPr>
              <a:t>Aliqua four loko pinterest woke, aesthetic commodo.</a:t>
            </a:r>
          </a:p>
        </p:txBody>
      </p:sp>
      <p:grpSp>
        <p:nvGrpSpPr>
          <p:cNvPr id="36" name="Group 35"/>
          <p:cNvGrpSpPr/>
          <p:nvPr/>
        </p:nvGrpSpPr>
        <p:grpSpPr>
          <a:xfrm>
            <a:off x="4713265" y="2235040"/>
            <a:ext cx="1067190" cy="1016271"/>
            <a:chOff x="2908300" y="250825"/>
            <a:chExt cx="1597025" cy="1520826"/>
          </a:xfrm>
          <a:solidFill>
            <a:schemeClr val="accent6">
              <a:alpha val="82000"/>
            </a:schemeClr>
          </a:solidFill>
        </p:grpSpPr>
        <p:sp>
          <p:nvSpPr>
            <p:cNvPr id="37"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8"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9"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0"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1"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4" name="Picture Placeholder 3">
            <a:extLst>
              <a:ext uri="{FF2B5EF4-FFF2-40B4-BE49-F238E27FC236}">
                <a16:creationId xmlns:a16="http://schemas.microsoft.com/office/drawing/2014/main" id="{69B7D740-80A6-4E80-9668-DA01CFF90CEC}"/>
              </a:ext>
            </a:extLst>
          </p:cNvPr>
          <p:cNvSpPr>
            <a:spLocks noGrp="1"/>
          </p:cNvSpPr>
          <p:nvPr>
            <p:ph type="pic" sz="quarter" idx="13"/>
          </p:nvPr>
        </p:nvSpPr>
        <p:spPr/>
      </p:sp>
    </p:spTree>
    <p:extLst>
      <p:ext uri="{BB962C8B-B14F-4D97-AF65-F5344CB8AC3E}">
        <p14:creationId xmlns:p14="http://schemas.microsoft.com/office/powerpoint/2010/main" val="257056992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1"/>
            <a:ext cx="12191999" cy="4476750"/>
          </a:xfrm>
          <a:prstGeom prst="rect">
            <a:avLst/>
          </a:prstGeom>
          <a:gradFill flip="none" rotWithShape="1">
            <a:gsLst>
              <a:gs pos="0">
                <a:schemeClr val="accent6">
                  <a:lumMod val="20000"/>
                  <a:lumOff val="80000"/>
                  <a:alpha val="64000"/>
                </a:schemeClr>
              </a:gs>
              <a:gs pos="56000">
                <a:schemeClr val="bg1">
                  <a:lumMod val="95000"/>
                </a:schemeClr>
              </a:gs>
            </a:gsLst>
            <a:lin ang="54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0" name="TextBox 19"/>
          <p:cNvSpPr txBox="1">
            <a:spLocks/>
          </p:cNvSpPr>
          <p:nvPr/>
        </p:nvSpPr>
        <p:spPr>
          <a:xfrm>
            <a:off x="1231453" y="1976937"/>
            <a:ext cx="1585119" cy="769441"/>
          </a:xfrm>
          <a:prstGeom prst="rect">
            <a:avLst/>
          </a:prstGeom>
          <a:noFill/>
          <a:effectLst/>
        </p:spPr>
        <p:txBody>
          <a:bodyPr wrap="square" rtlCol="0">
            <a:spAutoFit/>
          </a:bodyPr>
          <a:lstStyle/>
          <a:p>
            <a:r>
              <a:rPr lang="en-CA" sz="4400" b="1">
                <a:solidFill>
                  <a:schemeClr val="accent6"/>
                </a:solidFill>
                <a:ea typeface="Open Sans" panose="020B0606030504020204" pitchFamily="34" charset="0"/>
                <a:cs typeface="Open Sans" panose="020B0606030504020204" pitchFamily="34" charset="0"/>
              </a:rPr>
              <a:t>Our</a:t>
            </a:r>
            <a:endParaRPr lang="fr-CA" sz="4400" b="1">
              <a:solidFill>
                <a:schemeClr val="accent6"/>
              </a:solidFill>
              <a:ea typeface="Open Sans" panose="020B0606030504020204" pitchFamily="34" charset="0"/>
              <a:cs typeface="Open Sans" panose="020B0606030504020204" pitchFamily="34" charset="0"/>
            </a:endParaRPr>
          </a:p>
        </p:txBody>
      </p:sp>
      <p:sp>
        <p:nvSpPr>
          <p:cNvPr id="21" name="TextBox 20"/>
          <p:cNvSpPr txBox="1">
            <a:spLocks/>
          </p:cNvSpPr>
          <p:nvPr/>
        </p:nvSpPr>
        <p:spPr>
          <a:xfrm>
            <a:off x="6177410" y="634390"/>
            <a:ext cx="4783137" cy="369332"/>
          </a:xfrm>
          <a:prstGeom prst="rect">
            <a:avLst/>
          </a:prstGeom>
          <a:noFill/>
          <a:effectLst/>
        </p:spPr>
        <p:txBody>
          <a:bodyPr wrap="square" rtlCol="0">
            <a:spAutoFit/>
          </a:bodyPr>
          <a:lstStyle/>
          <a:p>
            <a:pPr lvl="0" algn="r"/>
            <a:r>
              <a:rPr lang="it-IT" spc="400">
                <a:ea typeface="Open Sans" panose="020B0606030504020204" pitchFamily="34" charset="0"/>
                <a:cs typeface="Open Sans" panose="020B0606030504020204" pitchFamily="34" charset="0"/>
              </a:rPr>
              <a:t>Next level twee consequat</a:t>
            </a:r>
          </a:p>
        </p:txBody>
      </p:sp>
      <p:grpSp>
        <p:nvGrpSpPr>
          <p:cNvPr id="27" name="Group 26"/>
          <p:cNvGrpSpPr/>
          <p:nvPr/>
        </p:nvGrpSpPr>
        <p:grpSpPr>
          <a:xfrm>
            <a:off x="1231898" y="4866172"/>
            <a:ext cx="4379120" cy="1223412"/>
            <a:chOff x="6927509" y="437676"/>
            <a:chExt cx="4379120" cy="1223412"/>
          </a:xfrm>
        </p:grpSpPr>
        <p:sp>
          <p:nvSpPr>
            <p:cNvPr id="28" name="TextBox 27"/>
            <p:cNvSpPr txBox="1">
              <a:spLocks/>
            </p:cNvSpPr>
            <p:nvPr/>
          </p:nvSpPr>
          <p:spPr>
            <a:xfrm>
              <a:off x="6927509" y="437676"/>
              <a:ext cx="4117862" cy="369332"/>
            </a:xfrm>
            <a:prstGeom prst="rect">
              <a:avLst/>
            </a:prstGeom>
            <a:noFill/>
            <a:effectLst/>
          </p:spPr>
          <p:txBody>
            <a:bodyPr wrap="square" rtlCol="0">
              <a:spAutoFit/>
            </a:bodyPr>
            <a:lstStyle/>
            <a:p>
              <a:pPr lvl="0"/>
              <a:r>
                <a:rPr lang="it-IT" spc="400">
                  <a:solidFill>
                    <a:schemeClr val="accent2"/>
                  </a:solidFill>
                  <a:ea typeface="Open Sans" panose="020B0606030504020204" pitchFamily="34" charset="0"/>
                  <a:cs typeface="Open Sans" panose="020B0606030504020204" pitchFamily="34" charset="0"/>
                </a:rPr>
                <a:t>Lyft blog service</a:t>
              </a:r>
              <a:endParaRPr lang="fr-CA" spc="400">
                <a:solidFill>
                  <a:schemeClr val="accent2"/>
                </a:solidFill>
                <a:ea typeface="Open Sans" panose="020B0606030504020204" pitchFamily="34" charset="0"/>
                <a:cs typeface="Open Sans" panose="020B0606030504020204" pitchFamily="34" charset="0"/>
              </a:endParaRPr>
            </a:p>
          </p:txBody>
        </p:sp>
        <p:sp>
          <p:nvSpPr>
            <p:cNvPr id="29" name="Rectangle 28"/>
            <p:cNvSpPr/>
            <p:nvPr/>
          </p:nvSpPr>
          <p:spPr>
            <a:xfrm>
              <a:off x="6927509" y="807008"/>
              <a:ext cx="4379120" cy="854080"/>
            </a:xfrm>
            <a:prstGeom prst="rect">
              <a:avLst/>
            </a:prstGeom>
          </p:spPr>
          <p:txBody>
            <a:bodyPr wrap="square" numCol="1" spcCol="360000">
              <a:spAutoFit/>
            </a:bodyPr>
            <a:lstStyle/>
            <a:p>
              <a:pPr>
                <a:lnSpc>
                  <a:spcPct val="150000"/>
                </a:lnSpc>
              </a:pPr>
              <a:r>
                <a:rPr lang="fr-CA" sz="1100" b="1" spc="100"/>
                <a:t>Actually shoreditch </a:t>
              </a:r>
              <a:r>
                <a:rPr lang="fr-CA" sz="1100" spc="100"/>
                <a:t>Aliqua four loko pinterest woke, aesthetic commodo lyft subway tile tumeric gentrify. Magna shoreditch sriracha narwhal. </a:t>
              </a:r>
            </a:p>
          </p:txBody>
        </p:sp>
      </p:grpSp>
      <p:grpSp>
        <p:nvGrpSpPr>
          <p:cNvPr id="30" name="Group 29"/>
          <p:cNvGrpSpPr/>
          <p:nvPr/>
        </p:nvGrpSpPr>
        <p:grpSpPr>
          <a:xfrm>
            <a:off x="6096000" y="4866172"/>
            <a:ext cx="4379120" cy="1223412"/>
            <a:chOff x="6927509" y="437676"/>
            <a:chExt cx="4379120" cy="1223412"/>
          </a:xfrm>
        </p:grpSpPr>
        <p:sp>
          <p:nvSpPr>
            <p:cNvPr id="31" name="TextBox 30"/>
            <p:cNvSpPr txBox="1">
              <a:spLocks/>
            </p:cNvSpPr>
            <p:nvPr/>
          </p:nvSpPr>
          <p:spPr>
            <a:xfrm>
              <a:off x="6927509" y="437676"/>
              <a:ext cx="4117862" cy="369332"/>
            </a:xfrm>
            <a:prstGeom prst="rect">
              <a:avLst/>
            </a:prstGeom>
            <a:noFill/>
            <a:effectLst/>
          </p:spPr>
          <p:txBody>
            <a:bodyPr wrap="square" rtlCol="0">
              <a:spAutoFit/>
            </a:bodyPr>
            <a:lstStyle/>
            <a:p>
              <a:pPr lvl="0"/>
              <a:r>
                <a:rPr lang="it-IT" spc="400">
                  <a:solidFill>
                    <a:schemeClr val="accent2"/>
                  </a:solidFill>
                  <a:ea typeface="Open Sans" panose="020B0606030504020204" pitchFamily="34" charset="0"/>
                  <a:cs typeface="Open Sans" panose="020B0606030504020204" pitchFamily="34" charset="0"/>
                </a:rPr>
                <a:t>Blog service</a:t>
              </a:r>
              <a:endParaRPr lang="fr-CA" spc="400">
                <a:solidFill>
                  <a:schemeClr val="accent2"/>
                </a:solidFill>
                <a:ea typeface="Open Sans" panose="020B0606030504020204" pitchFamily="34" charset="0"/>
                <a:cs typeface="Open Sans" panose="020B0606030504020204" pitchFamily="34" charset="0"/>
              </a:endParaRPr>
            </a:p>
          </p:txBody>
        </p:sp>
        <p:sp>
          <p:nvSpPr>
            <p:cNvPr id="32" name="Rectangle 31"/>
            <p:cNvSpPr/>
            <p:nvPr/>
          </p:nvSpPr>
          <p:spPr>
            <a:xfrm>
              <a:off x="6927509" y="807008"/>
              <a:ext cx="4379120" cy="854080"/>
            </a:xfrm>
            <a:prstGeom prst="rect">
              <a:avLst/>
            </a:prstGeom>
          </p:spPr>
          <p:txBody>
            <a:bodyPr wrap="square" numCol="1" spcCol="360000">
              <a:spAutoFit/>
            </a:bodyPr>
            <a:lstStyle/>
            <a:p>
              <a:pPr>
                <a:lnSpc>
                  <a:spcPct val="150000"/>
                </a:lnSpc>
              </a:pPr>
              <a:r>
                <a:rPr lang="fr-CA" sz="1100" b="1" spc="100"/>
                <a:t>Actually shoreditch </a:t>
              </a:r>
              <a:r>
                <a:rPr lang="fr-CA" sz="1100" spc="100"/>
                <a:t>Aliqua four loko pinterest woke, aesthetic commodo lyft subway tile tumeric gentrify. Magna shoreditch sriracha narwhal. </a:t>
              </a:r>
            </a:p>
          </p:txBody>
        </p:sp>
      </p:gr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Picture Placeholder 2">
            <a:extLst>
              <a:ext uri="{FF2B5EF4-FFF2-40B4-BE49-F238E27FC236}">
                <a16:creationId xmlns:a16="http://schemas.microsoft.com/office/drawing/2014/main" id="{B679CA0B-8E85-4D0B-A6E0-F443FB83DC01}"/>
              </a:ext>
            </a:extLst>
          </p:cNvPr>
          <p:cNvSpPr>
            <a:spLocks noGrp="1"/>
          </p:cNvSpPr>
          <p:nvPr>
            <p:ph type="pic" sz="quarter" idx="12"/>
          </p:nvPr>
        </p:nvSpPr>
        <p:spPr/>
      </p:sp>
    </p:spTree>
    <p:extLst>
      <p:ext uri="{BB962C8B-B14F-4D97-AF65-F5344CB8AC3E}">
        <p14:creationId xmlns:p14="http://schemas.microsoft.com/office/powerpoint/2010/main" val="312632487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bwMode="auto">
          <a:xfrm rot="16200000">
            <a:off x="5608055" y="-447676"/>
            <a:ext cx="5414541" cy="7753351"/>
          </a:xfrm>
          <a:prstGeom prst="triangle">
            <a:avLst/>
          </a:prstGeom>
          <a:solidFill>
            <a:schemeClr val="accent2">
              <a:lumMod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7681550" y="688340"/>
            <a:ext cx="2738205" cy="5443220"/>
          </a:xfrm>
          <a:prstGeom prst="rect">
            <a:avLst/>
          </a:prstGeom>
          <a:effectLst/>
        </p:spPr>
      </p:pic>
      <p:sp>
        <p:nvSpPr>
          <p:cNvPr id="108" name="TextBox 107"/>
          <p:cNvSpPr txBox="1">
            <a:spLocks/>
          </p:cNvSpPr>
          <p:nvPr/>
        </p:nvSpPr>
        <p:spPr>
          <a:xfrm>
            <a:off x="6466365" y="1058122"/>
            <a:ext cx="3917584" cy="646331"/>
          </a:xfrm>
          <a:prstGeom prst="rect">
            <a:avLst/>
          </a:prstGeom>
          <a:noFill/>
          <a:effectLst/>
        </p:spPr>
        <p:txBody>
          <a:bodyPr wrap="square" rtlCol="0">
            <a:spAutoFit/>
          </a:bodyPr>
          <a:lstStyle/>
          <a:p>
            <a:pPr lvl="0"/>
            <a:r>
              <a:rPr lang="it-IT" spc="400">
                <a:solidFill>
                  <a:schemeClr val="accent2"/>
                </a:solidFill>
                <a:ea typeface="Open Sans" panose="020B0606030504020204" pitchFamily="34" charset="0"/>
                <a:cs typeface="Open Sans" panose="020B0606030504020204" pitchFamily="34" charset="0"/>
              </a:rPr>
              <a:t>Next level twee consequat</a:t>
            </a:r>
          </a:p>
        </p:txBody>
      </p:sp>
      <p:sp>
        <p:nvSpPr>
          <p:cNvPr id="109" name="Rectangle 108"/>
          <p:cNvSpPr/>
          <p:nvPr/>
        </p:nvSpPr>
        <p:spPr>
          <a:xfrm>
            <a:off x="6426241" y="5477034"/>
            <a:ext cx="3355934" cy="854080"/>
          </a:xfrm>
          <a:prstGeom prst="rect">
            <a:avLst/>
          </a:prstGeom>
        </p:spPr>
        <p:txBody>
          <a:bodyPr wrap="square" numCol="1" spcCol="360000">
            <a:spAutoFit/>
          </a:bodyPr>
          <a:lstStyle/>
          <a:p>
            <a:pPr>
              <a:lnSpc>
                <a:spcPct val="150000"/>
              </a:lnSpc>
            </a:pPr>
            <a:r>
              <a:rPr lang="fr-CA" sz="1100" b="1" spc="100"/>
              <a:t>Culpa squid intelligentsia</a:t>
            </a:r>
            <a:r>
              <a:rPr lang="fr-CA" sz="1100" spc="100"/>
              <a:t> vaporware disrupt tousled venmo umami flannel pariatur. Aliqua four loko pinterest woke, </a:t>
            </a:r>
          </a:p>
        </p:txBody>
      </p:sp>
      <p:sp>
        <p:nvSpPr>
          <p:cNvPr id="19" name="Rectangle 18"/>
          <p:cNvSpPr/>
          <p:nvPr/>
        </p:nvSpPr>
        <p:spPr>
          <a:xfrm>
            <a:off x="565113" y="2380456"/>
            <a:ext cx="3378237" cy="3139321"/>
          </a:xfrm>
          <a:prstGeom prst="rect">
            <a:avLst/>
          </a:prstGeom>
        </p:spPr>
        <p:txBody>
          <a:bodyPr wrap="square" numCol="1" spcCol="360000">
            <a:spAutoFit/>
          </a:bodyPr>
          <a:lstStyle/>
          <a:p>
            <a:pPr>
              <a:lnSpc>
                <a:spcPct val="150000"/>
              </a:lnSpc>
            </a:pPr>
            <a:r>
              <a:rPr lang="fr-CA" sz="1100" b="1" spc="100">
                <a:solidFill>
                  <a:schemeClr val="accent2"/>
                </a:solidFill>
              </a:rPr>
              <a:t>Actually shoreditch </a:t>
            </a:r>
            <a:r>
              <a:rPr lang="fr-CA" sz="1100" spc="100"/>
              <a:t>woke, kinfolk vice lomo blog bitters vinyl. Next level twee consequat, deserunt esse copper mug cronut venmo pug mustache hashtag officia polaroid fugiat.</a:t>
            </a:r>
          </a:p>
          <a:p>
            <a:pPr>
              <a:lnSpc>
                <a:spcPct val="150000"/>
              </a:lnSpc>
            </a:pPr>
            <a:endParaRPr lang="fr-CA" sz="1100" spc="100"/>
          </a:p>
          <a:p>
            <a:pPr>
              <a:lnSpc>
                <a:spcPct val="150000"/>
              </a:lnSpc>
            </a:pPr>
            <a:r>
              <a:rPr lang="fr-CA" sz="1100" spc="100"/>
              <a:t>Culpa squid intelligentsia, vaporware disrupt tousled venmo umami flannel pariatur. Aliqua four loko pinterest woke, aesthetic commodo lyft subway tile tumeric gentrify. Magna shoreditch sriracha narwhal. </a:t>
            </a:r>
          </a:p>
        </p:txBody>
      </p:sp>
      <p:sp>
        <p:nvSpPr>
          <p:cNvPr id="20" name="TextBox 19"/>
          <p:cNvSpPr txBox="1">
            <a:spLocks/>
          </p:cNvSpPr>
          <p:nvPr/>
        </p:nvSpPr>
        <p:spPr>
          <a:xfrm>
            <a:off x="565113" y="721728"/>
            <a:ext cx="4440238" cy="769441"/>
          </a:xfrm>
          <a:prstGeom prst="rect">
            <a:avLst/>
          </a:prstGeom>
          <a:noFill/>
          <a:effectLst/>
        </p:spPr>
        <p:txBody>
          <a:bodyPr wrap="square" rtlCol="0">
            <a:spAutoFit/>
          </a:bodyPr>
          <a:lstStyle/>
          <a:p>
            <a:r>
              <a:rPr lang="en-CA" sz="4400" b="1">
                <a:ea typeface="Open Sans" panose="020B0606030504020204" pitchFamily="34" charset="0"/>
                <a:cs typeface="Open Sans" panose="020B0606030504020204" pitchFamily="34" charset="0"/>
              </a:rPr>
              <a:t>Our Project</a:t>
            </a:r>
          </a:p>
        </p:txBody>
      </p:sp>
      <p:sp>
        <p:nvSpPr>
          <p:cNvPr id="22" name="TextBox 21"/>
          <p:cNvSpPr txBox="1">
            <a:spLocks/>
          </p:cNvSpPr>
          <p:nvPr/>
        </p:nvSpPr>
        <p:spPr>
          <a:xfrm>
            <a:off x="565113" y="1491169"/>
            <a:ext cx="4386190" cy="369332"/>
          </a:xfrm>
          <a:prstGeom prst="rect">
            <a:avLst/>
          </a:prstGeom>
          <a:noFill/>
          <a:effectLst/>
        </p:spPr>
        <p:txBody>
          <a:bodyPr wrap="square" rtlCol="0">
            <a:spAutoFit/>
          </a:bodyPr>
          <a:lstStyle/>
          <a:p>
            <a:pPr lvl="0"/>
            <a:r>
              <a:rPr lang="it-IT" spc="400">
                <a:ea typeface="Open Sans" panose="020B0606030504020204" pitchFamily="34" charset="0"/>
                <a:cs typeface="Open Sans" panose="020B0606030504020204" pitchFamily="34" charset="0"/>
              </a:rPr>
              <a:t>Next level twee consequat</a:t>
            </a:r>
            <a:endParaRPr lang="fr-CA" spc="400">
              <a:ea typeface="Open Sans" panose="020B0606030504020204" pitchFamily="34" charset="0"/>
              <a:cs typeface="Open Sans" panose="020B0606030504020204" pitchFamily="34" charset="0"/>
            </a:endParaRPr>
          </a:p>
        </p:txBody>
      </p:sp>
      <p:sp>
        <p:nvSpPr>
          <p:cNvPr id="27" name="Isosceles Triangle 26"/>
          <p:cNvSpPr/>
          <p:nvPr/>
        </p:nvSpPr>
        <p:spPr bwMode="auto">
          <a:xfrm rot="5400000">
            <a:off x="298254" y="5178780"/>
            <a:ext cx="1380966" cy="1977474"/>
          </a:xfrm>
          <a:prstGeom prst="triangle">
            <a:avLst>
              <a:gd name="adj" fmla="val 100000"/>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5" name="Picture Placeholder 4">
            <a:extLst>
              <a:ext uri="{FF2B5EF4-FFF2-40B4-BE49-F238E27FC236}">
                <a16:creationId xmlns:a16="http://schemas.microsoft.com/office/drawing/2014/main" id="{A850FB7D-6E27-44B4-8612-1A70412A1FD0}"/>
              </a:ext>
            </a:extLst>
          </p:cNvPr>
          <p:cNvSpPr>
            <a:spLocks noGrp="1"/>
          </p:cNvSpPr>
          <p:nvPr>
            <p:ph type="pic" sz="quarter" idx="13"/>
          </p:nvPr>
        </p:nvSpPr>
        <p:spPr/>
      </p:sp>
    </p:spTree>
    <p:extLst>
      <p:ext uri="{BB962C8B-B14F-4D97-AF65-F5344CB8AC3E}">
        <p14:creationId xmlns:p14="http://schemas.microsoft.com/office/powerpoint/2010/main" val="320244210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17D5D3"/>
            </a:gs>
            <a:gs pos="64000">
              <a:srgbClr val="FFC000">
                <a:tint val="44500"/>
                <a:satMod val="160000"/>
              </a:srgbClr>
            </a:gs>
            <a:gs pos="100000">
              <a:srgbClr val="FFC000">
                <a:tint val="23500"/>
                <a:satMod val="160000"/>
              </a:srgbClr>
            </a:gs>
          </a:gsLst>
          <a:lin ang="0" scaled="1"/>
          <a:tileRect/>
        </a:gradFill>
        <a:effectLst/>
      </p:bgPr>
    </p:bg>
    <p:spTree>
      <p:nvGrpSpPr>
        <p:cNvPr id="1" name=""/>
        <p:cNvGrpSpPr/>
        <p:nvPr/>
      </p:nvGrpSpPr>
      <p:grpSpPr>
        <a:xfrm>
          <a:off x="0" y="0"/>
          <a:ext cx="0" cy="0"/>
          <a:chOff x="0" y="0"/>
          <a:chExt cx="0" cy="0"/>
        </a:xfrm>
      </p:grpSpPr>
      <p:sp>
        <p:nvSpPr>
          <p:cNvPr id="4" name="Rectangle 3"/>
          <p:cNvSpPr/>
          <p:nvPr/>
        </p:nvSpPr>
        <p:spPr>
          <a:xfrm>
            <a:off x="345058" y="396815"/>
            <a:ext cx="6090248" cy="6032421"/>
          </a:xfrm>
          <a:prstGeom prst="rect">
            <a:avLst/>
          </a:prstGeom>
          <a:noFill/>
        </p:spPr>
        <p:txBody>
          <a:bodyPr wrap="square">
            <a:spAutoFit/>
          </a:bodyPr>
          <a:lstStyle/>
          <a:p>
            <a:r>
              <a:rPr lang="en-US" sz="2800" b="1" dirty="0" smtClean="0"/>
              <a:t>Lincoln </a:t>
            </a:r>
            <a:r>
              <a:rPr lang="en-US" sz="2800" b="1" dirty="0"/>
              <a:t>Park Revitalization Coordinator </a:t>
            </a:r>
            <a:endParaRPr lang="en-US" sz="2800" b="1" dirty="0" smtClean="0"/>
          </a:p>
          <a:p>
            <a:r>
              <a:rPr lang="en-US" sz="2800" b="1" dirty="0" smtClean="0"/>
              <a:t>Caleta </a:t>
            </a:r>
            <a:r>
              <a:rPr lang="en-US" sz="2800" b="1" dirty="0"/>
              <a:t>Scott </a:t>
            </a:r>
          </a:p>
          <a:p>
            <a:r>
              <a:rPr lang="en-US" sz="2800" dirty="0"/>
              <a:t>September 5, </a:t>
            </a:r>
            <a:r>
              <a:rPr lang="en-US" sz="2800" dirty="0" smtClean="0"/>
              <a:t>2017</a:t>
            </a:r>
            <a:endParaRPr lang="en-US" sz="2800" dirty="0"/>
          </a:p>
          <a:p>
            <a:endParaRPr lang="en-US" dirty="0" smtClean="0"/>
          </a:p>
          <a:p>
            <a:endParaRPr lang="en-US" dirty="0" smtClean="0"/>
          </a:p>
          <a:p>
            <a:endParaRPr lang="en-US" sz="2800" dirty="0"/>
          </a:p>
          <a:p>
            <a:r>
              <a:rPr lang="en-US" sz="2800" b="1" u="sng" dirty="0" smtClean="0"/>
              <a:t>Representation</a:t>
            </a:r>
            <a:r>
              <a:rPr lang="en-US" sz="2800" b="1" u="sng" dirty="0" smtClean="0"/>
              <a:t>:</a:t>
            </a:r>
            <a:endParaRPr lang="en-US" sz="2800" b="1" u="sng" dirty="0"/>
          </a:p>
          <a:p>
            <a:pPr marL="457200" indent="-457200">
              <a:buFont typeface="Wingdings" panose="05000000000000000000" pitchFamily="2" charset="2"/>
              <a:buChar char="§"/>
            </a:pPr>
            <a:r>
              <a:rPr lang="en-US" sz="3000" dirty="0"/>
              <a:t>Council on </a:t>
            </a:r>
            <a:r>
              <a:rPr lang="en-US" sz="3000" dirty="0" smtClean="0"/>
              <a:t>Social </a:t>
            </a:r>
            <a:r>
              <a:rPr lang="en-US" sz="3000" dirty="0"/>
              <a:t>Agencies</a:t>
            </a:r>
          </a:p>
          <a:p>
            <a:pPr marL="457200" indent="-457200">
              <a:buFont typeface="Wingdings" panose="05000000000000000000" pitchFamily="2" charset="2"/>
              <a:buChar char="§"/>
            </a:pPr>
            <a:r>
              <a:rPr lang="en-US" sz="3000" dirty="0" smtClean="0"/>
              <a:t>Healthy St Lucie/Food Policy Council</a:t>
            </a:r>
          </a:p>
          <a:p>
            <a:pPr marL="457200" indent="-457200">
              <a:buFont typeface="Wingdings" panose="05000000000000000000" pitchFamily="2" charset="2"/>
              <a:buChar char="§"/>
            </a:pPr>
            <a:r>
              <a:rPr lang="en-US" sz="3000" dirty="0" smtClean="0"/>
              <a:t>Workforce </a:t>
            </a:r>
            <a:r>
              <a:rPr lang="en-US" sz="3000" dirty="0"/>
              <a:t>Readiness Task Force</a:t>
            </a:r>
          </a:p>
          <a:p>
            <a:pPr marL="457200" indent="-457200">
              <a:buFont typeface="Wingdings" panose="05000000000000000000" pitchFamily="2" charset="2"/>
              <a:buChar char="§"/>
            </a:pPr>
            <a:r>
              <a:rPr lang="en-US" sz="3000" dirty="0"/>
              <a:t>UF/IFAS Extension CRD Advisory Council </a:t>
            </a:r>
            <a:endParaRPr lang="en-US" sz="3000" dirty="0" smtClean="0"/>
          </a:p>
          <a:p>
            <a:pPr marL="457200" indent="-457200">
              <a:buFont typeface="Wingdings" panose="05000000000000000000" pitchFamily="2" charset="2"/>
              <a:buChar char="§"/>
            </a:pPr>
            <a:r>
              <a:rPr lang="en-US" sz="3000" dirty="0" smtClean="0"/>
              <a:t>Lincoln Park Main Street</a:t>
            </a:r>
            <a:endParaRPr lang="en-US" sz="3000" dirty="0"/>
          </a:p>
        </p:txBody>
      </p:sp>
      <p:sp>
        <p:nvSpPr>
          <p:cNvPr id="5" name="TextBox 4"/>
          <p:cNvSpPr txBox="1"/>
          <p:nvPr/>
        </p:nvSpPr>
        <p:spPr>
          <a:xfrm>
            <a:off x="7495086" y="819935"/>
            <a:ext cx="4696914" cy="6309420"/>
          </a:xfrm>
          <a:prstGeom prst="rect">
            <a:avLst/>
          </a:prstGeom>
          <a:noFill/>
        </p:spPr>
        <p:txBody>
          <a:bodyPr wrap="square" rtlCol="0">
            <a:spAutoFit/>
          </a:bodyPr>
          <a:lstStyle/>
          <a:p>
            <a:endParaRPr lang="en-US" dirty="0"/>
          </a:p>
          <a:p>
            <a:pPr marL="285750" indent="-285750">
              <a:buFont typeface="Wingdings" panose="05000000000000000000" pitchFamily="2" charset="2"/>
              <a:buChar char="ü"/>
            </a:pPr>
            <a:r>
              <a:rPr lang="en-US" dirty="0" smtClean="0"/>
              <a:t>Hurricane Irma Recovery Efforts</a:t>
            </a:r>
          </a:p>
          <a:p>
            <a:r>
              <a:rPr lang="en-US" dirty="0" smtClean="0"/>
              <a:t>	</a:t>
            </a:r>
            <a:r>
              <a:rPr lang="en-US" sz="1600" i="1" dirty="0" smtClean="0"/>
              <a:t>Percy Peek Gymnasium shelter</a:t>
            </a:r>
          </a:p>
          <a:p>
            <a:pPr marL="285750" indent="-285750">
              <a:buFont typeface="Wingdings" panose="05000000000000000000" pitchFamily="2" charset="2"/>
              <a:buChar char="ü"/>
            </a:pPr>
            <a:r>
              <a:rPr lang="en-US" dirty="0" smtClean="0"/>
              <a:t>Keep Fort Pierce Beautiful</a:t>
            </a:r>
          </a:p>
          <a:p>
            <a:r>
              <a:rPr lang="en-US" sz="1600" i="1" dirty="0" smtClean="0"/>
              <a:t>	Focus on Community Gardens </a:t>
            </a:r>
          </a:p>
          <a:p>
            <a:pPr marL="285750" indent="-285750">
              <a:buFont typeface="Wingdings" panose="05000000000000000000" pitchFamily="2" charset="2"/>
              <a:buChar char="ü"/>
            </a:pPr>
            <a:r>
              <a:rPr lang="en-US" dirty="0" smtClean="0"/>
              <a:t>Homeless Resource Center</a:t>
            </a:r>
          </a:p>
          <a:p>
            <a:r>
              <a:rPr lang="en-US" dirty="0" smtClean="0"/>
              <a:t>	</a:t>
            </a:r>
            <a:r>
              <a:rPr lang="en-US" sz="1600" i="1" dirty="0" smtClean="0"/>
              <a:t>SLC/FPHA/In the Image of Christ</a:t>
            </a:r>
            <a:endParaRPr lang="en-US" dirty="0" smtClean="0"/>
          </a:p>
          <a:p>
            <a:pPr marL="285750" indent="-285750">
              <a:buFont typeface="Wingdings" panose="05000000000000000000" pitchFamily="2" charset="2"/>
              <a:buChar char="ü"/>
            </a:pPr>
            <a:r>
              <a:rPr lang="en-US" dirty="0" smtClean="0"/>
              <a:t>Sister Cities International</a:t>
            </a:r>
          </a:p>
          <a:p>
            <a:r>
              <a:rPr lang="en-US" dirty="0" smtClean="0"/>
              <a:t>	</a:t>
            </a:r>
            <a:r>
              <a:rPr lang="en-US" sz="1600" i="1" dirty="0" smtClean="0"/>
              <a:t>Bahamian Consulate visit</a:t>
            </a:r>
          </a:p>
          <a:p>
            <a:pPr marL="285750" indent="-285750">
              <a:buFont typeface="Wingdings" panose="05000000000000000000" pitchFamily="2" charset="2"/>
              <a:buChar char="ü"/>
            </a:pPr>
            <a:r>
              <a:rPr lang="en-US" dirty="0"/>
              <a:t>MLK Commemorative Committee</a:t>
            </a:r>
          </a:p>
          <a:p>
            <a:r>
              <a:rPr lang="en-US" dirty="0" smtClean="0"/>
              <a:t>	</a:t>
            </a:r>
            <a:r>
              <a:rPr lang="en-US" sz="1600" i="1" dirty="0" smtClean="0"/>
              <a:t>Lincoln </a:t>
            </a:r>
            <a:r>
              <a:rPr lang="en-US" sz="1600" i="1" dirty="0"/>
              <a:t>Theater Renovation</a:t>
            </a:r>
          </a:p>
          <a:p>
            <a:pPr marL="285750" indent="-285750">
              <a:buFont typeface="Wingdings" panose="05000000000000000000" pitchFamily="2" charset="2"/>
              <a:buChar char="ü"/>
            </a:pPr>
            <a:r>
              <a:rPr lang="en-US" dirty="0" smtClean="0"/>
              <a:t>Zora Neale Hurston Committee	</a:t>
            </a:r>
          </a:p>
          <a:p>
            <a:r>
              <a:rPr lang="en-US" sz="1600" i="1" dirty="0"/>
              <a:t>	</a:t>
            </a:r>
            <a:r>
              <a:rPr lang="en-US" sz="1600" i="1" dirty="0" smtClean="0"/>
              <a:t>Zora Fest/Tourism</a:t>
            </a:r>
          </a:p>
          <a:p>
            <a:pPr marL="285750" indent="-285750">
              <a:buFont typeface="Wingdings" panose="05000000000000000000" pitchFamily="2" charset="2"/>
              <a:buChar char="ü"/>
            </a:pPr>
            <a:r>
              <a:rPr lang="en-US" dirty="0" smtClean="0"/>
              <a:t>INFILL Development </a:t>
            </a:r>
          </a:p>
          <a:p>
            <a:r>
              <a:rPr lang="en-US" sz="1600" i="1" dirty="0"/>
              <a:t>	</a:t>
            </a:r>
            <a:r>
              <a:rPr lang="en-US" sz="1600" i="1" dirty="0" smtClean="0"/>
              <a:t>Community Land Trust </a:t>
            </a:r>
          </a:p>
          <a:p>
            <a:pPr marL="285750" indent="-285750">
              <a:buFont typeface="Wingdings" panose="05000000000000000000" pitchFamily="2" charset="2"/>
              <a:buChar char="ü"/>
            </a:pPr>
            <a:r>
              <a:rPr lang="en-US" dirty="0" smtClean="0"/>
              <a:t>Arts and Culture Master Plan/Advisory Board</a:t>
            </a:r>
          </a:p>
          <a:p>
            <a:r>
              <a:rPr lang="en-US" sz="1600" i="1" dirty="0" smtClean="0"/>
              <a:t>	Mural Program </a:t>
            </a:r>
          </a:p>
          <a:p>
            <a:pPr marL="285750" indent="-285750">
              <a:buFont typeface="Wingdings" panose="05000000000000000000" pitchFamily="2" charset="2"/>
              <a:buChar char="ü"/>
            </a:pPr>
            <a:r>
              <a:rPr lang="en-US" dirty="0" smtClean="0"/>
              <a:t>PAD </a:t>
            </a:r>
            <a:r>
              <a:rPr lang="en-US" dirty="0"/>
              <a:t>Visioning Team </a:t>
            </a:r>
          </a:p>
          <a:p>
            <a:endParaRPr lang="en-US" sz="1600" i="1" dirty="0" smtClean="0"/>
          </a:p>
          <a:p>
            <a:r>
              <a:rPr lang="en-US" dirty="0" smtClean="0"/>
              <a:t> </a:t>
            </a:r>
          </a:p>
          <a:p>
            <a:endParaRPr lang="en-US" dirty="0" smtClean="0"/>
          </a:p>
          <a:p>
            <a:endParaRPr lang="en-US" dirty="0" smtClean="0"/>
          </a:p>
          <a:p>
            <a:endParaRPr lang="en-US" dirty="0"/>
          </a:p>
        </p:txBody>
      </p:sp>
    </p:spTree>
    <p:extLst>
      <p:ext uri="{BB962C8B-B14F-4D97-AF65-F5344CB8AC3E}">
        <p14:creationId xmlns:p14="http://schemas.microsoft.com/office/powerpoint/2010/main" val="1404002229"/>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Oval 27"/>
          <p:cNvSpPr/>
          <p:nvPr/>
        </p:nvSpPr>
        <p:spPr bwMode="auto">
          <a:xfrm flipH="1">
            <a:off x="3082636" y="1960927"/>
            <a:ext cx="2807115" cy="2771775"/>
          </a:xfrm>
          <a:prstGeom prst="ellipse">
            <a:avLst/>
          </a:prstGeom>
          <a:solidFill>
            <a:schemeClr val="accent2">
              <a:alpha val="7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37" name="Picture 3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6666" y="715868"/>
            <a:ext cx="2763124" cy="5426376"/>
          </a:xfrm>
          <a:prstGeom prst="rect">
            <a:avLst/>
          </a:prstGeom>
        </p:spPr>
      </p:pic>
      <p:sp>
        <p:nvSpPr>
          <p:cNvPr id="43" name="Rectangle 42"/>
          <p:cNvSpPr/>
          <p:nvPr/>
        </p:nvSpPr>
        <p:spPr>
          <a:xfrm>
            <a:off x="3917865" y="2781276"/>
            <a:ext cx="1466935" cy="1131079"/>
          </a:xfrm>
          <a:prstGeom prst="rect">
            <a:avLst/>
          </a:prstGeom>
        </p:spPr>
        <p:txBody>
          <a:bodyPr wrap="square" numCol="1" spcCol="360000">
            <a:spAutoFit/>
          </a:bodyPr>
          <a:lstStyle/>
          <a:p>
            <a:pPr>
              <a:lnSpc>
                <a:spcPct val="150000"/>
              </a:lnSpc>
            </a:pPr>
            <a:r>
              <a:rPr lang="fr-CA" sz="900" b="1" spc="100">
                <a:solidFill>
                  <a:schemeClr val="bg1"/>
                </a:solidFill>
              </a:rPr>
              <a:t>Aliqua four </a:t>
            </a:r>
            <a:r>
              <a:rPr lang="fr-CA" sz="900" spc="100">
                <a:solidFill>
                  <a:schemeClr val="bg1"/>
                </a:solidFill>
              </a:rPr>
              <a:t>loko pinterest woke, aesthetic commodo lyft subway tile tumeric gentrify. </a:t>
            </a:r>
          </a:p>
        </p:txBody>
      </p:sp>
      <p:sp>
        <p:nvSpPr>
          <p:cNvPr id="29" name="Rectangle 28"/>
          <p:cNvSpPr/>
          <p:nvPr/>
        </p:nvSpPr>
        <p:spPr>
          <a:xfrm>
            <a:off x="6823038" y="2781276"/>
            <a:ext cx="4159287" cy="2631490"/>
          </a:xfrm>
          <a:prstGeom prst="rect">
            <a:avLst/>
          </a:prstGeom>
        </p:spPr>
        <p:txBody>
          <a:bodyPr wrap="square" numCol="1" spcCol="360000">
            <a:spAutoFit/>
          </a:bodyPr>
          <a:lstStyle/>
          <a:p>
            <a:pPr>
              <a:lnSpc>
                <a:spcPct val="150000"/>
              </a:lnSpc>
            </a:pPr>
            <a:r>
              <a:rPr lang="fr-CA" sz="1100" b="1" spc="100">
                <a:solidFill>
                  <a:schemeClr val="accent2"/>
                </a:solidFill>
              </a:rPr>
              <a:t>Actually shoreditch </a:t>
            </a:r>
            <a:r>
              <a:rPr lang="fr-CA" sz="1100" spc="100"/>
              <a:t>woke, kinfolk vice lomo blog bitters vinyl. Next level twee consequat, deserunt esse copper mug cronut venmo pug mustache hashtag officia polaroid fugiat.</a:t>
            </a:r>
          </a:p>
          <a:p>
            <a:pPr>
              <a:lnSpc>
                <a:spcPct val="150000"/>
              </a:lnSpc>
            </a:pPr>
            <a:endParaRPr lang="fr-CA" sz="1100" spc="100"/>
          </a:p>
          <a:p>
            <a:pPr>
              <a:lnSpc>
                <a:spcPct val="150000"/>
              </a:lnSpc>
            </a:pPr>
            <a:r>
              <a:rPr lang="fr-CA" sz="1100" spc="100"/>
              <a:t>Culpa squid intelligentsia, vaporware disrupt tousled venmo umami flannel pariatur. Aliqua four loko pinterest woke, aesthetic commodo lyft subway tile tumeric gentrify. Magna shoreditch sriracha narwhal. </a:t>
            </a:r>
          </a:p>
        </p:txBody>
      </p:sp>
      <p:sp>
        <p:nvSpPr>
          <p:cNvPr id="30" name="TextBox 29"/>
          <p:cNvSpPr txBox="1">
            <a:spLocks/>
          </p:cNvSpPr>
          <p:nvPr/>
        </p:nvSpPr>
        <p:spPr>
          <a:xfrm>
            <a:off x="6823038" y="998468"/>
            <a:ext cx="4440238" cy="769441"/>
          </a:xfrm>
          <a:prstGeom prst="rect">
            <a:avLst/>
          </a:prstGeom>
          <a:noFill/>
          <a:effectLst/>
        </p:spPr>
        <p:txBody>
          <a:bodyPr wrap="square" rtlCol="0">
            <a:spAutoFit/>
          </a:bodyPr>
          <a:lstStyle/>
          <a:p>
            <a:r>
              <a:rPr lang="en-CA" sz="4400" b="1">
                <a:ea typeface="Open Sans" panose="020B0606030504020204" pitchFamily="34" charset="0"/>
                <a:cs typeface="Open Sans" panose="020B0606030504020204" pitchFamily="34" charset="0"/>
              </a:rPr>
              <a:t>Our Project</a:t>
            </a:r>
          </a:p>
        </p:txBody>
      </p:sp>
      <p:sp>
        <p:nvSpPr>
          <p:cNvPr id="31" name="TextBox 30"/>
          <p:cNvSpPr txBox="1">
            <a:spLocks/>
          </p:cNvSpPr>
          <p:nvPr/>
        </p:nvSpPr>
        <p:spPr>
          <a:xfrm>
            <a:off x="6823038" y="1767909"/>
            <a:ext cx="4386190" cy="369332"/>
          </a:xfrm>
          <a:prstGeom prst="rect">
            <a:avLst/>
          </a:prstGeom>
          <a:noFill/>
          <a:effectLst/>
        </p:spPr>
        <p:txBody>
          <a:bodyPr wrap="square" rtlCol="0">
            <a:spAutoFit/>
          </a:bodyPr>
          <a:lstStyle/>
          <a:p>
            <a:pPr lvl="0"/>
            <a:r>
              <a:rPr lang="it-IT" spc="400">
                <a:ea typeface="Open Sans" panose="020B0606030504020204" pitchFamily="34" charset="0"/>
                <a:cs typeface="Open Sans" panose="020B0606030504020204" pitchFamily="34" charset="0"/>
              </a:rPr>
              <a:t>Next level twee consequat</a:t>
            </a:r>
            <a:endParaRPr lang="fr-CA" spc="400">
              <a:ea typeface="Open Sans" panose="020B0606030504020204" pitchFamily="34" charset="0"/>
              <a:cs typeface="Open Sans" panose="020B0606030504020204" pitchFamily="34" charset="0"/>
            </a:endParaRPr>
          </a:p>
        </p:txBody>
      </p:sp>
      <p:grpSp>
        <p:nvGrpSpPr>
          <p:cNvPr id="32" name="Group 31"/>
          <p:cNvGrpSpPr/>
          <p:nvPr/>
        </p:nvGrpSpPr>
        <p:grpSpPr>
          <a:xfrm>
            <a:off x="6823038" y="5835197"/>
            <a:ext cx="2735623" cy="443208"/>
            <a:chOff x="7626965" y="5953969"/>
            <a:chExt cx="2735623" cy="443208"/>
          </a:xfrm>
        </p:grpSpPr>
        <p:sp>
          <p:nvSpPr>
            <p:cNvPr id="33" name="Rectangle: Rounded Corners 32"/>
            <p:cNvSpPr/>
            <p:nvPr/>
          </p:nvSpPr>
          <p:spPr bwMode="auto">
            <a:xfrm>
              <a:off x="7626965" y="5953969"/>
              <a:ext cx="2735623" cy="443208"/>
            </a:xfrm>
            <a:prstGeom prst="roundRect">
              <a:avLst>
                <a:gd name="adj" fmla="val 10936"/>
              </a:avLst>
            </a:prstGeom>
            <a:noFill/>
            <a:ln w="254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34" name="TextBox 33"/>
            <p:cNvSpPr txBox="1">
              <a:spLocks/>
            </p:cNvSpPr>
            <p:nvPr/>
          </p:nvSpPr>
          <p:spPr>
            <a:xfrm>
              <a:off x="7836550" y="6037074"/>
              <a:ext cx="2316455" cy="276999"/>
            </a:xfrm>
            <a:prstGeom prst="rect">
              <a:avLst/>
            </a:prstGeom>
            <a:noFill/>
            <a:effectLst/>
          </p:spPr>
          <p:txBody>
            <a:bodyPr wrap="square" rtlCol="0">
              <a:spAutoFit/>
            </a:bodyPr>
            <a:lstStyle/>
            <a:p>
              <a:pPr algn="ctr"/>
              <a:r>
                <a:rPr lang="fr-CA" sz="1200">
                  <a:solidFill>
                    <a:schemeClr val="accent2"/>
                  </a:solidFill>
                  <a:ea typeface="Open Sans" panose="020B0606030504020204" pitchFamily="34" charset="0"/>
                  <a:cs typeface="Open Sans" panose="020B0606030504020204" pitchFamily="34" charset="0"/>
                </a:rPr>
                <a:t>LEARN MORE</a:t>
              </a:r>
            </a:p>
          </p:txBody>
        </p:sp>
      </p:grpSp>
      <p:sp>
        <p:nvSpPr>
          <p:cNvPr id="5" name="Picture Placeholder 4">
            <a:extLst>
              <a:ext uri="{FF2B5EF4-FFF2-40B4-BE49-F238E27FC236}">
                <a16:creationId xmlns:a16="http://schemas.microsoft.com/office/drawing/2014/main" id="{94A573D4-2D1B-47DB-BCC2-B43A04319181}"/>
              </a:ext>
            </a:extLst>
          </p:cNvPr>
          <p:cNvSpPr>
            <a:spLocks noGrp="1"/>
          </p:cNvSpPr>
          <p:nvPr>
            <p:ph type="pic" sz="quarter" idx="15"/>
          </p:nvPr>
        </p:nvSpPr>
        <p:spPr/>
      </p:sp>
      <p:sp>
        <p:nvSpPr>
          <p:cNvPr id="3" name="Picture Placeholder 2">
            <a:extLst>
              <a:ext uri="{FF2B5EF4-FFF2-40B4-BE49-F238E27FC236}">
                <a16:creationId xmlns:a16="http://schemas.microsoft.com/office/drawing/2014/main" id="{47BAC2CA-F779-477B-B2F0-068586CFE893}"/>
              </a:ext>
            </a:extLst>
          </p:cNvPr>
          <p:cNvSpPr>
            <a:spLocks noGrp="1"/>
          </p:cNvSpPr>
          <p:nvPr>
            <p:ph type="pic" sz="quarter" idx="14"/>
          </p:nvPr>
        </p:nvSpPr>
        <p:spPr/>
      </p:sp>
    </p:spTree>
    <p:extLst>
      <p:ext uri="{BB962C8B-B14F-4D97-AF65-F5344CB8AC3E}">
        <p14:creationId xmlns:p14="http://schemas.microsoft.com/office/powerpoint/2010/main" val="45401946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p:cNvGrpSpPr/>
          <p:nvPr/>
        </p:nvGrpSpPr>
        <p:grpSpPr>
          <a:xfrm>
            <a:off x="7569579" y="-425747"/>
            <a:ext cx="6501452" cy="6191250"/>
            <a:chOff x="2908300" y="250825"/>
            <a:chExt cx="1597025" cy="1520826"/>
          </a:xfrm>
          <a:solidFill>
            <a:schemeClr val="accent6">
              <a:alpha val="82000"/>
            </a:schemeClr>
          </a:solidFill>
        </p:grpSpPr>
        <p:sp>
          <p:nvSpPr>
            <p:cNvPr id="23"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5"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6"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4"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5"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6"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7"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8"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9"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0"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9" name="Rectangle: Rounded Corners 8"/>
          <p:cNvSpPr/>
          <p:nvPr/>
        </p:nvSpPr>
        <p:spPr bwMode="auto">
          <a:xfrm>
            <a:off x="647700" y="1724487"/>
            <a:ext cx="10915649" cy="3409025"/>
          </a:xfrm>
          <a:prstGeom prst="roundRect">
            <a:avLst/>
          </a:prstGeom>
          <a:solidFill>
            <a:schemeClr val="accent2">
              <a:alpha val="73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7043737" y="704849"/>
            <a:ext cx="2763124" cy="5426376"/>
          </a:xfrm>
          <a:prstGeom prst="rect">
            <a:avLst/>
          </a:prstGeom>
        </p:spPr>
      </p:pic>
      <p:sp>
        <p:nvSpPr>
          <p:cNvPr id="41" name="Rectangle 40"/>
          <p:cNvSpPr/>
          <p:nvPr/>
        </p:nvSpPr>
        <p:spPr>
          <a:xfrm>
            <a:off x="944494" y="3154276"/>
            <a:ext cx="4388924" cy="1107996"/>
          </a:xfrm>
          <a:prstGeom prst="rect">
            <a:avLst/>
          </a:prstGeom>
        </p:spPr>
        <p:txBody>
          <a:bodyPr wrap="square" numCol="1" spcCol="360000">
            <a:spAutoFit/>
          </a:bodyPr>
          <a:lstStyle/>
          <a:p>
            <a:pPr>
              <a:lnSpc>
                <a:spcPct val="150000"/>
              </a:lnSpc>
            </a:pPr>
            <a:r>
              <a:rPr lang="fr-CA" sz="1100" spc="100">
                <a:solidFill>
                  <a:schemeClr val="bg1"/>
                </a:solidFill>
              </a:rPr>
              <a:t>Actually shoreditch woke, kinfolk vice lomo blog bitters vinyl. Next level twee consequat, deserunt esse copper mug cronut venmo pug mustache hashtag officia polaroid fugiat.. </a:t>
            </a:r>
          </a:p>
        </p:txBody>
      </p:sp>
      <p:sp>
        <p:nvSpPr>
          <p:cNvPr id="43" name="TextBox 42"/>
          <p:cNvSpPr txBox="1">
            <a:spLocks/>
          </p:cNvSpPr>
          <p:nvPr/>
        </p:nvSpPr>
        <p:spPr>
          <a:xfrm>
            <a:off x="947228" y="2572071"/>
            <a:ext cx="4386190"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twee consequat</a:t>
            </a:r>
            <a:endParaRPr lang="fr-CA" spc="400">
              <a:solidFill>
                <a:schemeClr val="bg1"/>
              </a:solidFill>
              <a:ea typeface="Open Sans" panose="020B0606030504020204" pitchFamily="34" charset="0"/>
              <a:cs typeface="Open Sans" panose="020B0606030504020204" pitchFamily="34" charset="0"/>
            </a:endParaRPr>
          </a:p>
        </p:txBody>
      </p:sp>
      <p:sp>
        <p:nvSpPr>
          <p:cNvPr id="5" name="Picture Placeholder 4">
            <a:extLst>
              <a:ext uri="{FF2B5EF4-FFF2-40B4-BE49-F238E27FC236}">
                <a16:creationId xmlns:a16="http://schemas.microsoft.com/office/drawing/2014/main" id="{408DE9CB-4E68-4704-AD13-A43AE5AB0982}"/>
              </a:ext>
            </a:extLst>
          </p:cNvPr>
          <p:cNvSpPr>
            <a:spLocks noGrp="1"/>
          </p:cNvSpPr>
          <p:nvPr>
            <p:ph type="pic" sz="quarter" idx="14"/>
          </p:nvPr>
        </p:nvSpPr>
        <p:spPr/>
      </p:sp>
      <p:sp>
        <p:nvSpPr>
          <p:cNvPr id="3" name="Picture Placeholder 2">
            <a:extLst>
              <a:ext uri="{FF2B5EF4-FFF2-40B4-BE49-F238E27FC236}">
                <a16:creationId xmlns:a16="http://schemas.microsoft.com/office/drawing/2014/main" id="{6BFEBAB9-5D2B-4B73-9B97-8CD018D7A3D5}"/>
              </a:ext>
            </a:extLst>
          </p:cNvPr>
          <p:cNvSpPr>
            <a:spLocks noGrp="1"/>
          </p:cNvSpPr>
          <p:nvPr>
            <p:ph type="pic" sz="quarter" idx="13"/>
          </p:nvPr>
        </p:nvSpPr>
        <p:spPr/>
      </p:sp>
    </p:spTree>
    <p:extLst>
      <p:ext uri="{BB962C8B-B14F-4D97-AF65-F5344CB8AC3E}">
        <p14:creationId xmlns:p14="http://schemas.microsoft.com/office/powerpoint/2010/main" val="376672976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p:cNvSpPr/>
          <p:nvPr/>
        </p:nvSpPr>
        <p:spPr bwMode="auto">
          <a:xfrm rot="16200000">
            <a:off x="5581650" y="3746817"/>
            <a:ext cx="2679700" cy="3542665"/>
          </a:xfrm>
          <a:custGeom>
            <a:avLst/>
            <a:gdLst>
              <a:gd name="connsiteX0" fmla="*/ 0 w 2679700"/>
              <a:gd name="connsiteY0" fmla="*/ 0 h 3542665"/>
              <a:gd name="connsiteX1" fmla="*/ 2679700 w 2679700"/>
              <a:gd name="connsiteY1" fmla="*/ 2277745 h 3542665"/>
              <a:gd name="connsiteX2" fmla="*/ 622300 w 2679700"/>
              <a:gd name="connsiteY2" fmla="*/ 2049145 h 3542665"/>
              <a:gd name="connsiteX3" fmla="*/ 0 w 2679700"/>
              <a:gd name="connsiteY3" fmla="*/ 3542665 h 3542665"/>
            </a:gdLst>
            <a:ahLst/>
            <a:cxnLst>
              <a:cxn ang="0">
                <a:pos x="connsiteX0" y="connsiteY0"/>
              </a:cxn>
              <a:cxn ang="0">
                <a:pos x="connsiteX1" y="connsiteY1"/>
              </a:cxn>
              <a:cxn ang="0">
                <a:pos x="connsiteX2" y="connsiteY2"/>
              </a:cxn>
              <a:cxn ang="0">
                <a:pos x="connsiteX3" y="connsiteY3"/>
              </a:cxn>
            </a:cxnLst>
            <a:rect l="l" t="t" r="r" b="b"/>
            <a:pathLst>
              <a:path w="2679700" h="3542665">
                <a:moveTo>
                  <a:pt x="0" y="0"/>
                </a:moveTo>
                <a:lnTo>
                  <a:pt x="2679700" y="2277745"/>
                </a:lnTo>
                <a:lnTo>
                  <a:pt x="622300" y="2049145"/>
                </a:lnTo>
                <a:lnTo>
                  <a:pt x="0" y="3542665"/>
                </a:lnTo>
                <a:close/>
              </a:path>
            </a:pathLst>
          </a:custGeom>
          <a:solidFill>
            <a:schemeClr val="accent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8" name="Rectangle 17"/>
          <p:cNvSpPr/>
          <p:nvPr/>
        </p:nvSpPr>
        <p:spPr>
          <a:xfrm>
            <a:off x="704019" y="3379350"/>
            <a:ext cx="3232981" cy="3139321"/>
          </a:xfrm>
          <a:prstGeom prst="rect">
            <a:avLst/>
          </a:prstGeom>
        </p:spPr>
        <p:txBody>
          <a:bodyPr wrap="square" numCol="1" spcCol="360000">
            <a:spAutoFit/>
          </a:bodyPr>
          <a:lstStyle/>
          <a:p>
            <a:pPr>
              <a:lnSpc>
                <a:spcPct val="150000"/>
              </a:lnSpc>
            </a:pPr>
            <a:r>
              <a:rPr lang="fr-CA" sz="1100" b="1" spc="100">
                <a:solidFill>
                  <a:schemeClr val="accent2"/>
                </a:solidFill>
              </a:rPr>
              <a:t>Actually shoreditch </a:t>
            </a:r>
            <a:r>
              <a:rPr lang="fr-CA" sz="1100" spc="100"/>
              <a:t>woke, kinfolk vice lomo blog bitters vinyl. Next level twee consequat, deserunt esse copper mug cronut venmo pug mustache hashtag officia polaroid fugiat.</a:t>
            </a:r>
          </a:p>
          <a:p>
            <a:pPr>
              <a:lnSpc>
                <a:spcPct val="150000"/>
              </a:lnSpc>
            </a:pPr>
            <a:endParaRPr lang="fr-CA" sz="1100" spc="100"/>
          </a:p>
          <a:p>
            <a:pPr>
              <a:lnSpc>
                <a:spcPct val="150000"/>
              </a:lnSpc>
            </a:pPr>
            <a:r>
              <a:rPr lang="fr-CA" sz="1100" spc="100"/>
              <a:t>Culpa squid intelligentsia, vaporware disrupt tousled venmo umami flannel pariatur. Aliqua four loko pinterest woke, aesthetic commodo lyft subway tile tumeric gentrify. Magna shoreditch sriracha narwhal. </a:t>
            </a:r>
          </a:p>
        </p:txBody>
      </p:sp>
      <p:sp>
        <p:nvSpPr>
          <p:cNvPr id="37" name="Rectangle 36"/>
          <p:cNvSpPr/>
          <p:nvPr/>
        </p:nvSpPr>
        <p:spPr bwMode="auto">
          <a:xfrm flipH="1">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191999"/>
              <a:gd name="connsiteY0" fmla="*/ 0 h 6858000"/>
              <a:gd name="connsiteX1" fmla="*/ 12191999 w 12191999"/>
              <a:gd name="connsiteY1" fmla="*/ 0 h 6858000"/>
              <a:gd name="connsiteX2" fmla="*/ 6108699 w 12191999"/>
              <a:gd name="connsiteY2" fmla="*/ 4914900 h 6858000"/>
              <a:gd name="connsiteX3" fmla="*/ 0 w 12191999"/>
              <a:gd name="connsiteY3" fmla="*/ 6858000 h 6858000"/>
              <a:gd name="connsiteX4" fmla="*/ 0 w 121919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0" y="0"/>
                </a:moveTo>
                <a:lnTo>
                  <a:pt x="12191999" y="0"/>
                </a:lnTo>
                <a:lnTo>
                  <a:pt x="6108699" y="4914900"/>
                </a:lnTo>
                <a:lnTo>
                  <a:pt x="0" y="6858000"/>
                </a:lnTo>
                <a:lnTo>
                  <a:pt x="0" y="0"/>
                </a:lnTo>
                <a:close/>
              </a:path>
            </a:pathLst>
          </a:cu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35" name="Straight Connector 34"/>
          <p:cNvCxnSpPr>
            <a:cxnSpLocks/>
          </p:cNvCxnSpPr>
          <p:nvPr/>
        </p:nvCxnSpPr>
        <p:spPr>
          <a:xfrm>
            <a:off x="6001345" y="4019860"/>
            <a:ext cx="1179910" cy="953289"/>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1300" y="787399"/>
            <a:ext cx="5285661" cy="10380274"/>
          </a:xfrm>
          <a:prstGeom prst="rect">
            <a:avLst/>
          </a:prstGeom>
        </p:spPr>
      </p:pic>
      <p:sp>
        <p:nvSpPr>
          <p:cNvPr id="22" name="Freeform: Shape 21"/>
          <p:cNvSpPr/>
          <p:nvPr/>
        </p:nvSpPr>
        <p:spPr bwMode="auto">
          <a:xfrm>
            <a:off x="0" y="325756"/>
            <a:ext cx="2679700" cy="3542665"/>
          </a:xfrm>
          <a:custGeom>
            <a:avLst/>
            <a:gdLst>
              <a:gd name="connsiteX0" fmla="*/ 0 w 2679700"/>
              <a:gd name="connsiteY0" fmla="*/ 0 h 3542665"/>
              <a:gd name="connsiteX1" fmla="*/ 2679700 w 2679700"/>
              <a:gd name="connsiteY1" fmla="*/ 2277745 h 3542665"/>
              <a:gd name="connsiteX2" fmla="*/ 622300 w 2679700"/>
              <a:gd name="connsiteY2" fmla="*/ 2049145 h 3542665"/>
              <a:gd name="connsiteX3" fmla="*/ 0 w 2679700"/>
              <a:gd name="connsiteY3" fmla="*/ 3542665 h 3542665"/>
            </a:gdLst>
            <a:ahLst/>
            <a:cxnLst>
              <a:cxn ang="0">
                <a:pos x="connsiteX0" y="connsiteY0"/>
              </a:cxn>
              <a:cxn ang="0">
                <a:pos x="connsiteX1" y="connsiteY1"/>
              </a:cxn>
              <a:cxn ang="0">
                <a:pos x="connsiteX2" y="connsiteY2"/>
              </a:cxn>
              <a:cxn ang="0">
                <a:pos x="connsiteX3" y="connsiteY3"/>
              </a:cxn>
            </a:cxnLst>
            <a:rect l="l" t="t" r="r" b="b"/>
            <a:pathLst>
              <a:path w="2679700" h="3542665">
                <a:moveTo>
                  <a:pt x="0" y="0"/>
                </a:moveTo>
                <a:lnTo>
                  <a:pt x="2679700" y="2277745"/>
                </a:lnTo>
                <a:lnTo>
                  <a:pt x="622300" y="2049145"/>
                </a:lnTo>
                <a:lnTo>
                  <a:pt x="0" y="3542665"/>
                </a:lnTo>
                <a:close/>
              </a:path>
            </a:pathLst>
          </a:custGeom>
          <a:solidFill>
            <a:schemeClr val="accent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7" name="TextBox 26"/>
          <p:cNvSpPr txBox="1">
            <a:spLocks/>
          </p:cNvSpPr>
          <p:nvPr/>
        </p:nvSpPr>
        <p:spPr>
          <a:xfrm>
            <a:off x="1716881" y="998468"/>
            <a:ext cx="4440238" cy="769441"/>
          </a:xfrm>
          <a:prstGeom prst="rect">
            <a:avLst/>
          </a:prstGeom>
          <a:noFill/>
          <a:effectLst/>
        </p:spPr>
        <p:txBody>
          <a:bodyPr wrap="square" rtlCol="0">
            <a:spAutoFit/>
          </a:bodyPr>
          <a:lstStyle/>
          <a:p>
            <a:pPr algn="r"/>
            <a:r>
              <a:rPr lang="en-CA" sz="4400" b="1">
                <a:solidFill>
                  <a:schemeClr val="bg1"/>
                </a:solidFill>
                <a:ea typeface="Open Sans" panose="020B0606030504020204" pitchFamily="34" charset="0"/>
                <a:cs typeface="Open Sans" panose="020B0606030504020204" pitchFamily="34" charset="0"/>
              </a:rPr>
              <a:t>Our Project</a:t>
            </a:r>
          </a:p>
        </p:txBody>
      </p:sp>
      <p:sp>
        <p:nvSpPr>
          <p:cNvPr id="28" name="TextBox 27"/>
          <p:cNvSpPr txBox="1">
            <a:spLocks/>
          </p:cNvSpPr>
          <p:nvPr/>
        </p:nvSpPr>
        <p:spPr>
          <a:xfrm>
            <a:off x="1716881" y="1767909"/>
            <a:ext cx="4386190" cy="646331"/>
          </a:xfrm>
          <a:prstGeom prst="rect">
            <a:avLst/>
          </a:prstGeom>
          <a:noFill/>
          <a:effectLst/>
        </p:spPr>
        <p:txBody>
          <a:bodyPr wrap="square" rtlCol="0">
            <a:spAutoFit/>
          </a:bodyPr>
          <a:lstStyle/>
          <a:p>
            <a:pPr lvl="0" algn="r"/>
            <a:r>
              <a:rPr lang="it-IT" spc="400">
                <a:solidFill>
                  <a:schemeClr val="bg1"/>
                </a:solidFill>
                <a:ea typeface="Open Sans" panose="020B0606030504020204" pitchFamily="34" charset="0"/>
                <a:cs typeface="Open Sans" panose="020B0606030504020204" pitchFamily="34" charset="0"/>
              </a:rPr>
              <a:t>Next level twee </a:t>
            </a:r>
          </a:p>
          <a:p>
            <a:pPr lvl="0" algn="r"/>
            <a:r>
              <a:rPr lang="it-IT" spc="400">
                <a:solidFill>
                  <a:schemeClr val="bg1"/>
                </a:solidFill>
                <a:ea typeface="Open Sans" panose="020B0606030504020204" pitchFamily="34" charset="0"/>
                <a:cs typeface="Open Sans" panose="020B0606030504020204" pitchFamily="34" charset="0"/>
              </a:rPr>
              <a:t>consequat</a:t>
            </a:r>
            <a:endParaRPr lang="fr-CA" spc="400">
              <a:solidFill>
                <a:schemeClr val="bg1"/>
              </a:solidFill>
              <a:ea typeface="Open Sans" panose="020B0606030504020204" pitchFamily="34" charset="0"/>
              <a:cs typeface="Open Sans" panose="020B0606030504020204" pitchFamily="34" charset="0"/>
            </a:endParaRPr>
          </a:p>
        </p:txBody>
      </p:sp>
      <p:cxnSp>
        <p:nvCxnSpPr>
          <p:cNvPr id="30" name="Straight Connector 29"/>
          <p:cNvCxnSpPr>
            <a:cxnSpLocks/>
          </p:cNvCxnSpPr>
          <p:nvPr/>
        </p:nvCxnSpPr>
        <p:spPr>
          <a:xfrm>
            <a:off x="804523" y="-123376"/>
            <a:ext cx="1179910" cy="953289"/>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3" name="Picture Placeholder 2">
            <a:extLst>
              <a:ext uri="{FF2B5EF4-FFF2-40B4-BE49-F238E27FC236}">
                <a16:creationId xmlns:a16="http://schemas.microsoft.com/office/drawing/2014/main" id="{1EB6C58F-7E22-40D4-8DAF-E010696BBC36}"/>
              </a:ext>
            </a:extLst>
          </p:cNvPr>
          <p:cNvSpPr>
            <a:spLocks noGrp="1"/>
          </p:cNvSpPr>
          <p:nvPr>
            <p:ph type="pic" sz="quarter" idx="12"/>
          </p:nvPr>
        </p:nvSpPr>
        <p:spPr/>
      </p:sp>
    </p:spTree>
    <p:extLst>
      <p:ext uri="{BB962C8B-B14F-4D97-AF65-F5344CB8AC3E}">
        <p14:creationId xmlns:p14="http://schemas.microsoft.com/office/powerpoint/2010/main" val="190599876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ight Triangle 21"/>
          <p:cNvSpPr/>
          <p:nvPr/>
        </p:nvSpPr>
        <p:spPr bwMode="auto">
          <a:xfrm rot="10800000" flipH="1">
            <a:off x="5724525" y="3257548"/>
            <a:ext cx="866775" cy="635007"/>
          </a:xfrm>
          <a:prstGeom prst="rtTriangle">
            <a:avLst/>
          </a:prstGeom>
          <a:solidFill>
            <a:schemeClr val="accent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9" name="Rectangle: Single Corner Snipped 18"/>
          <p:cNvSpPr/>
          <p:nvPr/>
        </p:nvSpPr>
        <p:spPr bwMode="auto">
          <a:xfrm flipH="1">
            <a:off x="5517588" y="3057957"/>
            <a:ext cx="3247129" cy="2215625"/>
          </a:xfrm>
          <a:prstGeom prst="snip1Rect">
            <a:avLst>
              <a:gd name="adj" fmla="val 35491"/>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37" name="Picture 3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55137" y="715868"/>
            <a:ext cx="2763124" cy="5426376"/>
          </a:xfrm>
          <a:prstGeom prst="rect">
            <a:avLst/>
          </a:prstGeom>
        </p:spPr>
      </p:pic>
      <p:sp>
        <p:nvSpPr>
          <p:cNvPr id="16" name="TextBox 15"/>
          <p:cNvSpPr txBox="1">
            <a:spLocks/>
          </p:cNvSpPr>
          <p:nvPr/>
        </p:nvSpPr>
        <p:spPr>
          <a:xfrm>
            <a:off x="1077350" y="832136"/>
            <a:ext cx="4440238" cy="923330"/>
          </a:xfrm>
          <a:prstGeom prst="rect">
            <a:avLst/>
          </a:prstGeom>
          <a:noFill/>
          <a:effectLst/>
        </p:spPr>
        <p:txBody>
          <a:bodyPr wrap="square" rtlCol="0">
            <a:spAutoFit/>
          </a:bodyPr>
          <a:lstStyle/>
          <a:p>
            <a:r>
              <a:rPr lang="en-CA" sz="5400" b="1">
                <a:ea typeface="Open Sans" panose="020B0606030504020204" pitchFamily="34" charset="0"/>
                <a:cs typeface="Open Sans" panose="020B0606030504020204" pitchFamily="34" charset="0"/>
              </a:rPr>
              <a:t>Our Project</a:t>
            </a:r>
          </a:p>
        </p:txBody>
      </p:sp>
      <p:sp>
        <p:nvSpPr>
          <p:cNvPr id="17" name="TextBox 16"/>
          <p:cNvSpPr txBox="1">
            <a:spLocks/>
          </p:cNvSpPr>
          <p:nvPr/>
        </p:nvSpPr>
        <p:spPr>
          <a:xfrm>
            <a:off x="1077350" y="1755466"/>
            <a:ext cx="4386190" cy="369332"/>
          </a:xfrm>
          <a:prstGeom prst="rect">
            <a:avLst/>
          </a:prstGeom>
          <a:noFill/>
          <a:effectLst/>
        </p:spPr>
        <p:txBody>
          <a:bodyPr wrap="square" rtlCol="0">
            <a:spAutoFit/>
          </a:bodyPr>
          <a:lstStyle/>
          <a:p>
            <a:pPr lvl="0"/>
            <a:r>
              <a:rPr lang="it-IT" spc="400">
                <a:solidFill>
                  <a:schemeClr val="accent2"/>
                </a:solidFill>
                <a:ea typeface="Open Sans" panose="020B0606030504020204" pitchFamily="34" charset="0"/>
                <a:cs typeface="Open Sans" panose="020B0606030504020204" pitchFamily="34" charset="0"/>
              </a:rPr>
              <a:t>Next level twee consequat</a:t>
            </a:r>
            <a:endParaRPr lang="fr-CA" spc="400">
              <a:solidFill>
                <a:schemeClr val="accent2"/>
              </a:solidFill>
              <a:ea typeface="Open Sans" panose="020B0606030504020204" pitchFamily="34" charset="0"/>
              <a:cs typeface="Open Sans" panose="020B0606030504020204" pitchFamily="34" charset="0"/>
            </a:endParaRPr>
          </a:p>
        </p:txBody>
      </p:sp>
      <p:sp>
        <p:nvSpPr>
          <p:cNvPr id="18" name="Rectangle 17"/>
          <p:cNvSpPr/>
          <p:nvPr/>
        </p:nvSpPr>
        <p:spPr>
          <a:xfrm>
            <a:off x="1077350" y="2678796"/>
            <a:ext cx="3737505" cy="2377574"/>
          </a:xfrm>
          <a:prstGeom prst="rect">
            <a:avLst/>
          </a:prstGeom>
        </p:spPr>
        <p:txBody>
          <a:bodyPr wrap="square" numCol="1" spcCol="360000">
            <a:spAutoFit/>
          </a:bodyPr>
          <a:lstStyle/>
          <a:p>
            <a:pPr>
              <a:lnSpc>
                <a:spcPct val="150000"/>
              </a:lnSpc>
            </a:pPr>
            <a:r>
              <a:rPr lang="fr-CA" sz="1100" b="1" spc="100"/>
              <a:t>Actually shoreditch </a:t>
            </a:r>
            <a:r>
              <a:rPr lang="fr-CA" sz="1100" spc="100"/>
              <a:t>woke, kinfolk vice lomo blog bitters vinyl. Next level twee consequat, deserunt esse copper mug cronut venmo pug mustache hashtag officia polaroid fugiat. Culpa squid intelligentsia, vaporware disrupt tousled venmo umami flannel pariatur. Aliqua four loko pinterest woke, aesthetic commodo lyft subway tile tumeric gentrify. Magna shoreditch sriracha narwhal. </a:t>
            </a:r>
          </a:p>
        </p:txBody>
      </p:sp>
      <p:grpSp>
        <p:nvGrpSpPr>
          <p:cNvPr id="25" name="Group 24"/>
          <p:cNvGrpSpPr/>
          <p:nvPr/>
        </p:nvGrpSpPr>
        <p:grpSpPr>
          <a:xfrm>
            <a:off x="1682006" y="5610368"/>
            <a:ext cx="2735623" cy="443208"/>
            <a:chOff x="7626965" y="5953969"/>
            <a:chExt cx="2735623" cy="443208"/>
          </a:xfrm>
        </p:grpSpPr>
        <p:sp>
          <p:nvSpPr>
            <p:cNvPr id="26" name="Rectangle: Rounded Corners 25"/>
            <p:cNvSpPr/>
            <p:nvPr/>
          </p:nvSpPr>
          <p:spPr bwMode="auto">
            <a:xfrm>
              <a:off x="7626965" y="5953969"/>
              <a:ext cx="2735623" cy="443208"/>
            </a:xfrm>
            <a:prstGeom prst="roundRect">
              <a:avLst>
                <a:gd name="adj" fmla="val 10936"/>
              </a:avLst>
            </a:prstGeom>
            <a:noFill/>
            <a:ln w="254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27" name="TextBox 26"/>
            <p:cNvSpPr txBox="1">
              <a:spLocks/>
            </p:cNvSpPr>
            <p:nvPr/>
          </p:nvSpPr>
          <p:spPr>
            <a:xfrm>
              <a:off x="7836550" y="6037074"/>
              <a:ext cx="2316455" cy="276999"/>
            </a:xfrm>
            <a:prstGeom prst="rect">
              <a:avLst/>
            </a:prstGeom>
            <a:noFill/>
            <a:effectLst/>
          </p:spPr>
          <p:txBody>
            <a:bodyPr wrap="square" rtlCol="0">
              <a:spAutoFit/>
            </a:bodyPr>
            <a:lstStyle/>
            <a:p>
              <a:pPr algn="ctr"/>
              <a:r>
                <a:rPr lang="fr-CA" sz="1200">
                  <a:solidFill>
                    <a:schemeClr val="accent2"/>
                  </a:solidFill>
                  <a:ea typeface="Open Sans" panose="020B0606030504020204" pitchFamily="34" charset="0"/>
                  <a:cs typeface="Open Sans" panose="020B0606030504020204" pitchFamily="34" charset="0"/>
                </a:rPr>
                <a:t>LEARN MORE</a:t>
              </a:r>
            </a:p>
          </p:txBody>
        </p:sp>
      </p:grpSp>
      <p:sp>
        <p:nvSpPr>
          <p:cNvPr id="29" name="Rectangle 28"/>
          <p:cNvSpPr/>
          <p:nvPr/>
        </p:nvSpPr>
        <p:spPr>
          <a:xfrm>
            <a:off x="5923314" y="3800908"/>
            <a:ext cx="2300619" cy="1107996"/>
          </a:xfrm>
          <a:prstGeom prst="rect">
            <a:avLst/>
          </a:prstGeom>
        </p:spPr>
        <p:txBody>
          <a:bodyPr wrap="square">
            <a:spAutoFit/>
          </a:bodyPr>
          <a:lstStyle/>
          <a:p>
            <a:pPr>
              <a:lnSpc>
                <a:spcPct val="150000"/>
              </a:lnSpc>
            </a:pPr>
            <a:r>
              <a:rPr lang="en-US" sz="1100" b="1" spc="100">
                <a:solidFill>
                  <a:schemeClr val="bg1"/>
                </a:solidFill>
              </a:rPr>
              <a:t>Meh stumptown </a:t>
            </a:r>
            <a:r>
              <a:rPr lang="en-US" sz="1100" spc="100">
                <a:solidFill>
                  <a:schemeClr val="bg1"/>
                </a:solidFill>
              </a:rPr>
              <a:t>mollit distillery. Biodiesel fugiat asymmetrical ut meggings. Vaporware ethical yuccie.</a:t>
            </a:r>
            <a:endParaRPr lang="fr-CA" sz="1100" spc="100">
              <a:solidFill>
                <a:schemeClr val="bg1"/>
              </a:solidFill>
            </a:endParaRPr>
          </a:p>
        </p:txBody>
      </p:sp>
      <p:sp>
        <p:nvSpPr>
          <p:cNvPr id="5" name="Picture Placeholder 4">
            <a:extLst>
              <a:ext uri="{FF2B5EF4-FFF2-40B4-BE49-F238E27FC236}">
                <a16:creationId xmlns:a16="http://schemas.microsoft.com/office/drawing/2014/main" id="{7799824B-A81E-47F1-A8D9-8FE4DD3852A7}"/>
              </a:ext>
            </a:extLst>
          </p:cNvPr>
          <p:cNvSpPr>
            <a:spLocks noGrp="1"/>
          </p:cNvSpPr>
          <p:nvPr>
            <p:ph type="pic" sz="quarter" idx="15"/>
          </p:nvPr>
        </p:nvSpPr>
        <p:spPr/>
      </p:sp>
      <p:sp>
        <p:nvSpPr>
          <p:cNvPr id="3" name="Picture Placeholder 2">
            <a:extLst>
              <a:ext uri="{FF2B5EF4-FFF2-40B4-BE49-F238E27FC236}">
                <a16:creationId xmlns:a16="http://schemas.microsoft.com/office/drawing/2014/main" id="{FBCB8613-2E19-467D-BBDA-ECCD13AFEA65}"/>
              </a:ext>
            </a:extLst>
          </p:cNvPr>
          <p:cNvSpPr>
            <a:spLocks noGrp="1"/>
          </p:cNvSpPr>
          <p:nvPr>
            <p:ph type="pic" sz="quarter" idx="14"/>
          </p:nvPr>
        </p:nvSpPr>
        <p:spPr/>
      </p:sp>
    </p:spTree>
    <p:extLst>
      <p:ext uri="{BB962C8B-B14F-4D97-AF65-F5344CB8AC3E}">
        <p14:creationId xmlns:p14="http://schemas.microsoft.com/office/powerpoint/2010/main" val="180526372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439683"/>
            <a:ext cx="12192000" cy="3978634"/>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mc:AlternateContent xmlns:mc="http://schemas.openxmlformats.org/markup-compatibility/2006" xmlns:cx1="http://schemas.microsoft.com/office/drawing/2015/9/8/chartex">
        <mc:Choice Requires="cx1">
          <p:graphicFrame>
            <p:nvGraphicFramePr>
              <p:cNvPr id="14" name="Chart 13"/>
              <p:cNvGraphicFramePr/>
              <p:nvPr>
                <p:extLst>
                  <p:ext uri="{D42A27DB-BD31-4B8C-83A1-F6EECF244321}">
                    <p14:modId xmlns:p14="http://schemas.microsoft.com/office/powerpoint/2010/main" val="2882883134"/>
                  </p:ext>
                </p:extLst>
              </p:nvPr>
            </p:nvGraphicFramePr>
            <p:xfrm>
              <a:off x="4673600" y="1831569"/>
              <a:ext cx="7197952" cy="358674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4" name="Chart 13"/>
              <p:cNvPicPr>
                <a:picLocks noGrp="1" noRot="1" noChangeAspect="1" noMove="1" noResize="1" noEditPoints="1" noAdjustHandles="1" noChangeArrowheads="1" noChangeShapeType="1"/>
              </p:cNvPicPr>
              <p:nvPr/>
            </p:nvPicPr>
            <p:blipFill>
              <a:blip r:embed="rId4"/>
              <a:stretch>
                <a:fillRect/>
              </a:stretch>
            </p:blipFill>
            <p:spPr>
              <a:xfrm>
                <a:off x="4673600" y="1831569"/>
                <a:ext cx="7197952" cy="3586748"/>
              </a:xfrm>
              <a:prstGeom prst="rect">
                <a:avLst/>
              </a:prstGeom>
            </p:spPr>
          </p:pic>
        </mc:Fallback>
      </mc:AlternateContent>
      <p:sp>
        <p:nvSpPr>
          <p:cNvPr id="17" name="TextBox 16"/>
          <p:cNvSpPr txBox="1">
            <a:spLocks/>
          </p:cNvSpPr>
          <p:nvPr/>
        </p:nvSpPr>
        <p:spPr>
          <a:xfrm>
            <a:off x="508067" y="2795995"/>
            <a:ext cx="4033924" cy="1446550"/>
          </a:xfrm>
          <a:prstGeom prst="rect">
            <a:avLst/>
          </a:prstGeom>
          <a:noFill/>
          <a:effectLst/>
        </p:spPr>
        <p:txBody>
          <a:bodyPr wrap="square" rtlCol="0">
            <a:spAutoFit/>
          </a:bodyPr>
          <a:lstStyle/>
          <a:p>
            <a:r>
              <a:rPr lang="en-CA" sz="4400" b="1">
                <a:ea typeface="Open Sans" panose="020B0606030504020204" pitchFamily="34" charset="0"/>
                <a:cs typeface="Open Sans" panose="020B0606030504020204" pitchFamily="34" charset="0"/>
              </a:rPr>
              <a:t>Graphic </a:t>
            </a:r>
          </a:p>
          <a:p>
            <a:r>
              <a:rPr lang="en-CA" sz="4400" b="1">
                <a:ea typeface="Open Sans" panose="020B0606030504020204" pitchFamily="34" charset="0"/>
                <a:cs typeface="Open Sans" panose="020B0606030504020204" pitchFamily="34" charset="0"/>
              </a:rPr>
              <a:t>Chart</a:t>
            </a:r>
            <a:endParaRPr lang="fr-CA" sz="4400" b="1">
              <a:ea typeface="Open Sans" panose="020B0606030504020204" pitchFamily="34" charset="0"/>
              <a:cs typeface="Open Sans" panose="020B0606030504020204" pitchFamily="34" charset="0"/>
            </a:endParaRPr>
          </a:p>
        </p:txBody>
      </p:sp>
      <p:sp>
        <p:nvSpPr>
          <p:cNvPr id="21" name="TextBox 20"/>
          <p:cNvSpPr txBox="1">
            <a:spLocks/>
          </p:cNvSpPr>
          <p:nvPr/>
        </p:nvSpPr>
        <p:spPr>
          <a:xfrm>
            <a:off x="508066" y="2516338"/>
            <a:ext cx="3767137" cy="369332"/>
          </a:xfrm>
          <a:prstGeom prst="rect">
            <a:avLst/>
          </a:prstGeom>
          <a:noFill/>
          <a:effectLst/>
        </p:spPr>
        <p:txBody>
          <a:bodyPr wrap="square" rtlCol="0">
            <a:spAutoFit/>
          </a:bodyPr>
          <a:lstStyle/>
          <a:p>
            <a:pPr lvl="0"/>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
        <p:nvSpPr>
          <p:cNvPr id="3" name="Picture Placeholder 2">
            <a:extLst>
              <a:ext uri="{FF2B5EF4-FFF2-40B4-BE49-F238E27FC236}">
                <a16:creationId xmlns:a16="http://schemas.microsoft.com/office/drawing/2014/main" id="{558CD0B3-BEA1-4802-85DB-B754A4E3995B}"/>
              </a:ext>
            </a:extLst>
          </p:cNvPr>
          <p:cNvSpPr>
            <a:spLocks noGrp="1"/>
          </p:cNvSpPr>
          <p:nvPr>
            <p:ph type="pic" sz="quarter" idx="10"/>
          </p:nvPr>
        </p:nvSpPr>
        <p:spPr/>
      </p:sp>
    </p:spTree>
    <p:extLst>
      <p:ext uri="{BB962C8B-B14F-4D97-AF65-F5344CB8AC3E}">
        <p14:creationId xmlns:p14="http://schemas.microsoft.com/office/powerpoint/2010/main" val="760338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0"/>
            <a:ext cx="4949371" cy="6858000"/>
          </a:xfrm>
          <a:prstGeom prst="rect">
            <a:avLst/>
          </a:prstGeom>
          <a:solidFill>
            <a:schemeClr val="accent2">
              <a:alpha val="7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aphicFrame>
        <p:nvGraphicFramePr>
          <p:cNvPr id="5" name="Chart 4"/>
          <p:cNvGraphicFramePr/>
          <p:nvPr>
            <p:extLst>
              <p:ext uri="{D42A27DB-BD31-4B8C-83A1-F6EECF244321}">
                <p14:modId xmlns:p14="http://schemas.microsoft.com/office/powerpoint/2010/main" val="2157460383"/>
              </p:ext>
            </p:extLst>
          </p:nvPr>
        </p:nvGraphicFramePr>
        <p:xfrm>
          <a:off x="7440613" y="296863"/>
          <a:ext cx="4416425" cy="622776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508066" y="3183519"/>
            <a:ext cx="4033925" cy="3393237"/>
          </a:xfrm>
          <a:prstGeom prst="rect">
            <a:avLst/>
          </a:prstGeom>
        </p:spPr>
        <p:txBody>
          <a:bodyPr wrap="square">
            <a:spAutoFit/>
          </a:bodyPr>
          <a:lstStyle/>
          <a:p>
            <a:pPr>
              <a:lnSpc>
                <a:spcPct val="150000"/>
              </a:lnSpc>
            </a:pPr>
            <a:r>
              <a:rPr lang="en-US" sz="1100" b="1" spc="100">
                <a:solidFill>
                  <a:schemeClr val="bg1"/>
                </a:solidFill>
              </a:rPr>
              <a:t>Tousled activated </a:t>
            </a:r>
            <a:r>
              <a:rPr lang="en-US" sz="1100" spc="100">
                <a:solidFill>
                  <a:schemeClr val="bg1"/>
                </a:solidFill>
              </a:rPr>
              <a:t>charcoal hexagon consequat sartorial. Man braid ugh copper mug, pok pok taxidermy proident semiotics butcher four loko. Man braid kogi nostrud, echo park odio kickstarter microdosing lyft intelligentsia wayfarers pug subway tile blog tumblr venmo.</a:t>
            </a:r>
          </a:p>
          <a:p>
            <a:pPr>
              <a:lnSpc>
                <a:spcPct val="150000"/>
              </a:lnSpc>
            </a:pPr>
            <a:endParaRPr lang="en-US" sz="1100" spc="100">
              <a:solidFill>
                <a:schemeClr val="bg1"/>
              </a:solidFill>
            </a:endParaRPr>
          </a:p>
          <a:p>
            <a:pPr>
              <a:lnSpc>
                <a:spcPct val="150000"/>
              </a:lnSpc>
            </a:pPr>
            <a:r>
              <a:rPr lang="en-US" sz="1100" spc="100">
                <a:solidFill>
                  <a:schemeClr val="bg1"/>
                </a:solidFill>
              </a:rPr>
              <a:t>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10" name="TextBox 9"/>
          <p:cNvSpPr txBox="1">
            <a:spLocks/>
          </p:cNvSpPr>
          <p:nvPr/>
        </p:nvSpPr>
        <p:spPr>
          <a:xfrm>
            <a:off x="508067" y="1341797"/>
            <a:ext cx="4033924" cy="1446550"/>
          </a:xfrm>
          <a:prstGeom prst="rect">
            <a:avLst/>
          </a:prstGeom>
          <a:noFill/>
          <a:effectLst/>
        </p:spPr>
        <p:txBody>
          <a:bodyPr wrap="square" rtlCol="0">
            <a:spAutoFit/>
          </a:bodyPr>
          <a:lstStyle/>
          <a:p>
            <a:r>
              <a:rPr lang="en-CA" sz="4400" b="1">
                <a:solidFill>
                  <a:schemeClr val="bg1"/>
                </a:solidFill>
                <a:ea typeface="Open Sans" panose="020B0606030504020204" pitchFamily="34" charset="0"/>
                <a:cs typeface="Open Sans" panose="020B0606030504020204" pitchFamily="34" charset="0"/>
              </a:rPr>
              <a:t>Graphic </a:t>
            </a:r>
          </a:p>
          <a:p>
            <a:r>
              <a:rPr lang="en-CA" sz="4400" b="1">
                <a:solidFill>
                  <a:schemeClr val="bg1"/>
                </a:solidFill>
                <a:ea typeface="Open Sans" panose="020B0606030504020204" pitchFamily="34" charset="0"/>
                <a:cs typeface="Open Sans" panose="020B0606030504020204" pitchFamily="34" charset="0"/>
              </a:rPr>
              <a:t>Chart</a:t>
            </a:r>
            <a:endParaRPr lang="fr-CA" sz="4400" b="1">
              <a:solidFill>
                <a:schemeClr val="bg1"/>
              </a:solidFill>
              <a:ea typeface="Open Sans" panose="020B0606030504020204" pitchFamily="34" charset="0"/>
              <a:cs typeface="Open Sans" panose="020B0606030504020204" pitchFamily="34" charset="0"/>
            </a:endParaRPr>
          </a:p>
        </p:txBody>
      </p:sp>
      <p:sp>
        <p:nvSpPr>
          <p:cNvPr id="11" name="TextBox 10"/>
          <p:cNvSpPr txBox="1">
            <a:spLocks/>
          </p:cNvSpPr>
          <p:nvPr/>
        </p:nvSpPr>
        <p:spPr>
          <a:xfrm>
            <a:off x="508066" y="1062140"/>
            <a:ext cx="3767137"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Lyft blog vegan ramps</a:t>
            </a:r>
            <a:endParaRPr lang="fr-CA" spc="400">
              <a:solidFill>
                <a:schemeClr val="bg1"/>
              </a:solidFill>
              <a:ea typeface="Open Sans" panose="020B0606030504020204" pitchFamily="34" charset="0"/>
              <a:cs typeface="Open Sans" panose="020B0606030504020204" pitchFamily="34" charset="0"/>
            </a:endParaRPr>
          </a:p>
        </p:txBody>
      </p:sp>
      <p:sp>
        <p:nvSpPr>
          <p:cNvPr id="4" name="Picture Placeholder 3">
            <a:extLst>
              <a:ext uri="{FF2B5EF4-FFF2-40B4-BE49-F238E27FC236}">
                <a16:creationId xmlns:a16="http://schemas.microsoft.com/office/drawing/2014/main" id="{C1FE2900-C9BD-4122-991B-8C18B8CB49B6}"/>
              </a:ext>
            </a:extLst>
          </p:cNvPr>
          <p:cNvSpPr>
            <a:spLocks noGrp="1"/>
          </p:cNvSpPr>
          <p:nvPr>
            <p:ph type="pic" sz="quarter" idx="10"/>
          </p:nvPr>
        </p:nvSpPr>
        <p:spPr/>
      </p:sp>
    </p:spTree>
    <p:extLst>
      <p:ext uri="{BB962C8B-B14F-4D97-AF65-F5344CB8AC3E}">
        <p14:creationId xmlns:p14="http://schemas.microsoft.com/office/powerpoint/2010/main" val="82966163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809188"/>
            <a:ext cx="12192000" cy="1401616"/>
          </a:xfrm>
          <a:prstGeom prst="rect">
            <a:avLst/>
          </a:prstGeom>
          <a:solidFill>
            <a:schemeClr val="accent2">
              <a:lumMod val="75000"/>
              <a:alpha val="58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 name="Oval 1"/>
          <p:cNvSpPr/>
          <p:nvPr/>
        </p:nvSpPr>
        <p:spPr bwMode="auto">
          <a:xfrm>
            <a:off x="1189047" y="1536054"/>
            <a:ext cx="3947885" cy="3947885"/>
          </a:xfrm>
          <a:prstGeom prst="ellipse">
            <a:avLst/>
          </a:prstGeom>
          <a:solidFill>
            <a:schemeClr val="accent2">
              <a:lumMod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aphicFrame>
        <p:nvGraphicFramePr>
          <p:cNvPr id="19" name="Chart 18"/>
          <p:cNvGraphicFramePr/>
          <p:nvPr>
            <p:extLst>
              <p:ext uri="{D42A27DB-BD31-4B8C-83A1-F6EECF244321}">
                <p14:modId xmlns:p14="http://schemas.microsoft.com/office/powerpoint/2010/main" val="2138015841"/>
              </p:ext>
            </p:extLst>
          </p:nvPr>
        </p:nvGraphicFramePr>
        <p:xfrm>
          <a:off x="1800177" y="2234311"/>
          <a:ext cx="2725626" cy="2551372"/>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angle 23"/>
          <p:cNvSpPr/>
          <p:nvPr/>
        </p:nvSpPr>
        <p:spPr>
          <a:xfrm>
            <a:off x="6108853" y="5047351"/>
            <a:ext cx="5321147" cy="1107996"/>
          </a:xfrm>
          <a:prstGeom prst="rect">
            <a:avLst/>
          </a:prstGeom>
        </p:spPr>
        <p:txBody>
          <a:bodyPr wrap="square">
            <a:spAutoFit/>
          </a:bodyPr>
          <a:lstStyle/>
          <a:p>
            <a:pPr algn="r">
              <a:lnSpc>
                <a:spcPct val="150000"/>
              </a:lnSpc>
            </a:pPr>
            <a:r>
              <a:rPr lang="en-US" sz="1100" b="1" spc="100"/>
              <a:t>Tousled activated </a:t>
            </a:r>
            <a:r>
              <a:rPr lang="en-US" sz="1100" spc="100"/>
              <a:t>charcoal hexagon consequat sartorial. Man braid ugh copper mug, pok pok taxidermy proident semiotics butcher four loko. Man braid kogi nostrud, echo park odio kickstarter microdosing lyft intelligentsia wayfarers pug subway.</a:t>
            </a:r>
          </a:p>
        </p:txBody>
      </p:sp>
      <p:sp>
        <p:nvSpPr>
          <p:cNvPr id="12" name="TextBox 11"/>
          <p:cNvSpPr txBox="1">
            <a:spLocks/>
          </p:cNvSpPr>
          <p:nvPr/>
        </p:nvSpPr>
        <p:spPr>
          <a:xfrm>
            <a:off x="7662863" y="752805"/>
            <a:ext cx="3767137" cy="369332"/>
          </a:xfrm>
          <a:prstGeom prst="rect">
            <a:avLst/>
          </a:prstGeom>
          <a:noFill/>
          <a:effectLst/>
        </p:spPr>
        <p:txBody>
          <a:bodyPr wrap="square" rtlCol="0">
            <a:spAutoFit/>
          </a:bodyPr>
          <a:lstStyle/>
          <a:p>
            <a:pPr lvl="0" algn="r"/>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
        <p:nvSpPr>
          <p:cNvPr id="13" name="TextBox 12"/>
          <p:cNvSpPr txBox="1">
            <a:spLocks/>
          </p:cNvSpPr>
          <p:nvPr/>
        </p:nvSpPr>
        <p:spPr>
          <a:xfrm>
            <a:off x="6723062" y="1032462"/>
            <a:ext cx="4706938" cy="1446550"/>
          </a:xfrm>
          <a:prstGeom prst="rect">
            <a:avLst/>
          </a:prstGeom>
          <a:noFill/>
          <a:effectLst/>
        </p:spPr>
        <p:txBody>
          <a:bodyPr wrap="square" rtlCol="0">
            <a:spAutoFit/>
          </a:bodyPr>
          <a:lstStyle/>
          <a:p>
            <a:pPr algn="r"/>
            <a:r>
              <a:rPr lang="en-CA" sz="4400" b="1">
                <a:ea typeface="Open Sans" panose="020B0606030504020204" pitchFamily="34" charset="0"/>
                <a:cs typeface="Open Sans" panose="020B0606030504020204" pitchFamily="34" charset="0"/>
              </a:rPr>
              <a:t>Graphic </a:t>
            </a:r>
          </a:p>
          <a:p>
            <a:pPr algn="r"/>
            <a:r>
              <a:rPr lang="en-CA" sz="4400" b="1">
                <a:ea typeface="Open Sans" panose="020B0606030504020204" pitchFamily="34" charset="0"/>
                <a:cs typeface="Open Sans" panose="020B0606030504020204" pitchFamily="34" charset="0"/>
              </a:rPr>
              <a:t>Chart</a:t>
            </a:r>
            <a:endParaRPr lang="fr-CA" sz="4400" b="1">
              <a:ea typeface="Open Sans" panose="020B0606030504020204" pitchFamily="34" charset="0"/>
              <a:cs typeface="Open Sans" panose="020B0606030504020204" pitchFamily="34" charset="0"/>
            </a:endParaRPr>
          </a:p>
        </p:txBody>
      </p:sp>
      <p:sp>
        <p:nvSpPr>
          <p:cNvPr id="16" name="Rectangle 15"/>
          <p:cNvSpPr/>
          <p:nvPr/>
        </p:nvSpPr>
        <p:spPr>
          <a:xfrm>
            <a:off x="485532" y="752805"/>
            <a:ext cx="5444465" cy="1107996"/>
          </a:xfrm>
          <a:prstGeom prst="rect">
            <a:avLst/>
          </a:prstGeom>
        </p:spPr>
        <p:txBody>
          <a:bodyPr wrap="square">
            <a:spAutoFit/>
          </a:bodyPr>
          <a:lstStyle/>
          <a:p>
            <a:pPr>
              <a:lnSpc>
                <a:spcPct val="150000"/>
              </a:lnSpc>
            </a:pPr>
            <a:r>
              <a:rPr lang="en-US" sz="1100" b="1" spc="100"/>
              <a:t>Magna culpa </a:t>
            </a:r>
            <a:r>
              <a:rPr lang="en-US" sz="1100" spc="100"/>
              <a:t>aute. Irure green juice shabby chic knausgaard duis +1. Live-edge id semiotics coloring book craft beer health goth.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5" name="Picture Placeholder 4">
            <a:extLst>
              <a:ext uri="{FF2B5EF4-FFF2-40B4-BE49-F238E27FC236}">
                <a16:creationId xmlns:a16="http://schemas.microsoft.com/office/drawing/2014/main" id="{241A8D70-A1A6-4463-A608-800BBBFD2E50}"/>
              </a:ext>
            </a:extLst>
          </p:cNvPr>
          <p:cNvSpPr>
            <a:spLocks noGrp="1"/>
          </p:cNvSpPr>
          <p:nvPr>
            <p:ph type="pic" sz="quarter" idx="10"/>
          </p:nvPr>
        </p:nvSpPr>
        <p:spPr/>
      </p:sp>
    </p:spTree>
    <p:extLst>
      <p:ext uri="{BB962C8B-B14F-4D97-AF65-F5344CB8AC3E}">
        <p14:creationId xmlns:p14="http://schemas.microsoft.com/office/powerpoint/2010/main" val="369080730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4950000" cy="6858000"/>
          </a:xfrm>
          <a:prstGeom prst="rect">
            <a:avLst/>
          </a:prstGeom>
          <a:solidFill>
            <a:schemeClr val="accent2">
              <a:alpha val="7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5" name="Rectangle 14"/>
          <p:cNvSpPr/>
          <p:nvPr/>
        </p:nvSpPr>
        <p:spPr bwMode="auto">
          <a:xfrm>
            <a:off x="6096000" y="0"/>
            <a:ext cx="4950000" cy="6858000"/>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aphicFrame>
        <p:nvGraphicFramePr>
          <p:cNvPr id="6" name="Chart 5"/>
          <p:cNvGraphicFramePr/>
          <p:nvPr>
            <p:extLst>
              <p:ext uri="{D42A27DB-BD31-4B8C-83A1-F6EECF244321}">
                <p14:modId xmlns:p14="http://schemas.microsoft.com/office/powerpoint/2010/main" val="3990610422"/>
              </p:ext>
            </p:extLst>
          </p:nvPr>
        </p:nvGraphicFramePr>
        <p:xfrm>
          <a:off x="6362787" y="3511335"/>
          <a:ext cx="4416426" cy="30132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extLst>
              <p:ext uri="{D42A27DB-BD31-4B8C-83A1-F6EECF244321}">
                <p14:modId xmlns:p14="http://schemas.microsoft.com/office/powerpoint/2010/main" val="3739482368"/>
              </p:ext>
            </p:extLst>
          </p:nvPr>
        </p:nvGraphicFramePr>
        <p:xfrm>
          <a:off x="6362787" y="311377"/>
          <a:ext cx="4416426" cy="3013290"/>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508066" y="3183519"/>
            <a:ext cx="4033925" cy="3393237"/>
          </a:xfrm>
          <a:prstGeom prst="rect">
            <a:avLst/>
          </a:prstGeom>
        </p:spPr>
        <p:txBody>
          <a:bodyPr wrap="square">
            <a:spAutoFit/>
          </a:bodyPr>
          <a:lstStyle/>
          <a:p>
            <a:pPr>
              <a:lnSpc>
                <a:spcPct val="150000"/>
              </a:lnSpc>
            </a:pPr>
            <a:r>
              <a:rPr lang="en-US" sz="1100" b="1" spc="100">
                <a:solidFill>
                  <a:schemeClr val="bg1"/>
                </a:solidFill>
              </a:rPr>
              <a:t>Tousled activated </a:t>
            </a:r>
            <a:r>
              <a:rPr lang="en-US" sz="1100" spc="100">
                <a:solidFill>
                  <a:schemeClr val="bg1"/>
                </a:solidFill>
              </a:rPr>
              <a:t>charcoal hexagon consequat sartorial. Man braid ugh copper mug, pok pok taxidermy proident semiotics butcher four loko. Man braid kogi nostrud, echo park odio kickstarter microdosing lyft intelligentsia wayfarers pug subway tile blog tumblr venmo.</a:t>
            </a:r>
          </a:p>
          <a:p>
            <a:pPr>
              <a:lnSpc>
                <a:spcPct val="150000"/>
              </a:lnSpc>
            </a:pPr>
            <a:endParaRPr lang="en-US" sz="1100" spc="100">
              <a:solidFill>
                <a:schemeClr val="bg1"/>
              </a:solidFill>
            </a:endParaRPr>
          </a:p>
          <a:p>
            <a:pPr>
              <a:lnSpc>
                <a:spcPct val="150000"/>
              </a:lnSpc>
            </a:pPr>
            <a:r>
              <a:rPr lang="en-US" sz="1100" spc="100">
                <a:solidFill>
                  <a:schemeClr val="bg1"/>
                </a:solidFill>
              </a:rPr>
              <a:t>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18" name="TextBox 17"/>
          <p:cNvSpPr txBox="1">
            <a:spLocks/>
          </p:cNvSpPr>
          <p:nvPr/>
        </p:nvSpPr>
        <p:spPr>
          <a:xfrm>
            <a:off x="508067" y="1341797"/>
            <a:ext cx="4033924" cy="1446550"/>
          </a:xfrm>
          <a:prstGeom prst="rect">
            <a:avLst/>
          </a:prstGeom>
          <a:noFill/>
          <a:effectLst/>
        </p:spPr>
        <p:txBody>
          <a:bodyPr wrap="square" rtlCol="0">
            <a:spAutoFit/>
          </a:bodyPr>
          <a:lstStyle/>
          <a:p>
            <a:r>
              <a:rPr lang="en-CA" sz="4400" b="1">
                <a:solidFill>
                  <a:schemeClr val="bg1"/>
                </a:solidFill>
                <a:ea typeface="Open Sans" panose="020B0606030504020204" pitchFamily="34" charset="0"/>
                <a:cs typeface="Open Sans" panose="020B0606030504020204" pitchFamily="34" charset="0"/>
              </a:rPr>
              <a:t>Graphic </a:t>
            </a:r>
          </a:p>
          <a:p>
            <a:r>
              <a:rPr lang="en-CA" sz="4400" b="1">
                <a:solidFill>
                  <a:schemeClr val="bg1"/>
                </a:solidFill>
                <a:ea typeface="Open Sans" panose="020B0606030504020204" pitchFamily="34" charset="0"/>
                <a:cs typeface="Open Sans" panose="020B0606030504020204" pitchFamily="34" charset="0"/>
              </a:rPr>
              <a:t>Chart</a:t>
            </a:r>
            <a:endParaRPr lang="fr-CA" sz="4400" b="1">
              <a:solidFill>
                <a:schemeClr val="bg1"/>
              </a:solidFill>
              <a:ea typeface="Open Sans" panose="020B0606030504020204" pitchFamily="34" charset="0"/>
              <a:cs typeface="Open Sans" panose="020B0606030504020204" pitchFamily="34" charset="0"/>
            </a:endParaRPr>
          </a:p>
        </p:txBody>
      </p:sp>
      <p:sp>
        <p:nvSpPr>
          <p:cNvPr id="19" name="TextBox 18"/>
          <p:cNvSpPr txBox="1">
            <a:spLocks/>
          </p:cNvSpPr>
          <p:nvPr/>
        </p:nvSpPr>
        <p:spPr>
          <a:xfrm>
            <a:off x="508066" y="1062140"/>
            <a:ext cx="3767137"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Lyft blog vegan ramps</a:t>
            </a:r>
            <a:endParaRPr lang="fr-CA" spc="400">
              <a:solidFill>
                <a:schemeClr val="bg1"/>
              </a:solidFill>
              <a:ea typeface="Open Sans" panose="020B0606030504020204" pitchFamily="34" charset="0"/>
              <a:cs typeface="Open Sans" panose="020B0606030504020204" pitchFamily="34" charset="0"/>
            </a:endParaRPr>
          </a:p>
        </p:txBody>
      </p:sp>
      <p:sp>
        <p:nvSpPr>
          <p:cNvPr id="20" name="Rectangle 19"/>
          <p:cNvSpPr/>
          <p:nvPr/>
        </p:nvSpPr>
        <p:spPr bwMode="auto">
          <a:xfrm>
            <a:off x="0" y="6524624"/>
            <a:ext cx="4950000" cy="333375"/>
          </a:xfrm>
          <a:prstGeom prst="rect">
            <a:avLst/>
          </a:prstGeom>
          <a:solidFill>
            <a:schemeClr val="accent6">
              <a:alpha val="7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4" name="Picture Placeholder 3">
            <a:extLst>
              <a:ext uri="{FF2B5EF4-FFF2-40B4-BE49-F238E27FC236}">
                <a16:creationId xmlns:a16="http://schemas.microsoft.com/office/drawing/2014/main" id="{F2C85736-7E82-42B4-9DB0-9B1B7251B73C}"/>
              </a:ext>
            </a:extLst>
          </p:cNvPr>
          <p:cNvSpPr>
            <a:spLocks noGrp="1"/>
          </p:cNvSpPr>
          <p:nvPr>
            <p:ph type="pic" sz="quarter" idx="10"/>
          </p:nvPr>
        </p:nvSpPr>
        <p:spPr/>
      </p:sp>
    </p:spTree>
    <p:extLst>
      <p:ext uri="{BB962C8B-B14F-4D97-AF65-F5344CB8AC3E}">
        <p14:creationId xmlns:p14="http://schemas.microsoft.com/office/powerpoint/2010/main" val="419159321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086350" y="0"/>
            <a:ext cx="7105650" cy="6858000"/>
          </a:xfrm>
          <a:prstGeom prst="rect">
            <a:avLst/>
          </a:prstGeom>
          <a:solidFill>
            <a:schemeClr val="accent2">
              <a:lumMod val="50000"/>
              <a:alpha val="7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aphicFrame>
        <p:nvGraphicFramePr>
          <p:cNvPr id="11" name="Chart 10"/>
          <p:cNvGraphicFramePr/>
          <p:nvPr>
            <p:extLst>
              <p:ext uri="{D42A27DB-BD31-4B8C-83A1-F6EECF244321}">
                <p14:modId xmlns:p14="http://schemas.microsoft.com/office/powerpoint/2010/main" val="817752828"/>
              </p:ext>
            </p:extLst>
          </p:nvPr>
        </p:nvGraphicFramePr>
        <p:xfrm>
          <a:off x="6001560" y="987295"/>
          <a:ext cx="5275230" cy="4883410"/>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p:cNvSpPr/>
          <p:nvPr/>
        </p:nvSpPr>
        <p:spPr>
          <a:xfrm>
            <a:off x="657550" y="3459291"/>
            <a:ext cx="4049388" cy="2885405"/>
          </a:xfrm>
          <a:prstGeom prst="rect">
            <a:avLst/>
          </a:prstGeom>
        </p:spPr>
        <p:txBody>
          <a:bodyPr wrap="square">
            <a:spAutoFit/>
          </a:bodyPr>
          <a:lstStyle/>
          <a:p>
            <a:pPr algn="r">
              <a:lnSpc>
                <a:spcPct val="150000"/>
              </a:lnSpc>
            </a:pPr>
            <a:r>
              <a:rPr lang="en-US" sz="1100" b="1" spc="100"/>
              <a:t>Tousled activated </a:t>
            </a:r>
            <a:r>
              <a:rPr lang="en-US" sz="1100" spc="100"/>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13" name="TextBox 12"/>
          <p:cNvSpPr txBox="1">
            <a:spLocks/>
          </p:cNvSpPr>
          <p:nvPr/>
        </p:nvSpPr>
        <p:spPr>
          <a:xfrm>
            <a:off x="939801" y="810862"/>
            <a:ext cx="3767137" cy="369332"/>
          </a:xfrm>
          <a:prstGeom prst="rect">
            <a:avLst/>
          </a:prstGeom>
          <a:noFill/>
          <a:effectLst/>
        </p:spPr>
        <p:txBody>
          <a:bodyPr wrap="square" rtlCol="0">
            <a:spAutoFit/>
          </a:bodyPr>
          <a:lstStyle/>
          <a:p>
            <a:pPr lvl="0" algn="r"/>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
        <p:nvSpPr>
          <p:cNvPr id="17" name="TextBox 16"/>
          <p:cNvSpPr txBox="1">
            <a:spLocks/>
          </p:cNvSpPr>
          <p:nvPr/>
        </p:nvSpPr>
        <p:spPr>
          <a:xfrm>
            <a:off x="0" y="1090519"/>
            <a:ext cx="4706938" cy="1446550"/>
          </a:xfrm>
          <a:prstGeom prst="rect">
            <a:avLst/>
          </a:prstGeom>
          <a:noFill/>
          <a:effectLst/>
        </p:spPr>
        <p:txBody>
          <a:bodyPr wrap="square" rtlCol="0">
            <a:spAutoFit/>
          </a:bodyPr>
          <a:lstStyle/>
          <a:p>
            <a:pPr algn="r"/>
            <a:r>
              <a:rPr lang="en-CA" sz="4400" b="1">
                <a:ea typeface="Open Sans" panose="020B0606030504020204" pitchFamily="34" charset="0"/>
                <a:cs typeface="Open Sans" panose="020B0606030504020204" pitchFamily="34" charset="0"/>
              </a:rPr>
              <a:t>Graphic </a:t>
            </a:r>
          </a:p>
          <a:p>
            <a:pPr algn="r"/>
            <a:r>
              <a:rPr lang="en-CA" sz="4400" b="1">
                <a:ea typeface="Open Sans" panose="020B0606030504020204" pitchFamily="34" charset="0"/>
                <a:cs typeface="Open Sans" panose="020B0606030504020204" pitchFamily="34" charset="0"/>
              </a:rPr>
              <a:t>Chart</a:t>
            </a:r>
            <a:endParaRPr lang="fr-CA" sz="4400" b="1">
              <a:ea typeface="Open Sans" panose="020B0606030504020204" pitchFamily="34" charset="0"/>
              <a:cs typeface="Open Sans" panose="020B0606030504020204" pitchFamily="34" charset="0"/>
            </a:endParaRPr>
          </a:p>
        </p:txBody>
      </p:sp>
      <p:sp>
        <p:nvSpPr>
          <p:cNvPr id="3" name="Picture Placeholder 2">
            <a:extLst>
              <a:ext uri="{FF2B5EF4-FFF2-40B4-BE49-F238E27FC236}">
                <a16:creationId xmlns:a16="http://schemas.microsoft.com/office/drawing/2014/main" id="{E6571120-F712-4D62-8FA6-56A40EA73F95}"/>
              </a:ext>
            </a:extLst>
          </p:cNvPr>
          <p:cNvSpPr>
            <a:spLocks noGrp="1"/>
          </p:cNvSpPr>
          <p:nvPr>
            <p:ph type="pic" sz="quarter" idx="10"/>
          </p:nvPr>
        </p:nvSpPr>
        <p:spPr/>
      </p:sp>
    </p:spTree>
    <p:extLst>
      <p:ext uri="{BB962C8B-B14F-4D97-AF65-F5344CB8AC3E}">
        <p14:creationId xmlns:p14="http://schemas.microsoft.com/office/powerpoint/2010/main" val="428349765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766536098"/>
              </p:ext>
            </p:extLst>
          </p:nvPr>
        </p:nvGraphicFramePr>
        <p:xfrm>
          <a:off x="6350000" y="3728167"/>
          <a:ext cx="5507037" cy="28329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273939561"/>
              </p:ext>
            </p:extLst>
          </p:nvPr>
        </p:nvGraphicFramePr>
        <p:xfrm>
          <a:off x="6350000" y="333375"/>
          <a:ext cx="5507038" cy="283297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p:cNvSpPr/>
          <p:nvPr/>
        </p:nvSpPr>
        <p:spPr>
          <a:xfrm>
            <a:off x="774853" y="3459291"/>
            <a:ext cx="4338638" cy="2885405"/>
          </a:xfrm>
          <a:prstGeom prst="rect">
            <a:avLst/>
          </a:prstGeom>
        </p:spPr>
        <p:txBody>
          <a:bodyPr wrap="square">
            <a:spAutoFit/>
          </a:bodyPr>
          <a:lstStyle/>
          <a:p>
            <a:pPr>
              <a:lnSpc>
                <a:spcPct val="150000"/>
              </a:lnSpc>
            </a:pPr>
            <a:r>
              <a:rPr lang="en-US" sz="1100" b="1" spc="100">
                <a:solidFill>
                  <a:schemeClr val="bg1"/>
                </a:solidFill>
              </a:rPr>
              <a:t>Tousled activated </a:t>
            </a:r>
            <a:r>
              <a:rPr lang="en-US" sz="1100" spc="100">
                <a:solidFill>
                  <a:schemeClr val="bg1"/>
                </a:solidFill>
              </a:rPr>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14" name="TextBox 13"/>
          <p:cNvSpPr txBox="1">
            <a:spLocks/>
          </p:cNvSpPr>
          <p:nvPr/>
        </p:nvSpPr>
        <p:spPr>
          <a:xfrm>
            <a:off x="774853" y="1617569"/>
            <a:ext cx="5321147" cy="769441"/>
          </a:xfrm>
          <a:prstGeom prst="rect">
            <a:avLst/>
          </a:prstGeom>
          <a:noFill/>
          <a:effectLst/>
        </p:spPr>
        <p:txBody>
          <a:bodyPr wrap="square" rtlCol="0">
            <a:spAutoFit/>
          </a:bodyPr>
          <a:lstStyle/>
          <a:p>
            <a:r>
              <a:rPr lang="en-CA" sz="4400" b="1">
                <a:solidFill>
                  <a:schemeClr val="bg1"/>
                </a:solidFill>
                <a:ea typeface="Open Sans" panose="020B0606030504020204" pitchFamily="34" charset="0"/>
                <a:cs typeface="Open Sans" panose="020B0606030504020204" pitchFamily="34" charset="0"/>
              </a:rPr>
              <a:t>Graphic Chart</a:t>
            </a:r>
            <a:endParaRPr lang="fr-CA" sz="4400" b="1">
              <a:solidFill>
                <a:schemeClr val="bg1"/>
              </a:solidFill>
              <a:ea typeface="Open Sans" panose="020B0606030504020204" pitchFamily="34" charset="0"/>
              <a:cs typeface="Open Sans" panose="020B0606030504020204" pitchFamily="34" charset="0"/>
            </a:endParaRPr>
          </a:p>
        </p:txBody>
      </p:sp>
      <p:sp>
        <p:nvSpPr>
          <p:cNvPr id="15" name="TextBox 14"/>
          <p:cNvSpPr txBox="1">
            <a:spLocks/>
          </p:cNvSpPr>
          <p:nvPr/>
        </p:nvSpPr>
        <p:spPr>
          <a:xfrm>
            <a:off x="774853" y="1337912"/>
            <a:ext cx="3767137"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Lyft blog vegan ramps</a:t>
            </a:r>
            <a:endParaRPr lang="fr-CA" spc="400">
              <a:solidFill>
                <a:schemeClr val="bg1"/>
              </a:solidFill>
              <a:ea typeface="Open Sans" panose="020B0606030504020204" pitchFamily="34" charset="0"/>
              <a:cs typeface="Open Sans" panose="020B0606030504020204" pitchFamily="34" charset="0"/>
            </a:endParaRPr>
          </a:p>
        </p:txBody>
      </p:sp>
      <p:sp>
        <p:nvSpPr>
          <p:cNvPr id="3" name="Picture Placeholder 2">
            <a:extLst>
              <a:ext uri="{FF2B5EF4-FFF2-40B4-BE49-F238E27FC236}">
                <a16:creationId xmlns:a16="http://schemas.microsoft.com/office/drawing/2014/main" id="{0AFAA170-BDF7-4B16-AA12-C66032418F8C}"/>
              </a:ext>
            </a:extLst>
          </p:cNvPr>
          <p:cNvSpPr>
            <a:spLocks noGrp="1"/>
          </p:cNvSpPr>
          <p:nvPr>
            <p:ph type="pic" sz="quarter" idx="13"/>
          </p:nvPr>
        </p:nvSpPr>
        <p:spPr/>
      </p:sp>
    </p:spTree>
    <p:extLst>
      <p:ext uri="{BB962C8B-B14F-4D97-AF65-F5344CB8AC3E}">
        <p14:creationId xmlns:p14="http://schemas.microsoft.com/office/powerpoint/2010/main" val="383919920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7031" t="25938" r="6015" b="22706"/>
          <a:stretch/>
        </p:blipFill>
        <p:spPr>
          <a:xfrm>
            <a:off x="883248" y="1971770"/>
            <a:ext cx="10601325" cy="4838394"/>
          </a:xfrm>
        </p:spPr>
      </p:pic>
      <p:sp>
        <p:nvSpPr>
          <p:cNvPr id="24" name="Rectangle 23"/>
          <p:cNvSpPr/>
          <p:nvPr/>
        </p:nvSpPr>
        <p:spPr bwMode="auto">
          <a:xfrm>
            <a:off x="-448966" y="-11763"/>
            <a:ext cx="12640966" cy="2208097"/>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p:cNvSpPr/>
          <p:nvPr/>
        </p:nvSpPr>
        <p:spPr bwMode="auto">
          <a:xfrm>
            <a:off x="8203895" y="496171"/>
            <a:ext cx="3653143" cy="1371453"/>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2" name="Rectangle 31"/>
          <p:cNvSpPr/>
          <p:nvPr/>
        </p:nvSpPr>
        <p:spPr>
          <a:xfrm>
            <a:off x="8610721" y="700882"/>
            <a:ext cx="2916236" cy="1061518"/>
          </a:xfrm>
          <a:prstGeom prst="rect">
            <a:avLst/>
          </a:prstGeom>
        </p:spPr>
        <p:txBody>
          <a:bodyPr wrap="square" numCol="1" spcCol="360000">
            <a:noAutofit/>
          </a:bodyPr>
          <a:lstStyle/>
          <a:p>
            <a:r>
              <a:rPr lang="en-US" sz="1600" b="1" spc="100" dirty="0" smtClean="0"/>
              <a:t>Formerly known as the </a:t>
            </a:r>
          </a:p>
          <a:p>
            <a:r>
              <a:rPr lang="en-US" sz="1600" b="1" spc="100" dirty="0" smtClean="0"/>
              <a:t>Northwest section of Fort Pierce. </a:t>
            </a:r>
            <a:endParaRPr lang="en-US" sz="1600" spc="100" dirty="0"/>
          </a:p>
          <a:p>
            <a:pPr>
              <a:lnSpc>
                <a:spcPct val="150000"/>
              </a:lnSpc>
            </a:pPr>
            <a:endParaRPr lang="fr-CA" sz="1100" spc="100" dirty="0">
              <a:latin typeface="Raleway" panose="020B0503030101060003" pitchFamily="34" charset="0"/>
            </a:endParaRPr>
          </a:p>
        </p:txBody>
      </p:sp>
      <p:pic>
        <p:nvPicPr>
          <p:cNvPr id="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48" y="2196334"/>
            <a:ext cx="10601325" cy="4661666"/>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72174" y="746737"/>
            <a:ext cx="5423423" cy="1015663"/>
          </a:xfrm>
          <a:prstGeom prst="rect">
            <a:avLst/>
          </a:prstGeom>
          <a:noFill/>
        </p:spPr>
        <p:txBody>
          <a:bodyPr wrap="square" rtlCol="0">
            <a:spAutoFit/>
          </a:bodyPr>
          <a:lstStyle/>
          <a:p>
            <a:r>
              <a:rPr lang="en-US" sz="6000" b="1" dirty="0" smtClean="0">
                <a:solidFill>
                  <a:srgbClr val="17D5D3"/>
                </a:solidFill>
              </a:rPr>
              <a:t>BOUNDARIES</a:t>
            </a:r>
            <a:endParaRPr lang="en-US" sz="6000" b="1" dirty="0">
              <a:solidFill>
                <a:srgbClr val="17D5D3"/>
              </a:solidFill>
            </a:endParaRPr>
          </a:p>
        </p:txBody>
      </p:sp>
    </p:spTree>
    <p:extLst>
      <p:ext uri="{BB962C8B-B14F-4D97-AF65-F5344CB8AC3E}">
        <p14:creationId xmlns:p14="http://schemas.microsoft.com/office/powerpoint/2010/main" val="3235792188"/>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150069" y="561803"/>
            <a:ext cx="1944914" cy="1361911"/>
          </a:xfrm>
          <a:prstGeom prst="rect">
            <a:avLst/>
          </a:prstGeom>
        </p:spPr>
        <p:txBody>
          <a:bodyPr wrap="square">
            <a:spAutoFit/>
          </a:bodyPr>
          <a:lstStyle/>
          <a:p>
            <a:pPr algn="ctr">
              <a:lnSpc>
                <a:spcPct val="150000"/>
              </a:lnSpc>
            </a:pPr>
            <a:r>
              <a:rPr lang="fr-CA" sz="1100" spc="100">
                <a:solidFill>
                  <a:schemeClr val="bg1"/>
                </a:solidFill>
                <a:latin typeface="Raleway" panose="020B0503030101060003" pitchFamily="34" charset="0"/>
              </a:rPr>
              <a:t>Affogato asymmetrical messenger bag echo park nostrud, forage chambray tousled schlitz biodiesel.</a:t>
            </a:r>
          </a:p>
        </p:txBody>
      </p:sp>
      <p:graphicFrame>
        <p:nvGraphicFramePr>
          <p:cNvPr id="11" name="Chart 10"/>
          <p:cNvGraphicFramePr/>
          <p:nvPr>
            <p:extLst>
              <p:ext uri="{D42A27DB-BD31-4B8C-83A1-F6EECF244321}">
                <p14:modId xmlns:p14="http://schemas.microsoft.com/office/powerpoint/2010/main" val="915738506"/>
              </p:ext>
            </p:extLst>
          </p:nvPr>
        </p:nvGraphicFramePr>
        <p:xfrm>
          <a:off x="6096000" y="774700"/>
          <a:ext cx="5761038" cy="574992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774853" y="3459291"/>
            <a:ext cx="4338638" cy="2885405"/>
          </a:xfrm>
          <a:prstGeom prst="rect">
            <a:avLst/>
          </a:prstGeom>
        </p:spPr>
        <p:txBody>
          <a:bodyPr wrap="square">
            <a:spAutoFit/>
          </a:bodyPr>
          <a:lstStyle/>
          <a:p>
            <a:pPr>
              <a:lnSpc>
                <a:spcPct val="150000"/>
              </a:lnSpc>
            </a:pPr>
            <a:r>
              <a:rPr lang="en-US" sz="1100" b="1" spc="100"/>
              <a:t>Tousled activated </a:t>
            </a:r>
            <a:r>
              <a:rPr lang="en-US" sz="1100" spc="100"/>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8" name="TextBox 7"/>
          <p:cNvSpPr txBox="1">
            <a:spLocks/>
          </p:cNvSpPr>
          <p:nvPr/>
        </p:nvSpPr>
        <p:spPr>
          <a:xfrm>
            <a:off x="774853" y="1617569"/>
            <a:ext cx="5321147" cy="769441"/>
          </a:xfrm>
          <a:prstGeom prst="rect">
            <a:avLst/>
          </a:prstGeom>
          <a:noFill/>
          <a:effectLst/>
        </p:spPr>
        <p:txBody>
          <a:bodyPr wrap="square" rtlCol="0">
            <a:spAutoFit/>
          </a:bodyPr>
          <a:lstStyle/>
          <a:p>
            <a:r>
              <a:rPr lang="en-CA" sz="4400" b="1">
                <a:ea typeface="Open Sans" panose="020B0606030504020204" pitchFamily="34" charset="0"/>
                <a:cs typeface="Open Sans" panose="020B0606030504020204" pitchFamily="34" charset="0"/>
              </a:rPr>
              <a:t>Graphic Chart</a:t>
            </a:r>
            <a:endParaRPr lang="fr-CA" sz="4400" b="1">
              <a:ea typeface="Open Sans" panose="020B0606030504020204" pitchFamily="34" charset="0"/>
              <a:cs typeface="Open Sans" panose="020B0606030504020204" pitchFamily="34" charset="0"/>
            </a:endParaRPr>
          </a:p>
        </p:txBody>
      </p:sp>
      <p:sp>
        <p:nvSpPr>
          <p:cNvPr id="9" name="TextBox 8"/>
          <p:cNvSpPr txBox="1">
            <a:spLocks/>
          </p:cNvSpPr>
          <p:nvPr/>
        </p:nvSpPr>
        <p:spPr>
          <a:xfrm>
            <a:off x="774853" y="1337912"/>
            <a:ext cx="3767137" cy="369332"/>
          </a:xfrm>
          <a:prstGeom prst="rect">
            <a:avLst/>
          </a:prstGeom>
          <a:noFill/>
          <a:effectLst/>
        </p:spPr>
        <p:txBody>
          <a:bodyPr wrap="square" rtlCol="0">
            <a:spAutoFit/>
          </a:bodyPr>
          <a:lstStyle/>
          <a:p>
            <a:pPr lvl="0"/>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602175"/>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p:cNvSpPr/>
          <p:nvPr/>
        </p:nvSpPr>
        <p:spPr bwMode="auto">
          <a:xfrm>
            <a:off x="6733850" y="0"/>
            <a:ext cx="5458150" cy="6858000"/>
          </a:xfrm>
          <a:prstGeom prst="snip2DiagRect">
            <a:avLst>
              <a:gd name="adj1" fmla="val 0"/>
              <a:gd name="adj2" fmla="val 24113"/>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6" name="Rectangle 15"/>
          <p:cNvSpPr/>
          <p:nvPr/>
        </p:nvSpPr>
        <p:spPr>
          <a:xfrm>
            <a:off x="3150069" y="561803"/>
            <a:ext cx="1944914" cy="1361911"/>
          </a:xfrm>
          <a:prstGeom prst="rect">
            <a:avLst/>
          </a:prstGeom>
        </p:spPr>
        <p:txBody>
          <a:bodyPr wrap="square">
            <a:spAutoFit/>
          </a:bodyPr>
          <a:lstStyle/>
          <a:p>
            <a:pPr algn="ctr">
              <a:lnSpc>
                <a:spcPct val="150000"/>
              </a:lnSpc>
            </a:pPr>
            <a:r>
              <a:rPr lang="fr-CA" sz="1100" spc="100">
                <a:solidFill>
                  <a:schemeClr val="bg1"/>
                </a:solidFill>
                <a:latin typeface="Raleway" panose="020B0503030101060003" pitchFamily="34" charset="0"/>
              </a:rPr>
              <a:t>Affogato asymmetrical messenger bag echo park nostrud, forage chambray tousled schlitz biodiesel.</a:t>
            </a:r>
          </a:p>
        </p:txBody>
      </p:sp>
      <p:graphicFrame>
        <p:nvGraphicFramePr>
          <p:cNvPr id="4" name="Chart 3"/>
          <p:cNvGraphicFramePr/>
          <p:nvPr>
            <p:extLst>
              <p:ext uri="{D42A27DB-BD31-4B8C-83A1-F6EECF244321}">
                <p14:modId xmlns:p14="http://schemas.microsoft.com/office/powerpoint/2010/main" val="990809955"/>
              </p:ext>
            </p:extLst>
          </p:nvPr>
        </p:nvGraphicFramePr>
        <p:xfrm>
          <a:off x="334963" y="736599"/>
          <a:ext cx="6218237" cy="578802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7391400" y="3459291"/>
            <a:ext cx="4049388" cy="2885405"/>
          </a:xfrm>
          <a:prstGeom prst="rect">
            <a:avLst/>
          </a:prstGeom>
        </p:spPr>
        <p:txBody>
          <a:bodyPr wrap="square">
            <a:spAutoFit/>
          </a:bodyPr>
          <a:lstStyle/>
          <a:p>
            <a:pPr algn="r">
              <a:lnSpc>
                <a:spcPct val="150000"/>
              </a:lnSpc>
            </a:pPr>
            <a:r>
              <a:rPr lang="en-US" sz="1100" b="1" spc="100">
                <a:solidFill>
                  <a:schemeClr val="bg1"/>
                </a:solidFill>
              </a:rPr>
              <a:t>Tousled activated </a:t>
            </a:r>
            <a:r>
              <a:rPr lang="en-US" sz="1100" spc="100">
                <a:solidFill>
                  <a:schemeClr val="bg1"/>
                </a:solidFill>
              </a:rPr>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8" name="TextBox 7"/>
          <p:cNvSpPr txBox="1">
            <a:spLocks/>
          </p:cNvSpPr>
          <p:nvPr/>
        </p:nvSpPr>
        <p:spPr>
          <a:xfrm>
            <a:off x="7673651" y="1483962"/>
            <a:ext cx="3767137" cy="369332"/>
          </a:xfrm>
          <a:prstGeom prst="rect">
            <a:avLst/>
          </a:prstGeom>
          <a:noFill/>
          <a:effectLst/>
        </p:spPr>
        <p:txBody>
          <a:bodyPr wrap="square" rtlCol="0">
            <a:spAutoFit/>
          </a:bodyPr>
          <a:lstStyle/>
          <a:p>
            <a:pPr lvl="0" algn="r"/>
            <a:r>
              <a:rPr lang="it-IT" spc="400">
                <a:solidFill>
                  <a:schemeClr val="bg1"/>
                </a:solidFill>
                <a:ea typeface="Open Sans" panose="020B0606030504020204" pitchFamily="34" charset="0"/>
                <a:cs typeface="Open Sans" panose="020B0606030504020204" pitchFamily="34" charset="0"/>
              </a:rPr>
              <a:t>Lyft blog vegan ramps</a:t>
            </a:r>
            <a:endParaRPr lang="fr-CA" spc="400">
              <a:solidFill>
                <a:schemeClr val="bg1"/>
              </a:solidFill>
              <a:ea typeface="Open Sans" panose="020B0606030504020204" pitchFamily="34" charset="0"/>
              <a:cs typeface="Open Sans" panose="020B0606030504020204" pitchFamily="34" charset="0"/>
            </a:endParaRPr>
          </a:p>
        </p:txBody>
      </p:sp>
      <p:sp>
        <p:nvSpPr>
          <p:cNvPr id="9" name="TextBox 8"/>
          <p:cNvSpPr txBox="1">
            <a:spLocks/>
          </p:cNvSpPr>
          <p:nvPr/>
        </p:nvSpPr>
        <p:spPr>
          <a:xfrm>
            <a:off x="6733850" y="1763619"/>
            <a:ext cx="4706938" cy="1446550"/>
          </a:xfrm>
          <a:prstGeom prst="rect">
            <a:avLst/>
          </a:prstGeom>
          <a:noFill/>
          <a:effectLst/>
        </p:spPr>
        <p:txBody>
          <a:bodyPr wrap="square" rtlCol="0">
            <a:spAutoFit/>
          </a:bodyPr>
          <a:lstStyle/>
          <a:p>
            <a:pPr algn="r"/>
            <a:r>
              <a:rPr lang="en-CA" sz="4400" b="1">
                <a:solidFill>
                  <a:schemeClr val="bg1"/>
                </a:solidFill>
                <a:ea typeface="Open Sans" panose="020B0606030504020204" pitchFamily="34" charset="0"/>
                <a:cs typeface="Open Sans" panose="020B0606030504020204" pitchFamily="34" charset="0"/>
              </a:rPr>
              <a:t>Graphic </a:t>
            </a:r>
          </a:p>
          <a:p>
            <a:pPr algn="r"/>
            <a:r>
              <a:rPr lang="en-CA" sz="4400" b="1">
                <a:solidFill>
                  <a:schemeClr val="bg1"/>
                </a:solidFill>
                <a:ea typeface="Open Sans" panose="020B0606030504020204" pitchFamily="34" charset="0"/>
                <a:cs typeface="Open Sans" panose="020B0606030504020204" pitchFamily="34" charset="0"/>
              </a:rPr>
              <a:t>Chart</a:t>
            </a:r>
            <a:endParaRPr lang="fr-CA" sz="4400" b="1">
              <a:solidFill>
                <a:schemeClr val="bg1"/>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406592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150069" y="561803"/>
            <a:ext cx="1944914" cy="1361911"/>
          </a:xfrm>
          <a:prstGeom prst="rect">
            <a:avLst/>
          </a:prstGeom>
        </p:spPr>
        <p:txBody>
          <a:bodyPr wrap="square">
            <a:spAutoFit/>
          </a:bodyPr>
          <a:lstStyle/>
          <a:p>
            <a:pPr algn="ctr">
              <a:lnSpc>
                <a:spcPct val="150000"/>
              </a:lnSpc>
            </a:pPr>
            <a:r>
              <a:rPr lang="fr-CA" sz="1100" spc="100">
                <a:solidFill>
                  <a:schemeClr val="bg1"/>
                </a:solidFill>
                <a:latin typeface="Raleway" panose="020B0503030101060003" pitchFamily="34" charset="0"/>
              </a:rPr>
              <a:t>Affogato asymmetrical messenger bag echo park nostrud, forage chambray tousled schlitz biodiesel.</a:t>
            </a:r>
          </a:p>
        </p:txBody>
      </p:sp>
      <p:graphicFrame>
        <p:nvGraphicFramePr>
          <p:cNvPr id="11" name="Chart 10"/>
          <p:cNvGraphicFramePr/>
          <p:nvPr>
            <p:extLst>
              <p:ext uri="{D42A27DB-BD31-4B8C-83A1-F6EECF244321}">
                <p14:modId xmlns:p14="http://schemas.microsoft.com/office/powerpoint/2010/main" val="719808731"/>
              </p:ext>
            </p:extLst>
          </p:nvPr>
        </p:nvGraphicFramePr>
        <p:xfrm>
          <a:off x="337529" y="296864"/>
          <a:ext cx="5761038" cy="6227761"/>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p:cNvSpPr/>
          <p:nvPr/>
        </p:nvSpPr>
        <p:spPr>
          <a:xfrm>
            <a:off x="7391400" y="3459291"/>
            <a:ext cx="4049388" cy="2885405"/>
          </a:xfrm>
          <a:prstGeom prst="rect">
            <a:avLst/>
          </a:prstGeom>
        </p:spPr>
        <p:txBody>
          <a:bodyPr wrap="square">
            <a:spAutoFit/>
          </a:bodyPr>
          <a:lstStyle/>
          <a:p>
            <a:pPr algn="r">
              <a:lnSpc>
                <a:spcPct val="150000"/>
              </a:lnSpc>
            </a:pPr>
            <a:r>
              <a:rPr lang="en-US" sz="1100" b="1" spc="100"/>
              <a:t>Tousled activated </a:t>
            </a:r>
            <a:r>
              <a:rPr lang="en-US" sz="1100" spc="100"/>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sp>
        <p:nvSpPr>
          <p:cNvPr id="7" name="TextBox 6"/>
          <p:cNvSpPr txBox="1">
            <a:spLocks/>
          </p:cNvSpPr>
          <p:nvPr/>
        </p:nvSpPr>
        <p:spPr>
          <a:xfrm>
            <a:off x="7673651" y="810862"/>
            <a:ext cx="3767137" cy="369332"/>
          </a:xfrm>
          <a:prstGeom prst="rect">
            <a:avLst/>
          </a:prstGeom>
          <a:noFill/>
          <a:effectLst/>
        </p:spPr>
        <p:txBody>
          <a:bodyPr wrap="square" rtlCol="0">
            <a:spAutoFit/>
          </a:bodyPr>
          <a:lstStyle/>
          <a:p>
            <a:pPr lvl="0" algn="r"/>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
        <p:nvSpPr>
          <p:cNvPr id="8" name="TextBox 7"/>
          <p:cNvSpPr txBox="1">
            <a:spLocks/>
          </p:cNvSpPr>
          <p:nvPr/>
        </p:nvSpPr>
        <p:spPr>
          <a:xfrm>
            <a:off x="6733850" y="1090519"/>
            <a:ext cx="4706938" cy="769441"/>
          </a:xfrm>
          <a:prstGeom prst="rect">
            <a:avLst/>
          </a:prstGeom>
          <a:noFill/>
          <a:effectLst/>
        </p:spPr>
        <p:txBody>
          <a:bodyPr wrap="square" rtlCol="0">
            <a:spAutoFit/>
          </a:bodyPr>
          <a:lstStyle/>
          <a:p>
            <a:pPr algn="r"/>
            <a:r>
              <a:rPr lang="en-CA" sz="4400" b="1">
                <a:ea typeface="Open Sans" panose="020B0606030504020204" pitchFamily="34" charset="0"/>
                <a:cs typeface="Open Sans" panose="020B0606030504020204" pitchFamily="34" charset="0"/>
              </a:rPr>
              <a:t>Graphic Chart</a:t>
            </a:r>
            <a:endParaRPr lang="fr-CA" sz="4400" b="1">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0687716"/>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 y="0"/>
            <a:ext cx="12192003" cy="2457449"/>
          </a:xfrm>
          <a:prstGeom prst="rect">
            <a:avLst/>
          </a:prstGeom>
          <a:solidFill>
            <a:schemeClr val="bg1"/>
          </a:solidFill>
          <a:ln w="63500" cap="flat">
            <a:noFill/>
            <a:prstDash val="solid"/>
            <a:miter lim="800000"/>
            <a:headEnd/>
            <a:tailEnd/>
          </a:ln>
          <a:effectLst>
            <a:outerShdw blurRad="571500" dist="38100" dir="5400000" algn="t" rotWithShape="0">
              <a:prstClr val="black">
                <a:alpha val="29000"/>
              </a:prstClr>
            </a:outerShdw>
          </a:effectLst>
        </p:spPr>
        <p:txBody>
          <a:bodyPr vert="horz" wrap="square" lIns="91440" tIns="45720" rIns="91440" bIns="45720" numCol="1" rtlCol="0" anchor="t" anchorCtr="0" compatLnSpc="1">
            <a:prstTxWarp prst="textNoShape">
              <a:avLst/>
            </a:prstTxWarp>
          </a:bodyPr>
          <a:lstStyle/>
          <a:p>
            <a:pPr algn="ctr"/>
            <a:endParaRPr lang="fr-CA"/>
          </a:p>
        </p:txBody>
      </p:sp>
      <p:graphicFrame>
        <p:nvGraphicFramePr>
          <p:cNvPr id="5" name="Chart 4"/>
          <p:cNvGraphicFramePr/>
          <p:nvPr>
            <p:extLst>
              <p:ext uri="{D42A27DB-BD31-4B8C-83A1-F6EECF244321}">
                <p14:modId xmlns:p14="http://schemas.microsoft.com/office/powerpoint/2010/main" val="2057314516"/>
              </p:ext>
            </p:extLst>
          </p:nvPr>
        </p:nvGraphicFramePr>
        <p:xfrm>
          <a:off x="698978" y="2853649"/>
          <a:ext cx="10794043" cy="4004351"/>
        </p:xfrm>
        <a:graphic>
          <a:graphicData uri="http://schemas.openxmlformats.org/drawingml/2006/chart">
            <c:chart xmlns:c="http://schemas.openxmlformats.org/drawingml/2006/chart" xmlns:r="http://schemas.openxmlformats.org/officeDocument/2006/relationships" r:id="rId2"/>
          </a:graphicData>
        </a:graphic>
      </p:graphicFrame>
      <p:sp>
        <p:nvSpPr>
          <p:cNvPr id="16" name="Flowchart: Card 15"/>
          <p:cNvSpPr/>
          <p:nvPr/>
        </p:nvSpPr>
        <p:spPr bwMode="auto">
          <a:xfrm flipH="1" flipV="1">
            <a:off x="-3" y="-3"/>
            <a:ext cx="6096003" cy="2457451"/>
          </a:xfrm>
          <a:prstGeom prst="flowChartPunchedCard">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8" name="Rectangle 27"/>
          <p:cNvSpPr/>
          <p:nvPr/>
        </p:nvSpPr>
        <p:spPr>
          <a:xfrm>
            <a:off x="737946" y="872424"/>
            <a:ext cx="4153688" cy="854080"/>
          </a:xfrm>
          <a:prstGeom prst="rect">
            <a:avLst/>
          </a:prstGeom>
        </p:spPr>
        <p:txBody>
          <a:bodyPr wrap="square">
            <a:spAutoFit/>
          </a:bodyPr>
          <a:lstStyle/>
          <a:p>
            <a:pPr>
              <a:lnSpc>
                <a:spcPct val="150000"/>
              </a:lnSpc>
            </a:pPr>
            <a:r>
              <a:rPr lang="en-US" sz="1100" b="1" spc="100">
                <a:solidFill>
                  <a:schemeClr val="bg1"/>
                </a:solidFill>
              </a:rPr>
              <a:t>Man braid kogi </a:t>
            </a:r>
            <a:r>
              <a:rPr lang="en-US" sz="1100" spc="100">
                <a:solidFill>
                  <a:schemeClr val="bg1"/>
                </a:solidFill>
              </a:rPr>
              <a:t>nostrud, echo park odio kickstarter microdosing lyft intelligentsia blog tumblr venmo. Magna culpa aute. Irure green juice shabby.</a:t>
            </a:r>
            <a:endParaRPr lang="en-US" sz="1100" spc="100">
              <a:latin typeface="Raleway" panose="020B0503030101060003" pitchFamily="34" charset="0"/>
            </a:endParaRPr>
          </a:p>
        </p:txBody>
      </p:sp>
      <p:sp>
        <p:nvSpPr>
          <p:cNvPr id="15" name="TextBox 14"/>
          <p:cNvSpPr txBox="1">
            <a:spLocks/>
          </p:cNvSpPr>
          <p:nvPr/>
        </p:nvSpPr>
        <p:spPr>
          <a:xfrm>
            <a:off x="7277101" y="810862"/>
            <a:ext cx="3767137" cy="369332"/>
          </a:xfrm>
          <a:prstGeom prst="rect">
            <a:avLst/>
          </a:prstGeom>
          <a:noFill/>
          <a:effectLst/>
        </p:spPr>
        <p:txBody>
          <a:bodyPr wrap="square" rtlCol="0">
            <a:spAutoFit/>
          </a:bodyPr>
          <a:lstStyle/>
          <a:p>
            <a:pPr lvl="0" algn="r"/>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
        <p:nvSpPr>
          <p:cNvPr id="14" name="TextBox 13"/>
          <p:cNvSpPr txBox="1">
            <a:spLocks/>
          </p:cNvSpPr>
          <p:nvPr/>
        </p:nvSpPr>
        <p:spPr>
          <a:xfrm>
            <a:off x="6337300" y="1090519"/>
            <a:ext cx="4706938" cy="769441"/>
          </a:xfrm>
          <a:prstGeom prst="rect">
            <a:avLst/>
          </a:prstGeom>
          <a:noFill/>
          <a:effectLst/>
        </p:spPr>
        <p:txBody>
          <a:bodyPr wrap="square" rtlCol="0">
            <a:spAutoFit/>
          </a:bodyPr>
          <a:lstStyle/>
          <a:p>
            <a:pPr algn="r"/>
            <a:r>
              <a:rPr lang="en-CA" sz="4400" b="1">
                <a:ea typeface="Open Sans" panose="020B0606030504020204" pitchFamily="34" charset="0"/>
                <a:cs typeface="Open Sans" panose="020B0606030504020204" pitchFamily="34" charset="0"/>
              </a:rPr>
              <a:t>Graphic Chart</a:t>
            </a:r>
            <a:endParaRPr lang="fr-CA" sz="4400" b="1">
              <a:ea typeface="Open Sans" panose="020B0606030504020204" pitchFamily="34" charset="0"/>
              <a:cs typeface="Open Sans" panose="020B0606030504020204" pitchFamily="34" charset="0"/>
            </a:endParaRPr>
          </a:p>
        </p:txBody>
      </p:sp>
      <p:cxnSp>
        <p:nvCxnSpPr>
          <p:cNvPr id="4" name="Straight Connector 3"/>
          <p:cNvCxnSpPr>
            <a:cxnSpLocks/>
            <a:endCxn id="16" idx="1"/>
          </p:cNvCxnSpPr>
          <p:nvPr/>
        </p:nvCxnSpPr>
        <p:spPr>
          <a:xfrm flipV="1">
            <a:off x="4755084" y="1228722"/>
            <a:ext cx="1340916" cy="1228726"/>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9998097"/>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42650" y="3459291"/>
            <a:ext cx="4338638" cy="2885405"/>
          </a:xfrm>
          <a:prstGeom prst="rect">
            <a:avLst/>
          </a:prstGeom>
        </p:spPr>
        <p:txBody>
          <a:bodyPr wrap="square">
            <a:spAutoFit/>
          </a:bodyPr>
          <a:lstStyle/>
          <a:p>
            <a:pPr algn="r">
              <a:lnSpc>
                <a:spcPct val="150000"/>
              </a:lnSpc>
            </a:pPr>
            <a:r>
              <a:rPr lang="en-US" sz="1100" b="1" spc="100"/>
              <a:t>Tousled activated </a:t>
            </a:r>
            <a:r>
              <a:rPr lang="en-US" sz="1100" spc="100"/>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gn="r">
              <a:lnSpc>
                <a:spcPct val="150000"/>
              </a:lnSpc>
            </a:pPr>
            <a:endParaRPr lang="en-US" sz="1100" b="1" spc="100">
              <a:latin typeface="Raleway" panose="020B0503030101060003" pitchFamily="34" charset="0"/>
            </a:endParaRPr>
          </a:p>
          <a:p>
            <a:pPr>
              <a:lnSpc>
                <a:spcPct val="150000"/>
              </a:lnSpc>
            </a:pPr>
            <a:endParaRPr lang="en-US" sz="1100" spc="100">
              <a:latin typeface="Raleway" panose="020B0503030101060003" pitchFamily="34" charset="0"/>
            </a:endParaRPr>
          </a:p>
        </p:txBody>
      </p:sp>
      <p:graphicFrame>
        <p:nvGraphicFramePr>
          <p:cNvPr id="5" name="Chart 4"/>
          <p:cNvGraphicFramePr/>
          <p:nvPr>
            <p:extLst>
              <p:ext uri="{D42A27DB-BD31-4B8C-83A1-F6EECF244321}">
                <p14:modId xmlns:p14="http://schemas.microsoft.com/office/powerpoint/2010/main" val="239635732"/>
              </p:ext>
            </p:extLst>
          </p:nvPr>
        </p:nvGraphicFramePr>
        <p:xfrm>
          <a:off x="6096000" y="719666"/>
          <a:ext cx="5761038" cy="5804959"/>
        </p:xfrm>
        <a:graphic>
          <a:graphicData uri="http://schemas.openxmlformats.org/drawingml/2006/chart">
            <c:chart xmlns:c="http://schemas.openxmlformats.org/drawingml/2006/chart" xmlns:r="http://schemas.openxmlformats.org/officeDocument/2006/relationships" r:id="rId2"/>
          </a:graphicData>
        </a:graphic>
      </p:graphicFrame>
      <p:sp>
        <p:nvSpPr>
          <p:cNvPr id="8" name="Trapezoid 7"/>
          <p:cNvSpPr/>
          <p:nvPr/>
        </p:nvSpPr>
        <p:spPr bwMode="auto">
          <a:xfrm rot="16200000" flipH="1" flipV="1">
            <a:off x="-1358997" y="4470498"/>
            <a:ext cx="3203443" cy="485451"/>
          </a:xfrm>
          <a:prstGeom prst="trapezoid">
            <a:avLst>
              <a:gd name="adj" fmla="val 329945"/>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9" name="TextBox 8"/>
          <p:cNvSpPr txBox="1">
            <a:spLocks/>
          </p:cNvSpPr>
          <p:nvPr/>
        </p:nvSpPr>
        <p:spPr>
          <a:xfrm>
            <a:off x="-39859" y="1617569"/>
            <a:ext cx="5321147" cy="769441"/>
          </a:xfrm>
          <a:prstGeom prst="rect">
            <a:avLst/>
          </a:prstGeom>
          <a:noFill/>
          <a:effectLst/>
        </p:spPr>
        <p:txBody>
          <a:bodyPr wrap="square" rtlCol="0">
            <a:spAutoFit/>
          </a:bodyPr>
          <a:lstStyle/>
          <a:p>
            <a:pPr algn="r"/>
            <a:r>
              <a:rPr lang="en-CA" sz="4400" b="1">
                <a:ea typeface="Open Sans" panose="020B0606030504020204" pitchFamily="34" charset="0"/>
                <a:cs typeface="Open Sans" panose="020B0606030504020204" pitchFamily="34" charset="0"/>
              </a:rPr>
              <a:t>Graphic Chart</a:t>
            </a:r>
            <a:endParaRPr lang="fr-CA" sz="4400" b="1">
              <a:ea typeface="Open Sans" panose="020B0606030504020204" pitchFamily="34" charset="0"/>
              <a:cs typeface="Open Sans" panose="020B0606030504020204" pitchFamily="34" charset="0"/>
            </a:endParaRPr>
          </a:p>
        </p:txBody>
      </p:sp>
      <p:sp>
        <p:nvSpPr>
          <p:cNvPr id="10" name="TextBox 9"/>
          <p:cNvSpPr txBox="1">
            <a:spLocks/>
          </p:cNvSpPr>
          <p:nvPr/>
        </p:nvSpPr>
        <p:spPr>
          <a:xfrm>
            <a:off x="1514151" y="1337912"/>
            <a:ext cx="3767137" cy="369332"/>
          </a:xfrm>
          <a:prstGeom prst="rect">
            <a:avLst/>
          </a:prstGeom>
          <a:noFill/>
          <a:effectLst/>
        </p:spPr>
        <p:txBody>
          <a:bodyPr wrap="square" rtlCol="0">
            <a:spAutoFit/>
          </a:bodyPr>
          <a:lstStyle/>
          <a:p>
            <a:pPr lvl="0" algn="r"/>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2641385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bwMode="auto">
          <a:xfrm rot="16200000" flipH="1" flipV="1">
            <a:off x="-2971802" y="2971801"/>
            <a:ext cx="6858002" cy="914400"/>
          </a:xfrm>
          <a:prstGeom prst="trapezoid">
            <a:avLst>
              <a:gd name="adj" fmla="val 378698"/>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aphicFrame>
        <p:nvGraphicFramePr>
          <p:cNvPr id="6" name="Chart 5"/>
          <p:cNvGraphicFramePr/>
          <p:nvPr>
            <p:extLst>
              <p:ext uri="{D42A27DB-BD31-4B8C-83A1-F6EECF244321}">
                <p14:modId xmlns:p14="http://schemas.microsoft.com/office/powerpoint/2010/main" val="3294955713"/>
              </p:ext>
            </p:extLst>
          </p:nvPr>
        </p:nvGraphicFramePr>
        <p:xfrm>
          <a:off x="714375" y="2211768"/>
          <a:ext cx="10763249" cy="432617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a:spLocks/>
          </p:cNvSpPr>
          <p:nvPr/>
        </p:nvSpPr>
        <p:spPr>
          <a:xfrm>
            <a:off x="4954741" y="1122269"/>
            <a:ext cx="5321147" cy="769441"/>
          </a:xfrm>
          <a:prstGeom prst="rect">
            <a:avLst/>
          </a:prstGeom>
          <a:noFill/>
          <a:effectLst/>
        </p:spPr>
        <p:txBody>
          <a:bodyPr wrap="square" rtlCol="0">
            <a:spAutoFit/>
          </a:bodyPr>
          <a:lstStyle/>
          <a:p>
            <a:pPr algn="r"/>
            <a:r>
              <a:rPr lang="en-CA" sz="4400" b="1">
                <a:ea typeface="Open Sans" panose="020B0606030504020204" pitchFamily="34" charset="0"/>
                <a:cs typeface="Open Sans" panose="020B0606030504020204" pitchFamily="34" charset="0"/>
              </a:rPr>
              <a:t>Graphic Chart</a:t>
            </a:r>
            <a:endParaRPr lang="fr-CA" sz="4400" b="1">
              <a:ea typeface="Open Sans" panose="020B0606030504020204" pitchFamily="34" charset="0"/>
              <a:cs typeface="Open Sans" panose="020B0606030504020204" pitchFamily="34" charset="0"/>
            </a:endParaRPr>
          </a:p>
        </p:txBody>
      </p:sp>
      <p:sp>
        <p:nvSpPr>
          <p:cNvPr id="11" name="TextBox 10"/>
          <p:cNvSpPr txBox="1">
            <a:spLocks/>
          </p:cNvSpPr>
          <p:nvPr/>
        </p:nvSpPr>
        <p:spPr>
          <a:xfrm>
            <a:off x="6508751" y="842612"/>
            <a:ext cx="3767137" cy="369332"/>
          </a:xfrm>
          <a:prstGeom prst="rect">
            <a:avLst/>
          </a:prstGeom>
          <a:noFill/>
          <a:effectLst/>
        </p:spPr>
        <p:txBody>
          <a:bodyPr wrap="square" rtlCol="0">
            <a:spAutoFit/>
          </a:bodyPr>
          <a:lstStyle/>
          <a:p>
            <a:pPr lvl="0" algn="r"/>
            <a:r>
              <a:rPr lang="it-IT" spc="400">
                <a:solidFill>
                  <a:schemeClr val="accent2"/>
                </a:solidFill>
                <a:ea typeface="Open Sans" panose="020B0606030504020204" pitchFamily="34" charset="0"/>
                <a:cs typeface="Open Sans" panose="020B0606030504020204" pitchFamily="34" charset="0"/>
              </a:rPr>
              <a:t>Lyft blog vegan ramps</a:t>
            </a:r>
            <a:endParaRPr lang="fr-CA" spc="400">
              <a:solidFill>
                <a:schemeClr val="accent2"/>
              </a:solidFill>
              <a:ea typeface="Open Sans" panose="020B0606030504020204" pitchFamily="34" charset="0"/>
              <a:cs typeface="Open Sans" panose="020B0606030504020204" pitchFamily="34" charset="0"/>
            </a:endParaRPr>
          </a:p>
        </p:txBody>
      </p:sp>
      <p:sp>
        <p:nvSpPr>
          <p:cNvPr id="13" name="Trapezoid 12"/>
          <p:cNvSpPr/>
          <p:nvPr/>
        </p:nvSpPr>
        <p:spPr bwMode="auto">
          <a:xfrm rot="5400000" flipH="1" flipV="1">
            <a:off x="8305801" y="2971799"/>
            <a:ext cx="6858000" cy="914400"/>
          </a:xfrm>
          <a:prstGeom prst="trapezoid">
            <a:avLst>
              <a:gd name="adj" fmla="val 378698"/>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Tree>
    <p:extLst>
      <p:ext uri="{BB962C8B-B14F-4D97-AF65-F5344CB8AC3E}">
        <p14:creationId xmlns:p14="http://schemas.microsoft.com/office/powerpoint/2010/main" val="241003510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282820" y="4639998"/>
            <a:ext cx="4574218"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6" name="Rectangle 15"/>
          <p:cNvSpPr/>
          <p:nvPr/>
        </p:nvSpPr>
        <p:spPr bwMode="auto">
          <a:xfrm>
            <a:off x="7282820" y="2677110"/>
            <a:ext cx="4574218"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14" name="Straight Connector 13"/>
          <p:cNvCxnSpPr>
            <a:cxnSpLocks/>
          </p:cNvCxnSpPr>
          <p:nvPr/>
        </p:nvCxnSpPr>
        <p:spPr>
          <a:xfrm>
            <a:off x="7282820" y="2209803"/>
            <a:ext cx="0" cy="4648197"/>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44" name="Isosceles Triangle 43"/>
          <p:cNvSpPr/>
          <p:nvPr/>
        </p:nvSpPr>
        <p:spPr bwMode="auto">
          <a:xfrm rot="5400000">
            <a:off x="7147830" y="3331932"/>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Isosceles Triangle 44"/>
          <p:cNvSpPr/>
          <p:nvPr/>
        </p:nvSpPr>
        <p:spPr bwMode="auto">
          <a:xfrm rot="5400000">
            <a:off x="7147830" y="5294820"/>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7" name="Rectangle 46"/>
          <p:cNvSpPr/>
          <p:nvPr/>
        </p:nvSpPr>
        <p:spPr>
          <a:xfrm>
            <a:off x="7750397" y="3039882"/>
            <a:ext cx="3514503" cy="854080"/>
          </a:xfrm>
          <a:prstGeom prst="rect">
            <a:avLst/>
          </a:prstGeom>
        </p:spPr>
        <p:txBody>
          <a:bodyPr wrap="square">
            <a:spAutoFit/>
          </a:bodyPr>
          <a:lstStyle/>
          <a:p>
            <a:pPr>
              <a:lnSpc>
                <a:spcPct val="150000"/>
              </a:lnSpc>
            </a:pPr>
            <a:r>
              <a:rPr lang="fr-CA" sz="1100" b="1" spc="100"/>
              <a:t>Sed art party thundercats </a:t>
            </a:r>
            <a:r>
              <a:rPr lang="fr-CA" sz="1100" spc="100"/>
              <a:t>ethical man braid dreamcatcher vice pop-up incididunt delectus health goth kinfolk butcher.</a:t>
            </a:r>
          </a:p>
        </p:txBody>
      </p:sp>
      <p:sp>
        <p:nvSpPr>
          <p:cNvPr id="8" name="Rectangle 7"/>
          <p:cNvSpPr/>
          <p:nvPr/>
        </p:nvSpPr>
        <p:spPr bwMode="auto">
          <a:xfrm>
            <a:off x="0" y="0"/>
            <a:ext cx="6096000" cy="6858000"/>
          </a:xfrm>
          <a:prstGeom prst="rect">
            <a:avLst/>
          </a:prstGeom>
          <a:gradFill flip="none" rotWithShape="1">
            <a:gsLst>
              <a:gs pos="0">
                <a:schemeClr val="accent2">
                  <a:lumMod val="50000"/>
                  <a:alpha val="49000"/>
                </a:schemeClr>
              </a:gs>
              <a:gs pos="100000">
                <a:schemeClr val="accent5"/>
              </a:gs>
            </a:gsLst>
            <a:lin ang="135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7" name="TextBox 26"/>
          <p:cNvSpPr txBox="1">
            <a:spLocks/>
          </p:cNvSpPr>
          <p:nvPr/>
        </p:nvSpPr>
        <p:spPr>
          <a:xfrm>
            <a:off x="781791" y="2270441"/>
            <a:ext cx="4717309" cy="769441"/>
          </a:xfrm>
          <a:prstGeom prst="rect">
            <a:avLst/>
          </a:prstGeom>
          <a:noFill/>
          <a:effectLst/>
        </p:spPr>
        <p:txBody>
          <a:bodyPr wrap="square" rtlCol="0">
            <a:spAutoFit/>
          </a:bodyPr>
          <a:lstStyle/>
          <a:p>
            <a:r>
              <a:rPr lang="en-CA" sz="4400" b="1">
                <a:solidFill>
                  <a:schemeClr val="bg1"/>
                </a:solidFill>
                <a:ea typeface="Open Sans" panose="020B0606030504020204" pitchFamily="34" charset="0"/>
                <a:cs typeface="Open Sans" panose="020B0606030504020204" pitchFamily="34" charset="0"/>
              </a:rPr>
              <a:t>Our Timeline</a:t>
            </a:r>
          </a:p>
        </p:txBody>
      </p:sp>
      <p:sp>
        <p:nvSpPr>
          <p:cNvPr id="28" name="TextBox 27"/>
          <p:cNvSpPr txBox="1">
            <a:spLocks/>
          </p:cNvSpPr>
          <p:nvPr/>
        </p:nvSpPr>
        <p:spPr>
          <a:xfrm>
            <a:off x="781791" y="1988957"/>
            <a:ext cx="4459180"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twee consequat</a:t>
            </a:r>
          </a:p>
        </p:txBody>
      </p:sp>
      <p:sp>
        <p:nvSpPr>
          <p:cNvPr id="18" name="Rectangle 17"/>
          <p:cNvSpPr/>
          <p:nvPr/>
        </p:nvSpPr>
        <p:spPr>
          <a:xfrm>
            <a:off x="7750397" y="5002770"/>
            <a:ext cx="3514503" cy="854080"/>
          </a:xfrm>
          <a:prstGeom prst="rect">
            <a:avLst/>
          </a:prstGeom>
        </p:spPr>
        <p:txBody>
          <a:bodyPr wrap="square">
            <a:spAutoFit/>
          </a:bodyPr>
          <a:lstStyle/>
          <a:p>
            <a:pPr>
              <a:lnSpc>
                <a:spcPct val="150000"/>
              </a:lnSpc>
            </a:pPr>
            <a:r>
              <a:rPr lang="fr-CA" sz="1100" b="1" spc="100"/>
              <a:t>Sed art party thundercats </a:t>
            </a:r>
            <a:r>
              <a:rPr lang="fr-CA" sz="1100" spc="100"/>
              <a:t>ethical man braid dreamcatcher vice pop-up incididunt delectus health goth kinfolk butcher.</a:t>
            </a:r>
          </a:p>
        </p:txBody>
      </p:sp>
      <p:sp>
        <p:nvSpPr>
          <p:cNvPr id="20" name="Rectangle 19"/>
          <p:cNvSpPr/>
          <p:nvPr/>
        </p:nvSpPr>
        <p:spPr>
          <a:xfrm>
            <a:off x="670272" y="5017837"/>
            <a:ext cx="4755456" cy="1107996"/>
          </a:xfrm>
          <a:prstGeom prst="rect">
            <a:avLst/>
          </a:prstGeom>
        </p:spPr>
        <p:txBody>
          <a:bodyPr wrap="square">
            <a:spAutoFit/>
          </a:bodyPr>
          <a:lstStyle/>
          <a:p>
            <a:pPr>
              <a:lnSpc>
                <a:spcPct val="150000"/>
              </a:lnSpc>
            </a:pPr>
            <a:r>
              <a:rPr lang="en-US" sz="1100" b="1" spc="100">
                <a:solidFill>
                  <a:schemeClr val="bg1"/>
                </a:solidFill>
              </a:rPr>
              <a:t>Tousled activated </a:t>
            </a:r>
            <a:r>
              <a:rPr lang="en-US" sz="1100" spc="100">
                <a:solidFill>
                  <a:schemeClr val="bg1"/>
                </a:solidFill>
              </a:rPr>
              <a:t>charcoal hexagon consequat sartorial. Man braid ugh copper mug, pok pok taxidermy proident semiotics butcher four loko. Man braid kogi nostrud, echo park odio kickstarter</a:t>
            </a:r>
            <a:endParaRPr lang="en-US" sz="1100" spc="100"/>
          </a:p>
        </p:txBody>
      </p:sp>
      <p:grpSp>
        <p:nvGrpSpPr>
          <p:cNvPr id="21" name="Group 20"/>
          <p:cNvGrpSpPr/>
          <p:nvPr/>
        </p:nvGrpSpPr>
        <p:grpSpPr>
          <a:xfrm>
            <a:off x="6547597" y="639354"/>
            <a:ext cx="1489495" cy="1418427"/>
            <a:chOff x="2908300" y="250825"/>
            <a:chExt cx="1597025" cy="1520826"/>
          </a:xfrm>
          <a:solidFill>
            <a:schemeClr val="accent6"/>
          </a:solidFill>
        </p:grpSpPr>
        <p:sp>
          <p:nvSpPr>
            <p:cNvPr id="22"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3"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4"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5"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6"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9"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0"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1"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2"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3"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3" name="Picture Placeholder 2">
            <a:extLst>
              <a:ext uri="{FF2B5EF4-FFF2-40B4-BE49-F238E27FC236}">
                <a16:creationId xmlns:a16="http://schemas.microsoft.com/office/drawing/2014/main" id="{636AC6EA-163D-4259-BBD0-B5C291483718}"/>
              </a:ext>
            </a:extLst>
          </p:cNvPr>
          <p:cNvSpPr>
            <a:spLocks noGrp="1"/>
          </p:cNvSpPr>
          <p:nvPr>
            <p:ph type="pic" sz="quarter" idx="10"/>
          </p:nvPr>
        </p:nvSpPr>
        <p:spPr/>
      </p:sp>
    </p:spTree>
    <p:extLst>
      <p:ext uri="{BB962C8B-B14F-4D97-AF65-F5344CB8AC3E}">
        <p14:creationId xmlns:p14="http://schemas.microsoft.com/office/powerpoint/2010/main" val="73359203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7282820" y="714222"/>
            <a:ext cx="4574218"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4" name="Rectangle 23"/>
          <p:cNvSpPr/>
          <p:nvPr/>
        </p:nvSpPr>
        <p:spPr bwMode="auto">
          <a:xfrm>
            <a:off x="7282820" y="2677110"/>
            <a:ext cx="4574218"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5" name="Rectangle 24"/>
          <p:cNvSpPr/>
          <p:nvPr/>
        </p:nvSpPr>
        <p:spPr bwMode="auto">
          <a:xfrm>
            <a:off x="7282820" y="4634653"/>
            <a:ext cx="4574218"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3" name="Rectangle 12"/>
          <p:cNvSpPr/>
          <p:nvPr/>
        </p:nvSpPr>
        <p:spPr bwMode="auto">
          <a:xfrm>
            <a:off x="0" y="0"/>
            <a:ext cx="6096000" cy="6858000"/>
          </a:xfrm>
          <a:prstGeom prst="rect">
            <a:avLst/>
          </a:prstGeom>
          <a:gradFill flip="none" rotWithShape="1">
            <a:gsLst>
              <a:gs pos="0">
                <a:schemeClr val="accent2">
                  <a:lumMod val="50000"/>
                  <a:alpha val="49000"/>
                </a:schemeClr>
              </a:gs>
              <a:gs pos="100000">
                <a:schemeClr val="accent5"/>
              </a:gs>
            </a:gsLst>
            <a:lin ang="135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14" name="Straight Connector 13"/>
          <p:cNvCxnSpPr>
            <a:cxnSpLocks/>
          </p:cNvCxnSpPr>
          <p:nvPr/>
        </p:nvCxnSpPr>
        <p:spPr>
          <a:xfrm>
            <a:off x="7282820" y="-8500"/>
            <a:ext cx="0" cy="686650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44" name="Isosceles Triangle 43"/>
          <p:cNvSpPr/>
          <p:nvPr/>
        </p:nvSpPr>
        <p:spPr bwMode="auto">
          <a:xfrm rot="5400000">
            <a:off x="7147830" y="3331932"/>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Isosceles Triangle 44"/>
          <p:cNvSpPr/>
          <p:nvPr/>
        </p:nvSpPr>
        <p:spPr bwMode="auto">
          <a:xfrm rot="5400000">
            <a:off x="7147830" y="5294820"/>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7" name="Rectangle 46"/>
          <p:cNvSpPr/>
          <p:nvPr/>
        </p:nvSpPr>
        <p:spPr>
          <a:xfrm>
            <a:off x="7750397" y="3039882"/>
            <a:ext cx="3514503" cy="854080"/>
          </a:xfrm>
          <a:prstGeom prst="rect">
            <a:avLst/>
          </a:prstGeom>
        </p:spPr>
        <p:txBody>
          <a:bodyPr wrap="square">
            <a:spAutoFit/>
          </a:bodyPr>
          <a:lstStyle/>
          <a:p>
            <a:pPr>
              <a:lnSpc>
                <a:spcPct val="150000"/>
              </a:lnSpc>
            </a:pPr>
            <a:r>
              <a:rPr lang="fr-CA" sz="1100" b="1" spc="100"/>
              <a:t>Sed art party thundercats </a:t>
            </a:r>
            <a:r>
              <a:rPr lang="fr-CA" sz="1100" spc="100"/>
              <a:t>ethical man braid dreamcatcher vice pop-up incididunt delectus health goth kinfolk butcher.</a:t>
            </a:r>
          </a:p>
        </p:txBody>
      </p:sp>
      <p:sp>
        <p:nvSpPr>
          <p:cNvPr id="18" name="Rectangle 17"/>
          <p:cNvSpPr/>
          <p:nvPr/>
        </p:nvSpPr>
        <p:spPr>
          <a:xfrm>
            <a:off x="7750397" y="5002770"/>
            <a:ext cx="3514503" cy="854080"/>
          </a:xfrm>
          <a:prstGeom prst="rect">
            <a:avLst/>
          </a:prstGeom>
        </p:spPr>
        <p:txBody>
          <a:bodyPr wrap="square">
            <a:spAutoFit/>
          </a:bodyPr>
          <a:lstStyle/>
          <a:p>
            <a:pPr>
              <a:lnSpc>
                <a:spcPct val="150000"/>
              </a:lnSpc>
            </a:pPr>
            <a:r>
              <a:rPr lang="fr-CA" sz="1100" b="1" spc="100"/>
              <a:t>Sed art party thundercats </a:t>
            </a:r>
            <a:r>
              <a:rPr lang="fr-CA" sz="1100" spc="100"/>
              <a:t>ethical man braid dreamcatcher vice pop-up incididunt delectus health goth kinfolk butcher.</a:t>
            </a:r>
          </a:p>
        </p:txBody>
      </p:sp>
      <p:sp>
        <p:nvSpPr>
          <p:cNvPr id="17" name="Isosceles Triangle 16"/>
          <p:cNvSpPr/>
          <p:nvPr/>
        </p:nvSpPr>
        <p:spPr bwMode="auto">
          <a:xfrm rot="5400000">
            <a:off x="7147830" y="1369044"/>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21" name="Rectangle 20"/>
          <p:cNvSpPr/>
          <p:nvPr/>
        </p:nvSpPr>
        <p:spPr>
          <a:xfrm>
            <a:off x="7750397" y="1080207"/>
            <a:ext cx="3514503" cy="854080"/>
          </a:xfrm>
          <a:prstGeom prst="rect">
            <a:avLst/>
          </a:prstGeom>
        </p:spPr>
        <p:txBody>
          <a:bodyPr wrap="square">
            <a:spAutoFit/>
          </a:bodyPr>
          <a:lstStyle/>
          <a:p>
            <a:pPr>
              <a:lnSpc>
                <a:spcPct val="150000"/>
              </a:lnSpc>
            </a:pPr>
            <a:r>
              <a:rPr lang="fr-CA" sz="1100" b="1" spc="100"/>
              <a:t>Sed art party thundercats </a:t>
            </a:r>
            <a:r>
              <a:rPr lang="fr-CA" sz="1100" spc="100"/>
              <a:t>ethical man braid dreamcatcher vice pop-up incididunt delectus health goth kinfolk butcher.</a:t>
            </a:r>
          </a:p>
        </p:txBody>
      </p:sp>
      <p:sp>
        <p:nvSpPr>
          <p:cNvPr id="15" name="TextBox 14"/>
          <p:cNvSpPr txBox="1">
            <a:spLocks/>
          </p:cNvSpPr>
          <p:nvPr/>
        </p:nvSpPr>
        <p:spPr>
          <a:xfrm>
            <a:off x="781791" y="2270441"/>
            <a:ext cx="4717309" cy="769441"/>
          </a:xfrm>
          <a:prstGeom prst="rect">
            <a:avLst/>
          </a:prstGeom>
          <a:noFill/>
          <a:effectLst/>
        </p:spPr>
        <p:txBody>
          <a:bodyPr wrap="square" rtlCol="0">
            <a:spAutoFit/>
          </a:bodyPr>
          <a:lstStyle/>
          <a:p>
            <a:r>
              <a:rPr lang="en-CA" sz="4400" b="1">
                <a:solidFill>
                  <a:schemeClr val="bg1"/>
                </a:solidFill>
                <a:ea typeface="Open Sans" panose="020B0606030504020204" pitchFamily="34" charset="0"/>
                <a:cs typeface="Open Sans" panose="020B0606030504020204" pitchFamily="34" charset="0"/>
              </a:rPr>
              <a:t>Our Timeline</a:t>
            </a:r>
          </a:p>
        </p:txBody>
      </p:sp>
      <p:sp>
        <p:nvSpPr>
          <p:cNvPr id="16" name="TextBox 15"/>
          <p:cNvSpPr txBox="1">
            <a:spLocks/>
          </p:cNvSpPr>
          <p:nvPr/>
        </p:nvSpPr>
        <p:spPr>
          <a:xfrm>
            <a:off x="781791" y="1988957"/>
            <a:ext cx="4459180"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twee consequat</a:t>
            </a:r>
          </a:p>
        </p:txBody>
      </p:sp>
      <p:sp>
        <p:nvSpPr>
          <p:cNvPr id="19" name="Rectangle 18"/>
          <p:cNvSpPr/>
          <p:nvPr/>
        </p:nvSpPr>
        <p:spPr>
          <a:xfrm>
            <a:off x="670272" y="5017837"/>
            <a:ext cx="4755456" cy="1107996"/>
          </a:xfrm>
          <a:prstGeom prst="rect">
            <a:avLst/>
          </a:prstGeom>
        </p:spPr>
        <p:txBody>
          <a:bodyPr wrap="square">
            <a:spAutoFit/>
          </a:bodyPr>
          <a:lstStyle/>
          <a:p>
            <a:pPr>
              <a:lnSpc>
                <a:spcPct val="150000"/>
              </a:lnSpc>
            </a:pPr>
            <a:r>
              <a:rPr lang="en-US" sz="1100" b="1" spc="100">
                <a:solidFill>
                  <a:schemeClr val="bg1"/>
                </a:solidFill>
              </a:rPr>
              <a:t>Tousled activated </a:t>
            </a:r>
            <a:r>
              <a:rPr lang="en-US" sz="1100" spc="100">
                <a:solidFill>
                  <a:schemeClr val="bg1"/>
                </a:solidFill>
              </a:rPr>
              <a:t>charcoal hexagon consequat sartorial. Man braid ugh copper mug, pok pok taxidermy proident semiotics butcher four loko. Man braid kogi nostrud, echo park odio kickstarter</a:t>
            </a:r>
            <a:endParaRPr lang="en-US" sz="1100" spc="100"/>
          </a:p>
        </p:txBody>
      </p:sp>
      <p:sp>
        <p:nvSpPr>
          <p:cNvPr id="3" name="Picture Placeholder 2">
            <a:extLst>
              <a:ext uri="{FF2B5EF4-FFF2-40B4-BE49-F238E27FC236}">
                <a16:creationId xmlns:a16="http://schemas.microsoft.com/office/drawing/2014/main" id="{EDEFBA6B-5A5C-4EBD-87DF-E4D6B4BEBE7A}"/>
              </a:ext>
            </a:extLst>
          </p:cNvPr>
          <p:cNvSpPr>
            <a:spLocks noGrp="1"/>
          </p:cNvSpPr>
          <p:nvPr>
            <p:ph type="pic" sz="quarter" idx="10"/>
          </p:nvPr>
        </p:nvSpPr>
        <p:spPr/>
      </p:sp>
    </p:spTree>
    <p:extLst>
      <p:ext uri="{BB962C8B-B14F-4D97-AF65-F5344CB8AC3E}">
        <p14:creationId xmlns:p14="http://schemas.microsoft.com/office/powerpoint/2010/main" val="1370210103"/>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282820" y="2686741"/>
            <a:ext cx="4574218"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7" name="Rectangle 16"/>
          <p:cNvSpPr/>
          <p:nvPr/>
        </p:nvSpPr>
        <p:spPr bwMode="auto">
          <a:xfrm>
            <a:off x="7282820" y="721310"/>
            <a:ext cx="4574218"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14" name="Straight Connector 13"/>
          <p:cNvCxnSpPr>
            <a:cxnSpLocks/>
          </p:cNvCxnSpPr>
          <p:nvPr/>
        </p:nvCxnSpPr>
        <p:spPr>
          <a:xfrm>
            <a:off x="7278355" y="-12700"/>
            <a:ext cx="1" cy="461010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44" name="Isosceles Triangle 43"/>
          <p:cNvSpPr/>
          <p:nvPr/>
        </p:nvSpPr>
        <p:spPr bwMode="auto">
          <a:xfrm rot="5400000">
            <a:off x="7147830" y="1376132"/>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Isosceles Triangle 44"/>
          <p:cNvSpPr/>
          <p:nvPr/>
        </p:nvSpPr>
        <p:spPr bwMode="auto">
          <a:xfrm rot="5400000">
            <a:off x="7147830" y="3339020"/>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7" name="Rectangle 46"/>
          <p:cNvSpPr/>
          <p:nvPr/>
        </p:nvSpPr>
        <p:spPr>
          <a:xfrm>
            <a:off x="7750397" y="1084082"/>
            <a:ext cx="3514503" cy="854080"/>
          </a:xfrm>
          <a:prstGeom prst="rect">
            <a:avLst/>
          </a:prstGeom>
        </p:spPr>
        <p:txBody>
          <a:bodyPr wrap="square">
            <a:spAutoFit/>
          </a:bodyPr>
          <a:lstStyle/>
          <a:p>
            <a:pPr>
              <a:lnSpc>
                <a:spcPct val="150000"/>
              </a:lnSpc>
            </a:pPr>
            <a:r>
              <a:rPr lang="fr-CA" sz="1100" b="1" spc="100"/>
              <a:t>Sed art party thundercats </a:t>
            </a:r>
            <a:r>
              <a:rPr lang="fr-CA" sz="1100" spc="100"/>
              <a:t>ethical man braid dreamcatcher vice pop-up incididunt delectus health goth kinfolk butcher.</a:t>
            </a:r>
          </a:p>
        </p:txBody>
      </p:sp>
      <p:sp>
        <p:nvSpPr>
          <p:cNvPr id="18" name="Rectangle 17"/>
          <p:cNvSpPr/>
          <p:nvPr/>
        </p:nvSpPr>
        <p:spPr>
          <a:xfrm>
            <a:off x="7750397" y="3046970"/>
            <a:ext cx="3514503" cy="854080"/>
          </a:xfrm>
          <a:prstGeom prst="rect">
            <a:avLst/>
          </a:prstGeom>
        </p:spPr>
        <p:txBody>
          <a:bodyPr wrap="square">
            <a:spAutoFit/>
          </a:bodyPr>
          <a:lstStyle/>
          <a:p>
            <a:pPr>
              <a:lnSpc>
                <a:spcPct val="150000"/>
              </a:lnSpc>
            </a:pPr>
            <a:r>
              <a:rPr lang="fr-CA" sz="1100" b="1" spc="100"/>
              <a:t>Sed art party thundercats </a:t>
            </a:r>
            <a:r>
              <a:rPr lang="fr-CA" sz="1100" spc="100"/>
              <a:t>ethical man braid dreamcatcher vice pop-up incididunt delectus health goth kinfolk butcher.</a:t>
            </a:r>
          </a:p>
        </p:txBody>
      </p:sp>
      <p:sp>
        <p:nvSpPr>
          <p:cNvPr id="21" name="Rectangle 20"/>
          <p:cNvSpPr/>
          <p:nvPr/>
        </p:nvSpPr>
        <p:spPr bwMode="auto">
          <a:xfrm>
            <a:off x="0" y="0"/>
            <a:ext cx="6096000" cy="6858000"/>
          </a:xfrm>
          <a:prstGeom prst="rect">
            <a:avLst/>
          </a:prstGeom>
          <a:gradFill flip="none" rotWithShape="1">
            <a:gsLst>
              <a:gs pos="0">
                <a:schemeClr val="accent2">
                  <a:lumMod val="50000"/>
                  <a:alpha val="49000"/>
                </a:schemeClr>
              </a:gs>
              <a:gs pos="100000">
                <a:schemeClr val="accent5"/>
              </a:gs>
            </a:gsLst>
            <a:lin ang="135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2" name="TextBox 21"/>
          <p:cNvSpPr txBox="1">
            <a:spLocks/>
          </p:cNvSpPr>
          <p:nvPr/>
        </p:nvSpPr>
        <p:spPr>
          <a:xfrm>
            <a:off x="781791" y="2270441"/>
            <a:ext cx="4717309" cy="769441"/>
          </a:xfrm>
          <a:prstGeom prst="rect">
            <a:avLst/>
          </a:prstGeom>
          <a:noFill/>
          <a:effectLst/>
        </p:spPr>
        <p:txBody>
          <a:bodyPr wrap="square" rtlCol="0">
            <a:spAutoFit/>
          </a:bodyPr>
          <a:lstStyle/>
          <a:p>
            <a:r>
              <a:rPr lang="en-CA" sz="4400" b="1">
                <a:solidFill>
                  <a:schemeClr val="bg1"/>
                </a:solidFill>
                <a:ea typeface="Open Sans" panose="020B0606030504020204" pitchFamily="34" charset="0"/>
                <a:cs typeface="Open Sans" panose="020B0606030504020204" pitchFamily="34" charset="0"/>
              </a:rPr>
              <a:t>Our Timeline</a:t>
            </a:r>
          </a:p>
        </p:txBody>
      </p:sp>
      <p:sp>
        <p:nvSpPr>
          <p:cNvPr id="23" name="TextBox 22"/>
          <p:cNvSpPr txBox="1">
            <a:spLocks/>
          </p:cNvSpPr>
          <p:nvPr/>
        </p:nvSpPr>
        <p:spPr>
          <a:xfrm>
            <a:off x="781791" y="1988957"/>
            <a:ext cx="4459180"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twee consequat</a:t>
            </a:r>
          </a:p>
        </p:txBody>
      </p:sp>
      <p:sp>
        <p:nvSpPr>
          <p:cNvPr id="24" name="Rectangle 23"/>
          <p:cNvSpPr/>
          <p:nvPr/>
        </p:nvSpPr>
        <p:spPr>
          <a:xfrm>
            <a:off x="670272" y="5017837"/>
            <a:ext cx="4755456" cy="1107996"/>
          </a:xfrm>
          <a:prstGeom prst="rect">
            <a:avLst/>
          </a:prstGeom>
        </p:spPr>
        <p:txBody>
          <a:bodyPr wrap="square">
            <a:spAutoFit/>
          </a:bodyPr>
          <a:lstStyle/>
          <a:p>
            <a:pPr>
              <a:lnSpc>
                <a:spcPct val="150000"/>
              </a:lnSpc>
            </a:pPr>
            <a:r>
              <a:rPr lang="en-US" sz="1100" b="1" spc="100">
                <a:solidFill>
                  <a:schemeClr val="bg1"/>
                </a:solidFill>
              </a:rPr>
              <a:t>Tousled activated </a:t>
            </a:r>
            <a:r>
              <a:rPr lang="en-US" sz="1100" spc="100">
                <a:solidFill>
                  <a:schemeClr val="bg1"/>
                </a:solidFill>
              </a:rPr>
              <a:t>charcoal hexagon consequat sartorial. Man braid ugh copper mug, pok pok taxidermy proident semiotics butcher four loko. Man braid kogi nostrud, echo park odio kickstarter</a:t>
            </a:r>
            <a:endParaRPr lang="en-US" sz="1100" spc="100"/>
          </a:p>
        </p:txBody>
      </p:sp>
      <p:grpSp>
        <p:nvGrpSpPr>
          <p:cNvPr id="26" name="Group 25"/>
          <p:cNvGrpSpPr/>
          <p:nvPr/>
        </p:nvGrpSpPr>
        <p:grpSpPr>
          <a:xfrm>
            <a:off x="6547597" y="4862621"/>
            <a:ext cx="1489495" cy="1418427"/>
            <a:chOff x="2908300" y="250825"/>
            <a:chExt cx="1597025" cy="1520826"/>
          </a:xfrm>
          <a:solidFill>
            <a:schemeClr val="accent6"/>
          </a:solidFill>
        </p:grpSpPr>
        <p:sp>
          <p:nvSpPr>
            <p:cNvPr id="29"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0"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1"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2"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3"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4"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5"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8"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9"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0"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3" name="Picture Placeholder 2">
            <a:extLst>
              <a:ext uri="{FF2B5EF4-FFF2-40B4-BE49-F238E27FC236}">
                <a16:creationId xmlns:a16="http://schemas.microsoft.com/office/drawing/2014/main" id="{444D23FA-870B-4A6C-8EAC-1E9069E6E0A7}"/>
              </a:ext>
            </a:extLst>
          </p:cNvPr>
          <p:cNvSpPr>
            <a:spLocks noGrp="1"/>
          </p:cNvSpPr>
          <p:nvPr>
            <p:ph type="pic" sz="quarter" idx="10"/>
          </p:nvPr>
        </p:nvSpPr>
        <p:spPr/>
      </p:sp>
    </p:spTree>
    <p:extLst>
      <p:ext uri="{BB962C8B-B14F-4D97-AF65-F5344CB8AC3E}">
        <p14:creationId xmlns:p14="http://schemas.microsoft.com/office/powerpoint/2010/main" val="1814402622"/>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8847998" y="3840101"/>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0" name="Rectangle 29"/>
          <p:cNvSpPr/>
          <p:nvPr/>
        </p:nvSpPr>
        <p:spPr bwMode="auto">
          <a:xfrm>
            <a:off x="6228896" y="2260478"/>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 name="Rectangle 1"/>
          <p:cNvSpPr/>
          <p:nvPr/>
        </p:nvSpPr>
        <p:spPr bwMode="auto">
          <a:xfrm>
            <a:off x="3609794" y="3840101"/>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14" name="Straight Connector 13"/>
          <p:cNvCxnSpPr/>
          <p:nvPr/>
        </p:nvCxnSpPr>
        <p:spPr>
          <a:xfrm>
            <a:off x="2373639" y="3840102"/>
            <a:ext cx="9818361" cy="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52" name="Isosceles Triangle 51"/>
          <p:cNvSpPr/>
          <p:nvPr/>
        </p:nvSpPr>
        <p:spPr bwMode="auto">
          <a:xfrm flipV="1">
            <a:off x="4722761" y="3705112"/>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4" name="Isosceles Triangle 43"/>
          <p:cNvSpPr/>
          <p:nvPr/>
        </p:nvSpPr>
        <p:spPr bwMode="auto">
          <a:xfrm>
            <a:off x="7341863" y="3692404"/>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Isosceles Triangle 44"/>
          <p:cNvSpPr/>
          <p:nvPr/>
        </p:nvSpPr>
        <p:spPr bwMode="auto">
          <a:xfrm flipV="1">
            <a:off x="9960965" y="3705112"/>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6" name="Rectangle 45"/>
          <p:cNvSpPr/>
          <p:nvPr/>
        </p:nvSpPr>
        <p:spPr>
          <a:xfrm>
            <a:off x="3717056" y="4122790"/>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47" name="Rectangle 46"/>
          <p:cNvSpPr/>
          <p:nvPr/>
        </p:nvSpPr>
        <p:spPr>
          <a:xfrm>
            <a:off x="6336158" y="2598092"/>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48" name="Rectangle 47"/>
          <p:cNvSpPr/>
          <p:nvPr/>
        </p:nvSpPr>
        <p:spPr>
          <a:xfrm>
            <a:off x="8955260" y="4110082"/>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27" name="TextBox 26"/>
          <p:cNvSpPr txBox="1">
            <a:spLocks/>
          </p:cNvSpPr>
          <p:nvPr/>
        </p:nvSpPr>
        <p:spPr>
          <a:xfrm>
            <a:off x="2637933" y="306558"/>
            <a:ext cx="6916134" cy="923330"/>
          </a:xfrm>
          <a:prstGeom prst="rect">
            <a:avLst/>
          </a:prstGeom>
          <a:noFill/>
          <a:effectLst/>
        </p:spPr>
        <p:txBody>
          <a:bodyPr wrap="square" rtlCol="0">
            <a:spAutoFit/>
          </a:bodyPr>
          <a:lstStyle/>
          <a:p>
            <a:pPr algn="ctr"/>
            <a:r>
              <a:rPr lang="en-CA" sz="5400" b="1">
                <a:ea typeface="Open Sans" panose="020B0606030504020204" pitchFamily="34" charset="0"/>
                <a:cs typeface="Open Sans" panose="020B0606030504020204" pitchFamily="34" charset="0"/>
              </a:rPr>
              <a:t>Our Timeline</a:t>
            </a:r>
          </a:p>
        </p:txBody>
      </p:sp>
      <p:sp>
        <p:nvSpPr>
          <p:cNvPr id="28" name="TextBox 27"/>
          <p:cNvSpPr txBox="1">
            <a:spLocks/>
          </p:cNvSpPr>
          <p:nvPr/>
        </p:nvSpPr>
        <p:spPr>
          <a:xfrm>
            <a:off x="3869532" y="1206192"/>
            <a:ext cx="4459180" cy="369332"/>
          </a:xfrm>
          <a:prstGeom prst="rect">
            <a:avLst/>
          </a:prstGeom>
          <a:noFill/>
          <a:effectLst/>
        </p:spPr>
        <p:txBody>
          <a:bodyPr wrap="square" rtlCol="0">
            <a:spAutoFit/>
          </a:bodyPr>
          <a:lstStyle/>
          <a:p>
            <a:pPr lvl="0" algn="ctr"/>
            <a:r>
              <a:rPr lang="it-IT" spc="400">
                <a:solidFill>
                  <a:schemeClr val="accent2"/>
                </a:solidFill>
                <a:ea typeface="Open Sans" panose="020B0606030504020204" pitchFamily="34" charset="0"/>
                <a:cs typeface="Open Sans" panose="020B0606030504020204" pitchFamily="34" charset="0"/>
              </a:rPr>
              <a:t>Next level twee consequat</a:t>
            </a:r>
          </a:p>
        </p:txBody>
      </p:sp>
      <p:grpSp>
        <p:nvGrpSpPr>
          <p:cNvPr id="16" name="Group 15"/>
          <p:cNvGrpSpPr/>
          <p:nvPr/>
        </p:nvGrpSpPr>
        <p:grpSpPr>
          <a:xfrm>
            <a:off x="780803" y="3130888"/>
            <a:ext cx="1489495" cy="1418427"/>
            <a:chOff x="2908300" y="250825"/>
            <a:chExt cx="1597025" cy="1520826"/>
          </a:xfrm>
          <a:solidFill>
            <a:schemeClr val="accent6"/>
          </a:solidFill>
        </p:grpSpPr>
        <p:sp>
          <p:nvSpPr>
            <p:cNvPr id="17"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8"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9"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0"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1"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2"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3"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4"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5"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6"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Tree>
    <p:extLst>
      <p:ext uri="{BB962C8B-B14F-4D97-AF65-F5344CB8AC3E}">
        <p14:creationId xmlns:p14="http://schemas.microsoft.com/office/powerpoint/2010/main" val="176066172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7031" t="25938" r="6015" b="22706"/>
          <a:stretch/>
        </p:blipFill>
        <p:spPr>
          <a:xfrm>
            <a:off x="883248" y="1971770"/>
            <a:ext cx="10601325" cy="4838394"/>
          </a:xfrm>
        </p:spPr>
      </p:pic>
      <p:sp>
        <p:nvSpPr>
          <p:cNvPr id="24" name="Rectangle 23"/>
          <p:cNvSpPr/>
          <p:nvPr/>
        </p:nvSpPr>
        <p:spPr bwMode="auto">
          <a:xfrm>
            <a:off x="-428625" y="-31005"/>
            <a:ext cx="12640966" cy="2208097"/>
          </a:xfrm>
          <a:prstGeom prst="rect">
            <a:avLst/>
          </a:prstGeom>
          <a:solidFill>
            <a:srgbClr val="A92F8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p:cNvSpPr/>
          <p:nvPr/>
        </p:nvSpPr>
        <p:spPr bwMode="auto">
          <a:xfrm>
            <a:off x="8203895" y="496171"/>
            <a:ext cx="3653143" cy="1371453"/>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2" name="Rectangle 31"/>
          <p:cNvSpPr/>
          <p:nvPr/>
        </p:nvSpPr>
        <p:spPr>
          <a:xfrm>
            <a:off x="8610721" y="700882"/>
            <a:ext cx="2916236" cy="1061518"/>
          </a:xfrm>
          <a:prstGeom prst="rect">
            <a:avLst/>
          </a:prstGeom>
        </p:spPr>
        <p:txBody>
          <a:bodyPr wrap="square" numCol="1" spcCol="360000">
            <a:noAutofit/>
          </a:bodyPr>
          <a:lstStyle/>
          <a:p>
            <a:r>
              <a:rPr lang="en-US" sz="1600" b="1" spc="100" dirty="0" smtClean="0"/>
              <a:t>Bring back the thriving economic center that was the Avenue D corridor. </a:t>
            </a:r>
            <a:endParaRPr lang="en-US" sz="1600" spc="100" dirty="0"/>
          </a:p>
          <a:p>
            <a:pPr>
              <a:lnSpc>
                <a:spcPct val="150000"/>
              </a:lnSpc>
            </a:pPr>
            <a:endParaRPr lang="fr-CA" sz="1100" spc="100" dirty="0">
              <a:latin typeface="Raleway" panose="020B0503030101060003" pitchFamily="34" charset="0"/>
            </a:endParaRPr>
          </a:p>
        </p:txBody>
      </p:sp>
      <p:pic>
        <p:nvPicPr>
          <p:cNvPr id="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48" y="2196334"/>
            <a:ext cx="10601325" cy="4613830"/>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48" y="2168237"/>
            <a:ext cx="10601325" cy="4670023"/>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31320" y="496171"/>
            <a:ext cx="6607834" cy="1323439"/>
          </a:xfrm>
          <a:prstGeom prst="rect">
            <a:avLst/>
          </a:prstGeom>
          <a:noFill/>
        </p:spPr>
        <p:txBody>
          <a:bodyPr wrap="square" rtlCol="0">
            <a:spAutoFit/>
          </a:bodyPr>
          <a:lstStyle/>
          <a:p>
            <a:r>
              <a:rPr lang="en-US" sz="4000" b="1" dirty="0" smtClean="0">
                <a:solidFill>
                  <a:srgbClr val="17D5D3"/>
                </a:solidFill>
              </a:rPr>
              <a:t>Historic Avenue D Business District </a:t>
            </a:r>
            <a:endParaRPr lang="en-US" sz="4000" b="1" dirty="0">
              <a:solidFill>
                <a:srgbClr val="17D5D3"/>
              </a:solidFill>
            </a:endParaRPr>
          </a:p>
        </p:txBody>
      </p:sp>
    </p:spTree>
    <p:extLst>
      <p:ext uri="{BB962C8B-B14F-4D97-AF65-F5344CB8AC3E}">
        <p14:creationId xmlns:p14="http://schemas.microsoft.com/office/powerpoint/2010/main" val="2046194052"/>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990692" y="2260478"/>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3" name="Rectangle 12"/>
          <p:cNvSpPr/>
          <p:nvPr/>
        </p:nvSpPr>
        <p:spPr bwMode="auto">
          <a:xfrm>
            <a:off x="8847998" y="3840101"/>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7" name="Rectangle 16"/>
          <p:cNvSpPr/>
          <p:nvPr/>
        </p:nvSpPr>
        <p:spPr bwMode="auto">
          <a:xfrm>
            <a:off x="6228896" y="2260478"/>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8" name="Rectangle 17"/>
          <p:cNvSpPr/>
          <p:nvPr/>
        </p:nvSpPr>
        <p:spPr bwMode="auto">
          <a:xfrm>
            <a:off x="3609794" y="3840101"/>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14" name="Straight Connector 13"/>
          <p:cNvCxnSpPr/>
          <p:nvPr/>
        </p:nvCxnSpPr>
        <p:spPr>
          <a:xfrm>
            <a:off x="0" y="3840102"/>
            <a:ext cx="12192000" cy="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52" name="Isosceles Triangle 51"/>
          <p:cNvSpPr/>
          <p:nvPr/>
        </p:nvSpPr>
        <p:spPr bwMode="auto">
          <a:xfrm flipV="1">
            <a:off x="4722761" y="3705112"/>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4" name="Isosceles Triangle 43"/>
          <p:cNvSpPr/>
          <p:nvPr/>
        </p:nvSpPr>
        <p:spPr bwMode="auto">
          <a:xfrm>
            <a:off x="7341863" y="3692404"/>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Isosceles Triangle 44"/>
          <p:cNvSpPr/>
          <p:nvPr/>
        </p:nvSpPr>
        <p:spPr bwMode="auto">
          <a:xfrm flipV="1">
            <a:off x="9960965" y="3692404"/>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6" name="Rectangle 45"/>
          <p:cNvSpPr/>
          <p:nvPr/>
        </p:nvSpPr>
        <p:spPr>
          <a:xfrm>
            <a:off x="3717056" y="4122790"/>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47" name="Rectangle 46"/>
          <p:cNvSpPr/>
          <p:nvPr/>
        </p:nvSpPr>
        <p:spPr>
          <a:xfrm>
            <a:off x="6336158" y="2598092"/>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48" name="Rectangle 47"/>
          <p:cNvSpPr/>
          <p:nvPr/>
        </p:nvSpPr>
        <p:spPr>
          <a:xfrm>
            <a:off x="8955260" y="4110082"/>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26" name="Isosceles Triangle 25"/>
          <p:cNvSpPr/>
          <p:nvPr/>
        </p:nvSpPr>
        <p:spPr bwMode="auto">
          <a:xfrm>
            <a:off x="2103659" y="3692404"/>
            <a:ext cx="26998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27" name="Rectangle 26"/>
          <p:cNvSpPr/>
          <p:nvPr/>
        </p:nvSpPr>
        <p:spPr>
          <a:xfrm>
            <a:off x="1100012" y="2598092"/>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15" name="TextBox 14"/>
          <p:cNvSpPr txBox="1">
            <a:spLocks/>
          </p:cNvSpPr>
          <p:nvPr/>
        </p:nvSpPr>
        <p:spPr>
          <a:xfrm>
            <a:off x="2637933" y="306558"/>
            <a:ext cx="6916134" cy="923330"/>
          </a:xfrm>
          <a:prstGeom prst="rect">
            <a:avLst/>
          </a:prstGeom>
          <a:noFill/>
          <a:effectLst/>
        </p:spPr>
        <p:txBody>
          <a:bodyPr wrap="square" rtlCol="0">
            <a:spAutoFit/>
          </a:bodyPr>
          <a:lstStyle/>
          <a:p>
            <a:pPr algn="ctr"/>
            <a:r>
              <a:rPr lang="en-CA" sz="5400" b="1">
                <a:ea typeface="Open Sans" panose="020B0606030504020204" pitchFamily="34" charset="0"/>
                <a:cs typeface="Open Sans" panose="020B0606030504020204" pitchFamily="34" charset="0"/>
              </a:rPr>
              <a:t>Our Timeline</a:t>
            </a:r>
          </a:p>
        </p:txBody>
      </p:sp>
      <p:sp>
        <p:nvSpPr>
          <p:cNvPr id="16" name="TextBox 15"/>
          <p:cNvSpPr txBox="1">
            <a:spLocks/>
          </p:cNvSpPr>
          <p:nvPr/>
        </p:nvSpPr>
        <p:spPr>
          <a:xfrm>
            <a:off x="3907632" y="1206192"/>
            <a:ext cx="4398168" cy="369332"/>
          </a:xfrm>
          <a:prstGeom prst="rect">
            <a:avLst/>
          </a:prstGeom>
          <a:noFill/>
          <a:effectLst/>
        </p:spPr>
        <p:txBody>
          <a:bodyPr wrap="square" rtlCol="0">
            <a:spAutoFit/>
          </a:bodyPr>
          <a:lstStyle/>
          <a:p>
            <a:pPr lvl="0" algn="ctr"/>
            <a:r>
              <a:rPr lang="it-IT" spc="400">
                <a:solidFill>
                  <a:schemeClr val="accent2"/>
                </a:solidFill>
                <a:ea typeface="Open Sans" panose="020B0606030504020204" pitchFamily="34" charset="0"/>
                <a:cs typeface="Open Sans" panose="020B0606030504020204" pitchFamily="34" charset="0"/>
              </a:rPr>
              <a:t>Next level twee consequat</a:t>
            </a:r>
          </a:p>
        </p:txBody>
      </p:sp>
    </p:spTree>
    <p:extLst>
      <p:ext uri="{BB962C8B-B14F-4D97-AF65-F5344CB8AC3E}">
        <p14:creationId xmlns:p14="http://schemas.microsoft.com/office/powerpoint/2010/main" val="2648512889"/>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50259" y="2260478"/>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8" name="Rectangle 17"/>
          <p:cNvSpPr/>
          <p:nvPr/>
        </p:nvSpPr>
        <p:spPr bwMode="auto">
          <a:xfrm>
            <a:off x="6079473" y="2260478"/>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9" name="Rectangle 18"/>
          <p:cNvSpPr/>
          <p:nvPr/>
        </p:nvSpPr>
        <p:spPr bwMode="auto">
          <a:xfrm>
            <a:off x="3464866" y="3840101"/>
            <a:ext cx="2495914" cy="1579623"/>
          </a:xfrm>
          <a:prstGeom prst="rect">
            <a:avLst/>
          </a:prstGeom>
          <a:solidFill>
            <a:schemeClr val="accent6">
              <a:lumMod val="20000"/>
              <a:lumOff val="8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cxnSp>
        <p:nvCxnSpPr>
          <p:cNvPr id="14" name="Straight Connector 13"/>
          <p:cNvCxnSpPr/>
          <p:nvPr/>
        </p:nvCxnSpPr>
        <p:spPr>
          <a:xfrm flipH="1">
            <a:off x="-2677" y="3840102"/>
            <a:ext cx="9819098" cy="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52" name="Isosceles Triangle 51"/>
          <p:cNvSpPr/>
          <p:nvPr/>
        </p:nvSpPr>
        <p:spPr bwMode="auto">
          <a:xfrm flipH="1">
            <a:off x="7197122" y="3705112"/>
            <a:ext cx="27000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4" name="Isosceles Triangle 43"/>
          <p:cNvSpPr/>
          <p:nvPr/>
        </p:nvSpPr>
        <p:spPr bwMode="auto">
          <a:xfrm flipH="1" flipV="1">
            <a:off x="4577823" y="3692404"/>
            <a:ext cx="27000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Isosceles Triangle 44"/>
          <p:cNvSpPr/>
          <p:nvPr/>
        </p:nvSpPr>
        <p:spPr bwMode="auto">
          <a:xfrm flipH="1">
            <a:off x="1958524" y="3705112"/>
            <a:ext cx="270000" cy="269980"/>
          </a:xfrm>
          <a:prstGeom prst="triangle">
            <a:avLst/>
          </a:prstGeom>
          <a:solidFill>
            <a:schemeClr val="bg1"/>
          </a:solidFill>
          <a:ln w="38100">
            <a:solidFill>
              <a:schemeClr val="accent6"/>
            </a:solidFill>
          </a:ln>
          <a:extLst/>
        </p:spPr>
        <p:txBody>
          <a:bodyPr vert="horz" wrap="square" lIns="91440" tIns="45720" rIns="91440" bIns="45720" numCol="1" rtlCol="0" anchor="t" anchorCtr="0" compatLnSpc="1">
            <a:prstTxWarp prst="textNoShape">
              <a:avLst/>
            </a:prstTxWarp>
          </a:bodyPr>
          <a:lstStyle/>
          <a:p>
            <a:pPr algn="ctr"/>
            <a:endParaRPr lang="fr-CA"/>
          </a:p>
        </p:txBody>
      </p:sp>
      <p:sp>
        <p:nvSpPr>
          <p:cNvPr id="46" name="Rectangle 45"/>
          <p:cNvSpPr/>
          <p:nvPr/>
        </p:nvSpPr>
        <p:spPr>
          <a:xfrm>
            <a:off x="3572128" y="4122790"/>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47" name="Rectangle 46"/>
          <p:cNvSpPr/>
          <p:nvPr/>
        </p:nvSpPr>
        <p:spPr>
          <a:xfrm>
            <a:off x="952829" y="2598092"/>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48" name="Rectangle 47"/>
          <p:cNvSpPr/>
          <p:nvPr/>
        </p:nvSpPr>
        <p:spPr>
          <a:xfrm>
            <a:off x="6191427" y="2598092"/>
            <a:ext cx="2281390" cy="923330"/>
          </a:xfrm>
          <a:prstGeom prst="rect">
            <a:avLst/>
          </a:prstGeom>
        </p:spPr>
        <p:txBody>
          <a:bodyPr wrap="square">
            <a:spAutoFit/>
          </a:bodyPr>
          <a:lstStyle/>
          <a:p>
            <a:pPr algn="ctr">
              <a:lnSpc>
                <a:spcPct val="150000"/>
              </a:lnSpc>
            </a:pPr>
            <a:r>
              <a:rPr lang="fr-CA" sz="900" b="1" spc="100"/>
              <a:t>Sed art party thundercats </a:t>
            </a:r>
            <a:r>
              <a:rPr lang="fr-CA" sz="900" spc="100"/>
              <a:t>ethical man braid dreamcatcher vice pop-up incididunt delectus health goth kinfolk butcher.</a:t>
            </a:r>
          </a:p>
        </p:txBody>
      </p:sp>
      <p:sp>
        <p:nvSpPr>
          <p:cNvPr id="15" name="TextBox 14"/>
          <p:cNvSpPr txBox="1">
            <a:spLocks/>
          </p:cNvSpPr>
          <p:nvPr/>
        </p:nvSpPr>
        <p:spPr>
          <a:xfrm>
            <a:off x="2637933" y="306558"/>
            <a:ext cx="6916134" cy="923330"/>
          </a:xfrm>
          <a:prstGeom prst="rect">
            <a:avLst/>
          </a:prstGeom>
          <a:noFill/>
          <a:effectLst/>
        </p:spPr>
        <p:txBody>
          <a:bodyPr wrap="square" rtlCol="0">
            <a:spAutoFit/>
          </a:bodyPr>
          <a:lstStyle/>
          <a:p>
            <a:pPr algn="ctr"/>
            <a:r>
              <a:rPr lang="en-CA" sz="5400" b="1">
                <a:ea typeface="Open Sans" panose="020B0606030504020204" pitchFamily="34" charset="0"/>
                <a:cs typeface="Open Sans" panose="020B0606030504020204" pitchFamily="34" charset="0"/>
              </a:rPr>
              <a:t>Our Timeline</a:t>
            </a:r>
          </a:p>
        </p:txBody>
      </p:sp>
      <p:sp>
        <p:nvSpPr>
          <p:cNvPr id="16" name="TextBox 15"/>
          <p:cNvSpPr txBox="1">
            <a:spLocks/>
          </p:cNvSpPr>
          <p:nvPr/>
        </p:nvSpPr>
        <p:spPr>
          <a:xfrm>
            <a:off x="3831432" y="1206192"/>
            <a:ext cx="4539785" cy="369332"/>
          </a:xfrm>
          <a:prstGeom prst="rect">
            <a:avLst/>
          </a:prstGeom>
          <a:noFill/>
          <a:effectLst/>
        </p:spPr>
        <p:txBody>
          <a:bodyPr wrap="square" rtlCol="0">
            <a:spAutoFit/>
          </a:bodyPr>
          <a:lstStyle/>
          <a:p>
            <a:pPr lvl="0" algn="ctr"/>
            <a:r>
              <a:rPr lang="it-IT" spc="400">
                <a:solidFill>
                  <a:schemeClr val="accent2"/>
                </a:solidFill>
                <a:ea typeface="Open Sans" panose="020B0606030504020204" pitchFamily="34" charset="0"/>
                <a:cs typeface="Open Sans" panose="020B0606030504020204" pitchFamily="34" charset="0"/>
              </a:rPr>
              <a:t>Next level twee consequat</a:t>
            </a:r>
          </a:p>
        </p:txBody>
      </p:sp>
      <p:grpSp>
        <p:nvGrpSpPr>
          <p:cNvPr id="20" name="Group 19"/>
          <p:cNvGrpSpPr/>
          <p:nvPr/>
        </p:nvGrpSpPr>
        <p:grpSpPr>
          <a:xfrm>
            <a:off x="9935114" y="3130888"/>
            <a:ext cx="1489495" cy="1418427"/>
            <a:chOff x="2908300" y="250825"/>
            <a:chExt cx="1597025" cy="1520826"/>
          </a:xfrm>
          <a:solidFill>
            <a:schemeClr val="accent6"/>
          </a:solidFill>
        </p:grpSpPr>
        <p:sp>
          <p:nvSpPr>
            <p:cNvPr id="21"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2"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3"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4"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5"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6"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7"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8"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9"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0"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Tree>
    <p:extLst>
      <p:ext uri="{BB962C8B-B14F-4D97-AF65-F5344CB8AC3E}">
        <p14:creationId xmlns:p14="http://schemas.microsoft.com/office/powerpoint/2010/main" val="201102858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635345" y="649805"/>
            <a:ext cx="3691763" cy="5170646"/>
          </a:xfrm>
          <a:prstGeom prst="rect">
            <a:avLst/>
          </a:prstGeom>
        </p:spPr>
        <p:txBody>
          <a:bodyPr wrap="square">
            <a:spAutoFit/>
          </a:bodyPr>
          <a:lstStyle/>
          <a:p>
            <a:pPr>
              <a:lnSpc>
                <a:spcPct val="150000"/>
              </a:lnSpc>
            </a:pPr>
            <a:r>
              <a:rPr lang="en-US" sz="1100" b="1" spc="100"/>
              <a:t>Tousled activated </a:t>
            </a:r>
            <a:r>
              <a:rPr lang="en-US" sz="1100" spc="100"/>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nSpc>
                <a:spcPct val="150000"/>
              </a:lnSpc>
            </a:pPr>
            <a:endParaRPr lang="en-US" sz="1100" b="1" spc="100"/>
          </a:p>
          <a:p>
            <a:pPr>
              <a:lnSpc>
                <a:spcPct val="150000"/>
              </a:lnSpc>
            </a:pPr>
            <a:r>
              <a:rPr lang="en-US" sz="1100" b="1" spc="100"/>
              <a:t>Meh stumptown </a:t>
            </a:r>
            <a:r>
              <a:rPr lang="en-US" sz="1100" spc="100"/>
              <a:t>mollit distillery. Biodiesel fugiat asymmetrical ut meggings. Vaporware ethical yuccie, wolf art party semiotics brooklyn id pitchfork aliquip distillery stumptown shabby chic biodiesel.</a:t>
            </a:r>
          </a:p>
          <a:p>
            <a:pPr>
              <a:lnSpc>
                <a:spcPct val="150000"/>
              </a:lnSpc>
            </a:pPr>
            <a:endParaRPr lang="en-US" sz="1100" spc="100"/>
          </a:p>
          <a:p>
            <a:pPr>
              <a:lnSpc>
                <a:spcPct val="150000"/>
              </a:lnSpc>
            </a:pPr>
            <a:r>
              <a:rPr lang="en-US" sz="1100" spc="100"/>
              <a:t>Irony brooklyn chicharrones sriracha. Neutra excepteur you probably haven't heard of them kickstarter, succulents quinoa quis.</a:t>
            </a:r>
            <a:endParaRPr lang="fr-CA" sz="1100" spc="100"/>
          </a:p>
        </p:txBody>
      </p:sp>
      <p:sp>
        <p:nvSpPr>
          <p:cNvPr id="9" name="Rectangle 8"/>
          <p:cNvSpPr/>
          <p:nvPr/>
        </p:nvSpPr>
        <p:spPr bwMode="auto">
          <a:xfrm>
            <a:off x="0" y="4295776"/>
            <a:ext cx="7105650" cy="1847850"/>
          </a:xfrm>
          <a:prstGeom prst="rect">
            <a:avLst/>
          </a:prstGeom>
          <a:gradFill>
            <a:gsLst>
              <a:gs pos="0">
                <a:schemeClr val="accent2">
                  <a:lumMod val="50000"/>
                  <a:alpha val="85000"/>
                </a:schemeClr>
              </a:gs>
              <a:gs pos="100000">
                <a:schemeClr val="accent2">
                  <a:lumMod val="50000"/>
                  <a:alpha val="0"/>
                </a:schemeClr>
              </a:gs>
            </a:gsLst>
            <a:lin ang="0" scaled="1"/>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6" name="TextBox 5"/>
          <p:cNvSpPr txBox="1">
            <a:spLocks/>
          </p:cNvSpPr>
          <p:nvPr/>
        </p:nvSpPr>
        <p:spPr>
          <a:xfrm>
            <a:off x="347664" y="4791279"/>
            <a:ext cx="3700676" cy="1222642"/>
          </a:xfrm>
          <a:prstGeom prst="rect">
            <a:avLst/>
          </a:prstGeom>
          <a:noFill/>
          <a:effectLst/>
        </p:spPr>
        <p:txBody>
          <a:bodyPr wrap="square" rtlCol="0">
            <a:spAutoFit/>
          </a:bodyPr>
          <a:lstStyle/>
          <a:p>
            <a:pPr>
              <a:lnSpc>
                <a:spcPts val="4400"/>
              </a:lnSpc>
            </a:pPr>
            <a:r>
              <a:rPr lang="en-CA" sz="4400" b="1">
                <a:solidFill>
                  <a:schemeClr val="bg1"/>
                </a:solidFill>
                <a:ea typeface="Open Sans" panose="020B0606030504020204" pitchFamily="34" charset="0"/>
                <a:cs typeface="Open Sans" panose="020B0606030504020204" pitchFamily="34" charset="0"/>
              </a:rPr>
              <a:t>Company History</a:t>
            </a:r>
            <a:endParaRPr lang="fr-CA" sz="4400" b="1">
              <a:solidFill>
                <a:schemeClr val="bg1"/>
              </a:solidFill>
              <a:ea typeface="Open Sans" panose="020B0606030504020204" pitchFamily="34" charset="0"/>
              <a:cs typeface="Open Sans" panose="020B0606030504020204" pitchFamily="34" charset="0"/>
            </a:endParaRPr>
          </a:p>
        </p:txBody>
      </p:sp>
      <p:sp>
        <p:nvSpPr>
          <p:cNvPr id="8" name="TextBox 7"/>
          <p:cNvSpPr txBox="1">
            <a:spLocks/>
          </p:cNvSpPr>
          <p:nvPr/>
        </p:nvSpPr>
        <p:spPr>
          <a:xfrm>
            <a:off x="347664" y="4463738"/>
            <a:ext cx="4343478"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consequat</a:t>
            </a:r>
          </a:p>
        </p:txBody>
      </p:sp>
      <p:sp>
        <p:nvSpPr>
          <p:cNvPr id="3" name="Picture Placeholder 2">
            <a:extLst>
              <a:ext uri="{FF2B5EF4-FFF2-40B4-BE49-F238E27FC236}">
                <a16:creationId xmlns:a16="http://schemas.microsoft.com/office/drawing/2014/main" id="{97ECF092-B36B-4D52-A77F-EAEFB0448873}"/>
              </a:ext>
            </a:extLst>
          </p:cNvPr>
          <p:cNvSpPr>
            <a:spLocks noGrp="1"/>
          </p:cNvSpPr>
          <p:nvPr>
            <p:ph type="pic" sz="quarter" idx="10"/>
          </p:nvPr>
        </p:nvSpPr>
        <p:spPr/>
      </p:sp>
    </p:spTree>
    <p:extLst>
      <p:ext uri="{BB962C8B-B14F-4D97-AF65-F5344CB8AC3E}">
        <p14:creationId xmlns:p14="http://schemas.microsoft.com/office/powerpoint/2010/main" val="1512264187"/>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2505075"/>
            <a:ext cx="7105650" cy="1847850"/>
            <a:chOff x="0" y="2554061"/>
            <a:chExt cx="7105650" cy="1847850"/>
          </a:xfrm>
        </p:grpSpPr>
        <p:sp>
          <p:nvSpPr>
            <p:cNvPr id="9" name="Rectangle 8"/>
            <p:cNvSpPr/>
            <p:nvPr/>
          </p:nvSpPr>
          <p:spPr bwMode="auto">
            <a:xfrm>
              <a:off x="0" y="2554061"/>
              <a:ext cx="7105650" cy="1847850"/>
            </a:xfrm>
            <a:prstGeom prst="rect">
              <a:avLst/>
            </a:prstGeom>
            <a:gradFill>
              <a:gsLst>
                <a:gs pos="0">
                  <a:schemeClr val="accent2">
                    <a:lumMod val="50000"/>
                    <a:alpha val="85000"/>
                  </a:schemeClr>
                </a:gs>
                <a:gs pos="100000">
                  <a:schemeClr val="accent2">
                    <a:lumMod val="50000"/>
                    <a:alpha val="0"/>
                  </a:schemeClr>
                </a:gs>
              </a:gsLst>
              <a:lin ang="0" scaled="1"/>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6" name="TextBox 5"/>
            <p:cNvSpPr txBox="1">
              <a:spLocks/>
            </p:cNvSpPr>
            <p:nvPr/>
          </p:nvSpPr>
          <p:spPr>
            <a:xfrm>
              <a:off x="347664" y="3049564"/>
              <a:ext cx="3700676" cy="1222642"/>
            </a:xfrm>
            <a:prstGeom prst="rect">
              <a:avLst/>
            </a:prstGeom>
            <a:noFill/>
            <a:effectLst/>
          </p:spPr>
          <p:txBody>
            <a:bodyPr wrap="square" rtlCol="0">
              <a:spAutoFit/>
            </a:bodyPr>
            <a:lstStyle/>
            <a:p>
              <a:pPr>
                <a:lnSpc>
                  <a:spcPts val="4400"/>
                </a:lnSpc>
              </a:pPr>
              <a:r>
                <a:rPr lang="en-CA" sz="4400" b="1">
                  <a:solidFill>
                    <a:schemeClr val="bg1"/>
                  </a:solidFill>
                  <a:ea typeface="Open Sans" panose="020B0606030504020204" pitchFamily="34" charset="0"/>
                  <a:cs typeface="Open Sans" panose="020B0606030504020204" pitchFamily="34" charset="0"/>
                </a:rPr>
                <a:t>Company History</a:t>
              </a:r>
              <a:endParaRPr lang="fr-CA" sz="4400" b="1">
                <a:solidFill>
                  <a:schemeClr val="bg1"/>
                </a:solidFill>
                <a:ea typeface="Open Sans" panose="020B0606030504020204" pitchFamily="34" charset="0"/>
                <a:cs typeface="Open Sans" panose="020B0606030504020204" pitchFamily="34" charset="0"/>
              </a:endParaRPr>
            </a:p>
          </p:txBody>
        </p:sp>
        <p:sp>
          <p:nvSpPr>
            <p:cNvPr id="8" name="TextBox 7"/>
            <p:cNvSpPr txBox="1">
              <a:spLocks/>
            </p:cNvSpPr>
            <p:nvPr/>
          </p:nvSpPr>
          <p:spPr>
            <a:xfrm>
              <a:off x="347664" y="2722023"/>
              <a:ext cx="4343478" cy="369332"/>
            </a:xfrm>
            <a:prstGeom prst="rect">
              <a:avLst/>
            </a:prstGeom>
            <a:noFill/>
            <a:effectLst/>
          </p:spPr>
          <p:txBody>
            <a:bodyPr wrap="square" rtlCol="0">
              <a:spAutoFit/>
            </a:bodyPr>
            <a:lstStyle/>
            <a:p>
              <a:pPr lvl="0"/>
              <a:r>
                <a:rPr lang="it-IT" spc="400">
                  <a:solidFill>
                    <a:schemeClr val="bg1"/>
                  </a:solidFill>
                  <a:ea typeface="Open Sans" panose="020B0606030504020204" pitchFamily="34" charset="0"/>
                  <a:cs typeface="Open Sans" panose="020B0606030504020204" pitchFamily="34" charset="0"/>
                </a:rPr>
                <a:t>Next level consequat</a:t>
              </a:r>
            </a:p>
          </p:txBody>
        </p:sp>
      </p:grpSp>
      <p:sp>
        <p:nvSpPr>
          <p:cNvPr id="3" name="Rectangle 2"/>
          <p:cNvSpPr/>
          <p:nvPr/>
        </p:nvSpPr>
        <p:spPr bwMode="auto">
          <a:xfrm>
            <a:off x="8548914" y="0"/>
            <a:ext cx="3308124" cy="6858000"/>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6" name="Rectangle 15"/>
          <p:cNvSpPr/>
          <p:nvPr/>
        </p:nvSpPr>
        <p:spPr>
          <a:xfrm>
            <a:off x="8766629" y="649805"/>
            <a:ext cx="2917371" cy="5678478"/>
          </a:xfrm>
          <a:prstGeom prst="rect">
            <a:avLst/>
          </a:prstGeom>
        </p:spPr>
        <p:txBody>
          <a:bodyPr wrap="square">
            <a:spAutoFit/>
          </a:bodyPr>
          <a:lstStyle/>
          <a:p>
            <a:pPr>
              <a:lnSpc>
                <a:spcPct val="150000"/>
              </a:lnSpc>
            </a:pPr>
            <a:r>
              <a:rPr lang="en-US" sz="1100" b="1" spc="100"/>
              <a:t>Tousled activated </a:t>
            </a:r>
            <a:r>
              <a:rPr lang="en-US" sz="1100" spc="100"/>
              <a:t>charcoal hexagon consequat sartorial. Man braid ugh copper mug, pok pok taxidermy proident semiotics butcher four loko. Man braid kogi nostrud, echo park odio kickstarter microdosing lyft intelligentsia wayfarers pug subway tile blog tumblr venmo. Magna culpa aute. Irure green juice shabby chic knausgaard duis +1. Live-edge id semiotics coloring book craft beer health goth. Aute artisan roof party tumeric. </a:t>
            </a:r>
          </a:p>
          <a:p>
            <a:pPr>
              <a:lnSpc>
                <a:spcPct val="150000"/>
              </a:lnSpc>
            </a:pPr>
            <a:endParaRPr lang="en-US" sz="1100" b="1" spc="100"/>
          </a:p>
          <a:p>
            <a:pPr>
              <a:lnSpc>
                <a:spcPct val="150000"/>
              </a:lnSpc>
            </a:pPr>
            <a:r>
              <a:rPr lang="en-US" sz="1100" b="1" spc="100"/>
              <a:t>Meh stumptown </a:t>
            </a:r>
            <a:r>
              <a:rPr lang="en-US" sz="1100" spc="100"/>
              <a:t>mollit distillery. Biodiesel fugiat asymmetrical ut meggings. Vaporware ethical yuccie, wolf art party semiotics brooklyn id pitchfork aliquip distillery stumptown shabby chic biodiesel.</a:t>
            </a:r>
            <a:endParaRPr lang="fr-CA" sz="1100" spc="100"/>
          </a:p>
        </p:txBody>
      </p:sp>
      <p:sp>
        <p:nvSpPr>
          <p:cNvPr id="5" name="Picture Placeholder 4">
            <a:extLst>
              <a:ext uri="{FF2B5EF4-FFF2-40B4-BE49-F238E27FC236}">
                <a16:creationId xmlns:a16="http://schemas.microsoft.com/office/drawing/2014/main" id="{0CBF8403-CB15-4DFC-BDE5-149BCBB27A50}"/>
              </a:ext>
            </a:extLst>
          </p:cNvPr>
          <p:cNvSpPr>
            <a:spLocks noGrp="1"/>
          </p:cNvSpPr>
          <p:nvPr>
            <p:ph type="pic" sz="quarter" idx="10"/>
          </p:nvPr>
        </p:nvSpPr>
        <p:spPr/>
      </p:sp>
    </p:spTree>
    <p:extLst>
      <p:ext uri="{BB962C8B-B14F-4D97-AF65-F5344CB8AC3E}">
        <p14:creationId xmlns:p14="http://schemas.microsoft.com/office/powerpoint/2010/main" val="367753715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4086226" y="0"/>
            <a:ext cx="8105774" cy="2324099"/>
          </a:xfrm>
          <a:prstGeom prst="rect">
            <a:avLst/>
          </a:prstGeom>
          <a:solidFill>
            <a:schemeClr val="accent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p:cNvSpPr/>
          <p:nvPr/>
        </p:nvSpPr>
        <p:spPr bwMode="auto">
          <a:xfrm>
            <a:off x="8203895" y="965031"/>
            <a:ext cx="3653143" cy="3042103"/>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2" name="Rectangle 31"/>
          <p:cNvSpPr/>
          <p:nvPr/>
        </p:nvSpPr>
        <p:spPr>
          <a:xfrm>
            <a:off x="8597596" y="1411292"/>
            <a:ext cx="2916236" cy="2595842"/>
          </a:xfrm>
          <a:prstGeom prst="rect">
            <a:avLst/>
          </a:prstGeom>
        </p:spPr>
        <p:txBody>
          <a:bodyPr wrap="square" numCol="1" spcCol="360000">
            <a:noAutofit/>
          </a:bodyPr>
          <a:lstStyle/>
          <a:p>
            <a:pPr>
              <a:lnSpc>
                <a:spcPct val="150000"/>
              </a:lnSpc>
            </a:pPr>
            <a:r>
              <a:rPr lang="fr-CA" sz="1100" b="1" spc="100">
                <a:solidFill>
                  <a:schemeClr val="accent2"/>
                </a:solidFill>
              </a:rPr>
              <a:t>Actually shoreditch </a:t>
            </a:r>
            <a:r>
              <a:rPr lang="fr-CA" sz="1100" spc="100"/>
              <a:t>woke, kinfolk vice lomo blog bitters vinyl. Next level twee consequat, deserunt esse copper mug cronut venmo pug mustache hashtag officia polaroid fugiat. Culpa squid intelligentsia, vaporware disrupt tousled venmo umami.</a:t>
            </a:r>
            <a:endParaRPr lang="en-US" sz="1100" spc="100"/>
          </a:p>
          <a:p>
            <a:pPr>
              <a:lnSpc>
                <a:spcPct val="150000"/>
              </a:lnSpc>
            </a:pPr>
            <a:endParaRPr lang="fr-CA" sz="1100" spc="100">
              <a:latin typeface="Raleway" panose="020B0503030101060003" pitchFamily="34" charset="0"/>
            </a:endParaRPr>
          </a:p>
        </p:txBody>
      </p:sp>
      <p:sp>
        <p:nvSpPr>
          <p:cNvPr id="33" name="TextBox 32"/>
          <p:cNvSpPr txBox="1">
            <a:spLocks/>
          </p:cNvSpPr>
          <p:nvPr/>
        </p:nvSpPr>
        <p:spPr>
          <a:xfrm>
            <a:off x="4874807" y="838883"/>
            <a:ext cx="2886605" cy="646331"/>
          </a:xfrm>
          <a:prstGeom prst="rect">
            <a:avLst/>
          </a:prstGeom>
          <a:noFill/>
          <a:effectLst/>
        </p:spPr>
        <p:txBody>
          <a:bodyPr wrap="square" rtlCol="0">
            <a:spAutoFit/>
          </a:bodyPr>
          <a:lstStyle/>
          <a:p>
            <a:pPr lvl="0"/>
            <a:r>
              <a:rPr lang="it-IT" spc="400">
                <a:solidFill>
                  <a:schemeClr val="bg1"/>
                </a:solidFill>
                <a:latin typeface="Rubik" panose="00000500000000000000" pitchFamily="2" charset="-79"/>
                <a:ea typeface="Open Sans" panose="020B0606030504020204" pitchFamily="34" charset="0"/>
                <a:cs typeface="Rubik" panose="00000500000000000000" pitchFamily="2" charset="-79"/>
              </a:rPr>
              <a:t>Next level </a:t>
            </a:r>
          </a:p>
          <a:p>
            <a:pPr lvl="0"/>
            <a:r>
              <a:rPr lang="it-IT" spc="400">
                <a:solidFill>
                  <a:schemeClr val="bg1"/>
                </a:solidFill>
                <a:latin typeface="Rubik" panose="00000500000000000000" pitchFamily="2" charset="-79"/>
                <a:ea typeface="Open Sans" panose="020B0606030504020204" pitchFamily="34" charset="0"/>
                <a:cs typeface="Rubik" panose="00000500000000000000" pitchFamily="2" charset="-79"/>
              </a:rPr>
              <a:t>twee consequat</a:t>
            </a:r>
          </a:p>
        </p:txBody>
      </p:sp>
      <p:grpSp>
        <p:nvGrpSpPr>
          <p:cNvPr id="65" name="Group 64"/>
          <p:cNvGrpSpPr/>
          <p:nvPr/>
        </p:nvGrpSpPr>
        <p:grpSpPr>
          <a:xfrm>
            <a:off x="883248" y="654218"/>
            <a:ext cx="2338803" cy="1015663"/>
            <a:chOff x="1016598" y="739194"/>
            <a:chExt cx="2338803" cy="1015663"/>
          </a:xfrm>
        </p:grpSpPr>
        <p:grpSp>
          <p:nvGrpSpPr>
            <p:cNvPr id="15" name="Group 14"/>
            <p:cNvGrpSpPr/>
            <p:nvPr/>
          </p:nvGrpSpPr>
          <p:grpSpPr>
            <a:xfrm>
              <a:off x="1016598" y="958532"/>
              <a:ext cx="553071" cy="526682"/>
              <a:chOff x="2908300" y="250825"/>
              <a:chExt cx="1597025" cy="1520826"/>
            </a:xfrm>
            <a:solidFill>
              <a:schemeClr val="accent6"/>
            </a:solidFill>
          </p:grpSpPr>
          <p:sp>
            <p:nvSpPr>
              <p:cNvPr id="16"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8"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9"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0"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1"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5"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7"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8"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4"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35" name="TextBox 34"/>
            <p:cNvSpPr txBox="1"/>
            <p:nvPr/>
          </p:nvSpPr>
          <p:spPr>
            <a:xfrm>
              <a:off x="1575520" y="739194"/>
              <a:ext cx="1779881" cy="1015663"/>
            </a:xfrm>
            <a:prstGeom prst="rect">
              <a:avLst/>
            </a:prstGeom>
            <a:noFill/>
          </p:spPr>
          <p:txBody>
            <a:bodyPr wrap="square" rtlCol="0">
              <a:spAutoFit/>
            </a:bodyPr>
            <a:lstStyle/>
            <a:p>
              <a:pPr algn="ctr"/>
              <a:r>
                <a:rPr lang="en-CA" sz="6000" b="1"/>
                <a:t>Brio</a:t>
              </a:r>
              <a:endParaRPr lang="fr-CA" sz="6000" b="1"/>
            </a:p>
          </p:txBody>
        </p:sp>
      </p:grpSp>
      <p:sp>
        <p:nvSpPr>
          <p:cNvPr id="4" name="Picture Placeholder 3">
            <a:extLst>
              <a:ext uri="{FF2B5EF4-FFF2-40B4-BE49-F238E27FC236}">
                <a16:creationId xmlns:a16="http://schemas.microsoft.com/office/drawing/2014/main" id="{744E9F7D-2B1D-4C16-80BA-E38D6A7B1C5A}"/>
              </a:ext>
            </a:extLst>
          </p:cNvPr>
          <p:cNvSpPr>
            <a:spLocks noGrp="1"/>
          </p:cNvSpPr>
          <p:nvPr>
            <p:ph type="pic" sz="quarter" idx="10"/>
          </p:nvPr>
        </p:nvSpPr>
        <p:spPr/>
      </p:sp>
    </p:spTree>
    <p:extLst>
      <p:ext uri="{BB962C8B-B14F-4D97-AF65-F5344CB8AC3E}">
        <p14:creationId xmlns:p14="http://schemas.microsoft.com/office/powerpoint/2010/main" val="1424243719"/>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bwMode="auto">
          <a:xfrm>
            <a:off x="0" y="-1"/>
            <a:ext cx="12192000" cy="3928783"/>
          </a:xfrm>
          <a:prstGeom prst="rect">
            <a:avLst/>
          </a:prstGeom>
          <a:gradFill flip="none" rotWithShape="1">
            <a:gsLst>
              <a:gs pos="0">
                <a:schemeClr val="accent1"/>
              </a:gs>
              <a:gs pos="100000">
                <a:schemeClr val="accent6"/>
              </a:gs>
            </a:gsLst>
            <a:lin ang="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9" name="Rectangle: Rounded Corners 8"/>
          <p:cNvSpPr/>
          <p:nvPr/>
        </p:nvSpPr>
        <p:spPr bwMode="auto">
          <a:xfrm>
            <a:off x="347664" y="2857499"/>
            <a:ext cx="5602288" cy="4124325"/>
          </a:xfrm>
          <a:prstGeom prst="roundRect">
            <a:avLst>
              <a:gd name="adj" fmla="val 1667"/>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3" name="TextBox 12"/>
          <p:cNvSpPr txBox="1">
            <a:spLocks/>
          </p:cNvSpPr>
          <p:nvPr/>
        </p:nvSpPr>
        <p:spPr>
          <a:xfrm>
            <a:off x="733532" y="3275205"/>
            <a:ext cx="4440238" cy="369332"/>
          </a:xfrm>
          <a:prstGeom prst="rect">
            <a:avLst/>
          </a:prstGeom>
          <a:noFill/>
          <a:effectLst/>
        </p:spPr>
        <p:txBody>
          <a:bodyPr wrap="square" rtlCol="0">
            <a:spAutoFit/>
          </a:bodyPr>
          <a:lstStyle/>
          <a:p>
            <a:pPr lvl="0"/>
            <a:r>
              <a:rPr lang="it-IT" spc="400">
                <a:ea typeface="Open Sans" panose="020B0606030504020204" pitchFamily="34" charset="0"/>
                <a:cs typeface="Open Sans" panose="020B0606030504020204" pitchFamily="34" charset="0"/>
              </a:rPr>
              <a:t>Next level twee consequat</a:t>
            </a:r>
          </a:p>
        </p:txBody>
      </p:sp>
      <p:sp>
        <p:nvSpPr>
          <p:cNvPr id="36" name="Rectangle 35"/>
          <p:cNvSpPr/>
          <p:nvPr/>
        </p:nvSpPr>
        <p:spPr>
          <a:xfrm>
            <a:off x="733424" y="3928783"/>
            <a:ext cx="4752976" cy="2595842"/>
          </a:xfrm>
          <a:prstGeom prst="rect">
            <a:avLst/>
          </a:prstGeom>
        </p:spPr>
        <p:txBody>
          <a:bodyPr wrap="square" numCol="1" spcCol="360000">
            <a:noAutofit/>
          </a:bodyPr>
          <a:lstStyle/>
          <a:p>
            <a:pPr>
              <a:lnSpc>
                <a:spcPct val="150000"/>
              </a:lnSpc>
            </a:pPr>
            <a:r>
              <a:rPr lang="fr-CA" sz="1100" b="1" spc="100"/>
              <a:t>Actually shoreditch </a:t>
            </a:r>
            <a:r>
              <a:rPr lang="fr-CA" sz="1100" spc="100"/>
              <a:t>woke, kinfolk vice lomo blog bitters vinyl. Next level twee consequat, deserunt esse copper mug cronut venmo pug mustache hashtag officia polaroid fugiat. Culpa squid intelligentsia, vaporware disrupt tousled venmo umami flannel pariatur </a:t>
            </a:r>
            <a:r>
              <a:rPr lang="en-US" sz="1100" spc="100"/>
              <a:t>hexagon consequat sartorial. Man braid ugh copper mug, pok pok taxidermy proident semiotics butcher loko. Man braid kogi nostrud, pug venmo. Live-edge id semiotics coloring book craft beer health goth. Aute artisan roof party tumeric. </a:t>
            </a:r>
          </a:p>
          <a:p>
            <a:pPr>
              <a:lnSpc>
                <a:spcPct val="150000"/>
              </a:lnSpc>
            </a:pPr>
            <a:endParaRPr lang="fr-CA" sz="1100" spc="100">
              <a:latin typeface="Raleway" panose="020B0503030101060003" pitchFamily="34" charset="0"/>
            </a:endParaRPr>
          </a:p>
        </p:txBody>
      </p:sp>
      <p:sp>
        <p:nvSpPr>
          <p:cNvPr id="7" name="TextBox 6"/>
          <p:cNvSpPr txBox="1">
            <a:spLocks/>
          </p:cNvSpPr>
          <p:nvPr/>
        </p:nvSpPr>
        <p:spPr>
          <a:xfrm>
            <a:off x="347664" y="962229"/>
            <a:ext cx="3700676" cy="1222642"/>
          </a:xfrm>
          <a:prstGeom prst="rect">
            <a:avLst/>
          </a:prstGeom>
          <a:noFill/>
          <a:effectLst/>
        </p:spPr>
        <p:txBody>
          <a:bodyPr wrap="square" rtlCol="0">
            <a:spAutoFit/>
          </a:bodyPr>
          <a:lstStyle/>
          <a:p>
            <a:pPr>
              <a:lnSpc>
                <a:spcPts val="4400"/>
              </a:lnSpc>
            </a:pPr>
            <a:r>
              <a:rPr lang="en-CA" sz="4400" b="1">
                <a:solidFill>
                  <a:schemeClr val="bg1"/>
                </a:solidFill>
                <a:ea typeface="Open Sans" panose="020B0606030504020204" pitchFamily="34" charset="0"/>
                <a:cs typeface="Open Sans" panose="020B0606030504020204" pitchFamily="34" charset="0"/>
              </a:rPr>
              <a:t>Company History</a:t>
            </a:r>
            <a:endParaRPr lang="fr-CA" sz="4400" b="1">
              <a:solidFill>
                <a:schemeClr val="bg1"/>
              </a:solidFill>
              <a:ea typeface="Open Sans" panose="020B0606030504020204" pitchFamily="34" charset="0"/>
              <a:cs typeface="Open Sans" panose="020B0606030504020204" pitchFamily="34" charset="0"/>
            </a:endParaRPr>
          </a:p>
        </p:txBody>
      </p:sp>
      <p:sp>
        <p:nvSpPr>
          <p:cNvPr id="8" name="TextBox 7"/>
          <p:cNvSpPr txBox="1">
            <a:spLocks/>
          </p:cNvSpPr>
          <p:nvPr/>
        </p:nvSpPr>
        <p:spPr>
          <a:xfrm>
            <a:off x="347664" y="634688"/>
            <a:ext cx="4343478" cy="369332"/>
          </a:xfrm>
          <a:prstGeom prst="rect">
            <a:avLst/>
          </a:prstGeom>
          <a:noFill/>
          <a:effectLst/>
        </p:spPr>
        <p:txBody>
          <a:bodyPr wrap="square" rtlCol="0">
            <a:spAutoFit/>
          </a:bodyPr>
          <a:lstStyle/>
          <a:p>
            <a:pPr lvl="0"/>
            <a:r>
              <a:rPr lang="it-IT" spc="400">
                <a:solidFill>
                  <a:schemeClr val="accent2">
                    <a:lumMod val="20000"/>
                    <a:lumOff val="80000"/>
                  </a:schemeClr>
                </a:solidFill>
                <a:ea typeface="Open Sans" panose="020B0606030504020204" pitchFamily="34" charset="0"/>
                <a:cs typeface="Open Sans" panose="020B0606030504020204" pitchFamily="34" charset="0"/>
              </a:rPr>
              <a:t>Next level consequat</a:t>
            </a:r>
          </a:p>
        </p:txBody>
      </p:sp>
      <p:sp>
        <p:nvSpPr>
          <p:cNvPr id="15" name="Rectangle 14"/>
          <p:cNvSpPr/>
          <p:nvPr/>
        </p:nvSpPr>
        <p:spPr bwMode="auto">
          <a:xfrm>
            <a:off x="6449484" y="1039284"/>
            <a:ext cx="4779433" cy="4779433"/>
          </a:xfrm>
          <a:prstGeom prst="rect">
            <a:avLst/>
          </a:prstGeom>
          <a:noFill/>
          <a:ln w="63500" cap="flat">
            <a:solidFill>
              <a:schemeClr val="bg1"/>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3" name="Picture Placeholder 2">
            <a:extLst>
              <a:ext uri="{FF2B5EF4-FFF2-40B4-BE49-F238E27FC236}">
                <a16:creationId xmlns:a16="http://schemas.microsoft.com/office/drawing/2014/main" id="{1C99CCAC-6128-4D54-A40C-5454D375FE60}"/>
              </a:ext>
            </a:extLst>
          </p:cNvPr>
          <p:cNvSpPr>
            <a:spLocks noGrp="1"/>
          </p:cNvSpPr>
          <p:nvPr>
            <p:ph type="pic" sz="quarter" idx="10"/>
          </p:nvPr>
        </p:nvSpPr>
        <p:spPr/>
      </p:sp>
    </p:spTree>
    <p:extLst>
      <p:ext uri="{BB962C8B-B14F-4D97-AF65-F5344CB8AC3E}">
        <p14:creationId xmlns:p14="http://schemas.microsoft.com/office/powerpoint/2010/main" val="387351180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grayscl/>
            <a:extLst>
              <a:ext uri="{28A0092B-C50C-407E-A947-70E740481C1C}">
                <a14:useLocalDpi xmlns:a14="http://schemas.microsoft.com/office/drawing/2010/main"/>
              </a:ext>
            </a:extLst>
          </a:blip>
          <a:srcRect t="7818" b="7818"/>
          <a:stretch>
            <a:fillRect/>
          </a:stretch>
        </p:blipFill>
        <p:spPr/>
      </p:pic>
      <p:sp>
        <p:nvSpPr>
          <p:cNvPr id="8" name="Rectangle 7"/>
          <p:cNvSpPr/>
          <p:nvPr/>
        </p:nvSpPr>
        <p:spPr bwMode="auto">
          <a:xfrm>
            <a:off x="0" y="-1"/>
            <a:ext cx="12192000" cy="6858001"/>
          </a:xfrm>
          <a:prstGeom prst="rect">
            <a:avLst/>
          </a:prstGeom>
          <a:solidFill>
            <a:schemeClr val="accent2">
              <a:alpha val="6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80" name="TextBox 79"/>
          <p:cNvSpPr txBox="1">
            <a:spLocks/>
          </p:cNvSpPr>
          <p:nvPr/>
        </p:nvSpPr>
        <p:spPr>
          <a:xfrm>
            <a:off x="2637933" y="306558"/>
            <a:ext cx="6916134" cy="923330"/>
          </a:xfrm>
          <a:prstGeom prst="rect">
            <a:avLst/>
          </a:prstGeom>
          <a:noFill/>
          <a:effectLst/>
        </p:spPr>
        <p:txBody>
          <a:bodyPr wrap="square" rtlCol="0">
            <a:spAutoFit/>
          </a:bodyPr>
          <a:lstStyle/>
          <a:p>
            <a:pPr algn="ctr"/>
            <a:r>
              <a:rPr lang="en-CA" sz="5400" b="1">
                <a:solidFill>
                  <a:schemeClr val="bg1"/>
                </a:solidFill>
                <a:ea typeface="Open Sans" panose="020B0606030504020204" pitchFamily="34" charset="0"/>
                <a:cs typeface="Open Sans" panose="020B0606030504020204" pitchFamily="34" charset="0"/>
              </a:rPr>
              <a:t>Subscribing Plans</a:t>
            </a:r>
          </a:p>
        </p:txBody>
      </p:sp>
      <p:sp>
        <p:nvSpPr>
          <p:cNvPr id="81" name="TextBox 80"/>
          <p:cNvSpPr txBox="1">
            <a:spLocks/>
          </p:cNvSpPr>
          <p:nvPr/>
        </p:nvSpPr>
        <p:spPr>
          <a:xfrm>
            <a:off x="4123532" y="1206192"/>
            <a:ext cx="3944937" cy="369332"/>
          </a:xfrm>
          <a:prstGeom prst="rect">
            <a:avLst/>
          </a:prstGeom>
          <a:noFill/>
          <a:effectLst/>
        </p:spPr>
        <p:txBody>
          <a:bodyPr wrap="square" rtlCol="0">
            <a:spAutoFit/>
          </a:bodyPr>
          <a:lstStyle/>
          <a:p>
            <a:pPr lvl="0" algn="ctr"/>
            <a:r>
              <a:rPr lang="it-IT" spc="400">
                <a:solidFill>
                  <a:schemeClr val="bg1"/>
                </a:solidFill>
                <a:ea typeface="Open Sans" panose="020B0606030504020204" pitchFamily="34" charset="0"/>
                <a:cs typeface="Open Sans" panose="020B0606030504020204" pitchFamily="34" charset="0"/>
              </a:rPr>
              <a:t>Lyft blog vegan ramps</a:t>
            </a:r>
            <a:endParaRPr lang="fr-CA" spc="400">
              <a:solidFill>
                <a:schemeClr val="bg1"/>
              </a:solidFill>
              <a:ea typeface="Open Sans" panose="020B0606030504020204" pitchFamily="34" charset="0"/>
              <a:cs typeface="Open Sans" panose="020B0606030504020204" pitchFamily="34" charset="0"/>
            </a:endParaRPr>
          </a:p>
        </p:txBody>
      </p:sp>
      <p:grpSp>
        <p:nvGrpSpPr>
          <p:cNvPr id="3" name="Group 2"/>
          <p:cNvGrpSpPr/>
          <p:nvPr/>
        </p:nvGrpSpPr>
        <p:grpSpPr>
          <a:xfrm>
            <a:off x="12526580" y="-1748674"/>
            <a:ext cx="2822760" cy="4086783"/>
            <a:chOff x="4684620" y="2338109"/>
            <a:chExt cx="2822760" cy="4086783"/>
          </a:xfrm>
        </p:grpSpPr>
        <p:sp>
          <p:nvSpPr>
            <p:cNvPr id="35" name="Rectangle 34"/>
            <p:cNvSpPr/>
            <p:nvPr/>
          </p:nvSpPr>
          <p:spPr>
            <a:xfrm>
              <a:off x="4684620" y="5141690"/>
              <a:ext cx="2822760" cy="601137"/>
            </a:xfrm>
            <a:prstGeom prst="rect">
              <a:avLst/>
            </a:prstGeom>
          </p:spPr>
          <p:txBody>
            <a:bodyPr wrap="square" numCol="1" spcCol="0">
              <a:noAutofit/>
            </a:bodyPr>
            <a:lstStyle/>
            <a:p>
              <a:pPr algn="ctr">
                <a:lnSpc>
                  <a:spcPct val="150000"/>
                </a:lnSpc>
              </a:pPr>
              <a:r>
                <a:rPr lang="fr-CA" sz="1100" b="1" spc="100">
                  <a:latin typeface="Raleway" panose="020B0503030101060003" pitchFamily="34" charset="0"/>
                </a:rPr>
                <a:t>Actually shoreditch </a:t>
              </a:r>
              <a:r>
                <a:rPr lang="fr-CA" sz="1100" spc="100">
                  <a:latin typeface="Raleway" panose="020B0503030101060003" pitchFamily="34" charset="0"/>
                </a:rPr>
                <a:t>woke, kinfolk vice lomo blog bitters vinyl.</a:t>
              </a:r>
            </a:p>
          </p:txBody>
        </p:sp>
        <p:sp>
          <p:nvSpPr>
            <p:cNvPr id="36" name="TextBox 35"/>
            <p:cNvSpPr txBox="1">
              <a:spLocks/>
            </p:cNvSpPr>
            <p:nvPr/>
          </p:nvSpPr>
          <p:spPr>
            <a:xfrm>
              <a:off x="4829503" y="2338109"/>
              <a:ext cx="2532994" cy="400110"/>
            </a:xfrm>
            <a:prstGeom prst="rect">
              <a:avLst/>
            </a:prstGeom>
            <a:noFill/>
            <a:effectLst/>
          </p:spPr>
          <p:txBody>
            <a:bodyPr wrap="square" rtlCol="0">
              <a:spAutoFit/>
            </a:bodyPr>
            <a:lstStyle/>
            <a:p>
              <a:pPr algn="ctr"/>
              <a:r>
                <a:rPr lang="en-CA" sz="2000">
                  <a:latin typeface="Metropolis Extra Bold" panose="00000900000000000000" pitchFamily="50" charset="0"/>
                  <a:ea typeface="Open Sans" panose="020B0606030504020204" pitchFamily="34" charset="0"/>
                  <a:cs typeface="Open Sans" panose="020B0606030504020204" pitchFamily="34" charset="0"/>
                </a:rPr>
                <a:t>TEAM</a:t>
              </a:r>
            </a:p>
          </p:txBody>
        </p:sp>
        <p:sp>
          <p:nvSpPr>
            <p:cNvPr id="37" name="TextBox 36"/>
            <p:cNvSpPr txBox="1">
              <a:spLocks/>
            </p:cNvSpPr>
            <p:nvPr/>
          </p:nvSpPr>
          <p:spPr>
            <a:xfrm>
              <a:off x="5402007" y="3665958"/>
              <a:ext cx="1387987" cy="523220"/>
            </a:xfrm>
            <a:prstGeom prst="rect">
              <a:avLst/>
            </a:prstGeom>
            <a:noFill/>
            <a:effectLst/>
          </p:spPr>
          <p:txBody>
            <a:bodyPr wrap="square" rtlCol="0">
              <a:spAutoFit/>
            </a:bodyPr>
            <a:lstStyle/>
            <a:p>
              <a:pPr algn="ctr"/>
              <a:r>
                <a:rPr lang="en-CA" sz="2800">
                  <a:latin typeface="Metropolis Semi Bold" panose="00000700000000000000" pitchFamily="50" charset="0"/>
                  <a:ea typeface="Open Sans" panose="020B0606030504020204" pitchFamily="34" charset="0"/>
                  <a:cs typeface="Open Sans" panose="020B0606030504020204" pitchFamily="34" charset="0"/>
                </a:rPr>
                <a:t>$49</a:t>
              </a:r>
              <a:r>
                <a:rPr lang="en-CA" sz="1200">
                  <a:latin typeface="Metropolis Semi Bold" panose="00000700000000000000" pitchFamily="50" charset="0"/>
                  <a:ea typeface="Open Sans" panose="020B0606030504020204" pitchFamily="34" charset="0"/>
                  <a:cs typeface="Open Sans" panose="020B0606030504020204" pitchFamily="34" charset="0"/>
                </a:rPr>
                <a:t>/mo</a:t>
              </a:r>
            </a:p>
          </p:txBody>
        </p:sp>
        <p:grpSp>
          <p:nvGrpSpPr>
            <p:cNvPr id="38" name="Group 37"/>
            <p:cNvGrpSpPr/>
            <p:nvPr/>
          </p:nvGrpSpPr>
          <p:grpSpPr>
            <a:xfrm>
              <a:off x="4728189" y="5981684"/>
              <a:ext cx="2735623" cy="443208"/>
              <a:chOff x="7626965" y="5953969"/>
              <a:chExt cx="2735623" cy="443208"/>
            </a:xfrm>
          </p:grpSpPr>
          <p:sp>
            <p:nvSpPr>
              <p:cNvPr id="44" name="Rectangle: Rounded Corners 43"/>
              <p:cNvSpPr/>
              <p:nvPr/>
            </p:nvSpPr>
            <p:spPr bwMode="auto">
              <a:xfrm>
                <a:off x="7626965" y="5953969"/>
                <a:ext cx="2735623" cy="443208"/>
              </a:xfrm>
              <a:prstGeom prst="roundRect">
                <a:avLst>
                  <a:gd name="adj" fmla="val 10936"/>
                </a:avLst>
              </a:prstGeom>
              <a:solidFill>
                <a:schemeClr val="bg1">
                  <a:lumMod val="85000"/>
                </a:schemeClr>
              </a:solidFill>
              <a:ln w="25400" cap="flat">
                <a:no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TextBox 44"/>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latin typeface="Metropolis" panose="00000500000000000000" pitchFamily="50" charset="0"/>
                    <a:ea typeface="Open Sans" panose="020B0606030504020204" pitchFamily="34" charset="0"/>
                    <a:cs typeface="Open Sans" panose="020B0606030504020204" pitchFamily="34" charset="0"/>
                  </a:rPr>
                  <a:t>BUY NOW</a:t>
                </a:r>
              </a:p>
            </p:txBody>
          </p:sp>
        </p:grpSp>
        <p:sp>
          <p:nvSpPr>
            <p:cNvPr id="41" name="Freeform 5"/>
            <p:cNvSpPr>
              <a:spLocks/>
            </p:cNvSpPr>
            <p:nvPr/>
          </p:nvSpPr>
          <p:spPr bwMode="auto">
            <a:xfrm>
              <a:off x="5163089" y="2952596"/>
              <a:ext cx="1865823" cy="1949944"/>
            </a:xfrm>
            <a:custGeom>
              <a:avLst/>
              <a:gdLst>
                <a:gd name="T0" fmla="*/ 1514 w 1542"/>
                <a:gd name="T1" fmla="*/ 1152 h 1611"/>
                <a:gd name="T2" fmla="*/ 1531 w 1542"/>
                <a:gd name="T3" fmla="*/ 1207 h 1611"/>
                <a:gd name="T4" fmla="*/ 1523 w 1542"/>
                <a:gd name="T5" fmla="*/ 1220 h 1611"/>
                <a:gd name="T6" fmla="*/ 822 w 1542"/>
                <a:gd name="T7" fmla="*/ 1605 h 1611"/>
                <a:gd name="T8" fmla="*/ 138 w 1542"/>
                <a:gd name="T9" fmla="*/ 1191 h 1611"/>
                <a:gd name="T10" fmla="*/ 155 w 1542"/>
                <a:gd name="T11" fmla="*/ 391 h 1611"/>
                <a:gd name="T12" fmla="*/ 856 w 1542"/>
                <a:gd name="T13" fmla="*/ 5 h 1611"/>
                <a:gd name="T14" fmla="*/ 1519 w 1542"/>
                <a:gd name="T15" fmla="*/ 384 h 1611"/>
                <a:gd name="T16" fmla="*/ 1504 w 1542"/>
                <a:gd name="T17" fmla="*/ 440 h 1611"/>
                <a:gd name="T18" fmla="*/ 1504 w 1542"/>
                <a:gd name="T19" fmla="*/ 440 h 1611"/>
                <a:gd name="T20" fmla="*/ 1451 w 1542"/>
                <a:gd name="T21" fmla="*/ 425 h 1611"/>
                <a:gd name="T22" fmla="*/ 854 w 1542"/>
                <a:gd name="T23" fmla="*/ 85 h 1611"/>
                <a:gd name="T24" fmla="*/ 223 w 1542"/>
                <a:gd name="T25" fmla="*/ 432 h 1611"/>
                <a:gd name="T26" fmla="*/ 208 w 1542"/>
                <a:gd name="T27" fmla="*/ 1152 h 1611"/>
                <a:gd name="T28" fmla="*/ 824 w 1542"/>
                <a:gd name="T29" fmla="*/ 1525 h 1611"/>
                <a:gd name="T30" fmla="*/ 1455 w 1542"/>
                <a:gd name="T31" fmla="*/ 1178 h 1611"/>
                <a:gd name="T32" fmla="*/ 1461 w 1542"/>
                <a:gd name="T33" fmla="*/ 1167 h 1611"/>
                <a:gd name="T34" fmla="*/ 1514 w 1542"/>
                <a:gd name="T35" fmla="*/ 1152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2" h="1611">
                  <a:moveTo>
                    <a:pt x="1514" y="1152"/>
                  </a:moveTo>
                  <a:cubicBezTo>
                    <a:pt x="1534" y="1163"/>
                    <a:pt x="1542" y="1188"/>
                    <a:pt x="1531" y="1207"/>
                  </a:cubicBezTo>
                  <a:cubicBezTo>
                    <a:pt x="1528" y="1211"/>
                    <a:pt x="1526" y="1216"/>
                    <a:pt x="1523" y="1220"/>
                  </a:cubicBezTo>
                  <a:cubicBezTo>
                    <a:pt x="1375" y="1464"/>
                    <a:pt x="1108" y="1611"/>
                    <a:pt x="822" y="1605"/>
                  </a:cubicBezTo>
                  <a:cubicBezTo>
                    <a:pt x="537" y="1599"/>
                    <a:pt x="276" y="1441"/>
                    <a:pt x="138" y="1191"/>
                  </a:cubicBezTo>
                  <a:cubicBezTo>
                    <a:pt x="0" y="940"/>
                    <a:pt x="7" y="636"/>
                    <a:pt x="155" y="391"/>
                  </a:cubicBezTo>
                  <a:cubicBezTo>
                    <a:pt x="303" y="147"/>
                    <a:pt x="570" y="0"/>
                    <a:pt x="856" y="5"/>
                  </a:cubicBezTo>
                  <a:cubicBezTo>
                    <a:pt x="1127" y="11"/>
                    <a:pt x="1377" y="154"/>
                    <a:pt x="1519" y="384"/>
                  </a:cubicBezTo>
                  <a:cubicBezTo>
                    <a:pt x="1531" y="403"/>
                    <a:pt x="1524" y="429"/>
                    <a:pt x="1504" y="440"/>
                  </a:cubicBezTo>
                  <a:cubicBezTo>
                    <a:pt x="1504" y="440"/>
                    <a:pt x="1504" y="440"/>
                    <a:pt x="1504" y="440"/>
                  </a:cubicBezTo>
                  <a:cubicBezTo>
                    <a:pt x="1485" y="450"/>
                    <a:pt x="1462" y="444"/>
                    <a:pt x="1451" y="425"/>
                  </a:cubicBezTo>
                  <a:cubicBezTo>
                    <a:pt x="1323" y="219"/>
                    <a:pt x="1098" y="91"/>
                    <a:pt x="854" y="85"/>
                  </a:cubicBezTo>
                  <a:cubicBezTo>
                    <a:pt x="597" y="80"/>
                    <a:pt x="356" y="212"/>
                    <a:pt x="223" y="432"/>
                  </a:cubicBezTo>
                  <a:cubicBezTo>
                    <a:pt x="90" y="652"/>
                    <a:pt x="84" y="927"/>
                    <a:pt x="208" y="1152"/>
                  </a:cubicBezTo>
                  <a:cubicBezTo>
                    <a:pt x="332" y="1378"/>
                    <a:pt x="567" y="1520"/>
                    <a:pt x="824" y="1525"/>
                  </a:cubicBezTo>
                  <a:cubicBezTo>
                    <a:pt x="1081" y="1530"/>
                    <a:pt x="1322" y="1398"/>
                    <a:pt x="1455" y="1178"/>
                  </a:cubicBezTo>
                  <a:cubicBezTo>
                    <a:pt x="1457" y="1175"/>
                    <a:pt x="1459" y="1171"/>
                    <a:pt x="1461" y="1167"/>
                  </a:cubicBezTo>
                  <a:cubicBezTo>
                    <a:pt x="1472" y="1149"/>
                    <a:pt x="1495" y="1142"/>
                    <a:pt x="1514" y="1152"/>
                  </a:cubicBezTo>
                  <a:close/>
                </a:path>
              </a:pathLst>
            </a:custGeom>
            <a:solidFill>
              <a:schemeClr val="tx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CA"/>
            </a:p>
          </p:txBody>
        </p:sp>
      </p:grpSp>
      <p:grpSp>
        <p:nvGrpSpPr>
          <p:cNvPr id="4" name="Group 3"/>
          <p:cNvGrpSpPr/>
          <p:nvPr/>
        </p:nvGrpSpPr>
        <p:grpSpPr>
          <a:xfrm>
            <a:off x="12483012" y="2859148"/>
            <a:ext cx="2822760" cy="4086783"/>
            <a:chOff x="8438310" y="2338109"/>
            <a:chExt cx="2822760" cy="4086783"/>
          </a:xfrm>
        </p:grpSpPr>
        <p:sp>
          <p:nvSpPr>
            <p:cNvPr id="47" name="Rectangle 46"/>
            <p:cNvSpPr/>
            <p:nvPr/>
          </p:nvSpPr>
          <p:spPr>
            <a:xfrm>
              <a:off x="8438310" y="5141690"/>
              <a:ext cx="2822760" cy="601137"/>
            </a:xfrm>
            <a:prstGeom prst="rect">
              <a:avLst/>
            </a:prstGeom>
          </p:spPr>
          <p:txBody>
            <a:bodyPr wrap="square" numCol="1" spcCol="0">
              <a:noAutofit/>
            </a:bodyPr>
            <a:lstStyle/>
            <a:p>
              <a:pPr algn="ctr">
                <a:lnSpc>
                  <a:spcPct val="150000"/>
                </a:lnSpc>
              </a:pPr>
              <a:r>
                <a:rPr lang="fr-CA" sz="1100" b="1" spc="100">
                  <a:latin typeface="Raleway" panose="020B0503030101060003" pitchFamily="34" charset="0"/>
                </a:rPr>
                <a:t>Actually shoreditch </a:t>
              </a:r>
              <a:r>
                <a:rPr lang="fr-CA" sz="1100" spc="100">
                  <a:latin typeface="Raleway" panose="020B0503030101060003" pitchFamily="34" charset="0"/>
                </a:rPr>
                <a:t>woke, kinfolk vice lomo blog bitters vinyl.</a:t>
              </a:r>
            </a:p>
          </p:txBody>
        </p:sp>
        <p:sp>
          <p:nvSpPr>
            <p:cNvPr id="48" name="TextBox 47"/>
            <p:cNvSpPr txBox="1">
              <a:spLocks/>
            </p:cNvSpPr>
            <p:nvPr/>
          </p:nvSpPr>
          <p:spPr>
            <a:xfrm>
              <a:off x="8583193" y="2338109"/>
              <a:ext cx="2532994" cy="400110"/>
            </a:xfrm>
            <a:prstGeom prst="rect">
              <a:avLst/>
            </a:prstGeom>
            <a:noFill/>
            <a:effectLst/>
          </p:spPr>
          <p:txBody>
            <a:bodyPr wrap="square" rtlCol="0">
              <a:spAutoFit/>
            </a:bodyPr>
            <a:lstStyle/>
            <a:p>
              <a:pPr algn="ctr"/>
              <a:r>
                <a:rPr lang="en-CA" sz="2000">
                  <a:latin typeface="Metropolis Extra Bold" panose="00000900000000000000" pitchFamily="50" charset="0"/>
                  <a:ea typeface="Open Sans" panose="020B0606030504020204" pitchFamily="34" charset="0"/>
                  <a:cs typeface="Open Sans" panose="020B0606030504020204" pitchFamily="34" charset="0"/>
                </a:rPr>
                <a:t>BUSINESS</a:t>
              </a:r>
            </a:p>
          </p:txBody>
        </p:sp>
        <p:sp>
          <p:nvSpPr>
            <p:cNvPr id="49" name="TextBox 48"/>
            <p:cNvSpPr txBox="1">
              <a:spLocks/>
            </p:cNvSpPr>
            <p:nvPr/>
          </p:nvSpPr>
          <p:spPr>
            <a:xfrm>
              <a:off x="9155697" y="3665958"/>
              <a:ext cx="1387987" cy="523220"/>
            </a:xfrm>
            <a:prstGeom prst="rect">
              <a:avLst/>
            </a:prstGeom>
            <a:noFill/>
            <a:effectLst/>
          </p:spPr>
          <p:txBody>
            <a:bodyPr wrap="square" rtlCol="0">
              <a:spAutoFit/>
            </a:bodyPr>
            <a:lstStyle/>
            <a:p>
              <a:pPr algn="ctr"/>
              <a:r>
                <a:rPr lang="en-CA" sz="2800">
                  <a:latin typeface="Metropolis Semi Bold" panose="00000700000000000000" pitchFamily="50" charset="0"/>
                  <a:ea typeface="Open Sans" panose="020B0606030504020204" pitchFamily="34" charset="0"/>
                  <a:cs typeface="Open Sans" panose="020B0606030504020204" pitchFamily="34" charset="0"/>
                </a:rPr>
                <a:t>$99</a:t>
              </a:r>
              <a:r>
                <a:rPr lang="en-CA" sz="1200">
                  <a:latin typeface="Metropolis Semi Bold" panose="00000700000000000000" pitchFamily="50" charset="0"/>
                  <a:ea typeface="Open Sans" panose="020B0606030504020204" pitchFamily="34" charset="0"/>
                  <a:cs typeface="Open Sans" panose="020B0606030504020204" pitchFamily="34" charset="0"/>
                </a:rPr>
                <a:t>/mo</a:t>
              </a:r>
            </a:p>
          </p:txBody>
        </p:sp>
        <p:grpSp>
          <p:nvGrpSpPr>
            <p:cNvPr id="50" name="Group 49"/>
            <p:cNvGrpSpPr/>
            <p:nvPr/>
          </p:nvGrpSpPr>
          <p:grpSpPr>
            <a:xfrm>
              <a:off x="8481879" y="5981684"/>
              <a:ext cx="2735623" cy="443208"/>
              <a:chOff x="7626965" y="5953969"/>
              <a:chExt cx="2735623" cy="443208"/>
            </a:xfrm>
          </p:grpSpPr>
          <p:sp>
            <p:nvSpPr>
              <p:cNvPr id="54" name="Rectangle: Rounded Corners 53"/>
              <p:cNvSpPr/>
              <p:nvPr/>
            </p:nvSpPr>
            <p:spPr bwMode="auto">
              <a:xfrm>
                <a:off x="7626965" y="5953969"/>
                <a:ext cx="2735623" cy="443208"/>
              </a:xfrm>
              <a:prstGeom prst="roundRect">
                <a:avLst>
                  <a:gd name="adj" fmla="val 10936"/>
                </a:avLst>
              </a:prstGeom>
              <a:solidFill>
                <a:schemeClr val="bg1">
                  <a:lumMod val="85000"/>
                </a:schemeClr>
              </a:solidFill>
              <a:ln w="25400" cap="flat">
                <a:no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55" name="TextBox 54"/>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latin typeface="Metropolis" panose="00000500000000000000" pitchFamily="50" charset="0"/>
                    <a:ea typeface="Open Sans" panose="020B0606030504020204" pitchFamily="34" charset="0"/>
                    <a:cs typeface="Open Sans" panose="020B0606030504020204" pitchFamily="34" charset="0"/>
                  </a:rPr>
                  <a:t>BUY NOW</a:t>
                </a:r>
              </a:p>
            </p:txBody>
          </p:sp>
        </p:grpSp>
        <p:sp>
          <p:nvSpPr>
            <p:cNvPr id="52" name="Freeform 5"/>
            <p:cNvSpPr>
              <a:spLocks/>
            </p:cNvSpPr>
            <p:nvPr/>
          </p:nvSpPr>
          <p:spPr bwMode="auto">
            <a:xfrm>
              <a:off x="8916779" y="2952596"/>
              <a:ext cx="1865823" cy="1949944"/>
            </a:xfrm>
            <a:custGeom>
              <a:avLst/>
              <a:gdLst>
                <a:gd name="T0" fmla="*/ 1514 w 1542"/>
                <a:gd name="T1" fmla="*/ 1152 h 1611"/>
                <a:gd name="T2" fmla="*/ 1531 w 1542"/>
                <a:gd name="T3" fmla="*/ 1207 h 1611"/>
                <a:gd name="T4" fmla="*/ 1523 w 1542"/>
                <a:gd name="T5" fmla="*/ 1220 h 1611"/>
                <a:gd name="T6" fmla="*/ 822 w 1542"/>
                <a:gd name="T7" fmla="*/ 1605 h 1611"/>
                <a:gd name="T8" fmla="*/ 138 w 1542"/>
                <a:gd name="T9" fmla="*/ 1191 h 1611"/>
                <a:gd name="T10" fmla="*/ 155 w 1542"/>
                <a:gd name="T11" fmla="*/ 391 h 1611"/>
                <a:gd name="T12" fmla="*/ 856 w 1542"/>
                <a:gd name="T13" fmla="*/ 5 h 1611"/>
                <a:gd name="T14" fmla="*/ 1519 w 1542"/>
                <a:gd name="T15" fmla="*/ 384 h 1611"/>
                <a:gd name="T16" fmla="*/ 1504 w 1542"/>
                <a:gd name="T17" fmla="*/ 440 h 1611"/>
                <a:gd name="T18" fmla="*/ 1504 w 1542"/>
                <a:gd name="T19" fmla="*/ 440 h 1611"/>
                <a:gd name="T20" fmla="*/ 1451 w 1542"/>
                <a:gd name="T21" fmla="*/ 425 h 1611"/>
                <a:gd name="T22" fmla="*/ 854 w 1542"/>
                <a:gd name="T23" fmla="*/ 85 h 1611"/>
                <a:gd name="T24" fmla="*/ 223 w 1542"/>
                <a:gd name="T25" fmla="*/ 432 h 1611"/>
                <a:gd name="T26" fmla="*/ 208 w 1542"/>
                <a:gd name="T27" fmla="*/ 1152 h 1611"/>
                <a:gd name="T28" fmla="*/ 824 w 1542"/>
                <a:gd name="T29" fmla="*/ 1525 h 1611"/>
                <a:gd name="T30" fmla="*/ 1455 w 1542"/>
                <a:gd name="T31" fmla="*/ 1178 h 1611"/>
                <a:gd name="T32" fmla="*/ 1461 w 1542"/>
                <a:gd name="T33" fmla="*/ 1167 h 1611"/>
                <a:gd name="T34" fmla="*/ 1514 w 1542"/>
                <a:gd name="T35" fmla="*/ 1152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2" h="1611">
                  <a:moveTo>
                    <a:pt x="1514" y="1152"/>
                  </a:moveTo>
                  <a:cubicBezTo>
                    <a:pt x="1534" y="1163"/>
                    <a:pt x="1542" y="1188"/>
                    <a:pt x="1531" y="1207"/>
                  </a:cubicBezTo>
                  <a:cubicBezTo>
                    <a:pt x="1528" y="1211"/>
                    <a:pt x="1526" y="1216"/>
                    <a:pt x="1523" y="1220"/>
                  </a:cubicBezTo>
                  <a:cubicBezTo>
                    <a:pt x="1375" y="1464"/>
                    <a:pt x="1108" y="1611"/>
                    <a:pt x="822" y="1605"/>
                  </a:cubicBezTo>
                  <a:cubicBezTo>
                    <a:pt x="537" y="1599"/>
                    <a:pt x="276" y="1441"/>
                    <a:pt x="138" y="1191"/>
                  </a:cubicBezTo>
                  <a:cubicBezTo>
                    <a:pt x="0" y="940"/>
                    <a:pt x="7" y="636"/>
                    <a:pt x="155" y="391"/>
                  </a:cubicBezTo>
                  <a:cubicBezTo>
                    <a:pt x="303" y="147"/>
                    <a:pt x="570" y="0"/>
                    <a:pt x="856" y="5"/>
                  </a:cubicBezTo>
                  <a:cubicBezTo>
                    <a:pt x="1127" y="11"/>
                    <a:pt x="1377" y="154"/>
                    <a:pt x="1519" y="384"/>
                  </a:cubicBezTo>
                  <a:cubicBezTo>
                    <a:pt x="1531" y="403"/>
                    <a:pt x="1524" y="429"/>
                    <a:pt x="1504" y="440"/>
                  </a:cubicBezTo>
                  <a:cubicBezTo>
                    <a:pt x="1504" y="440"/>
                    <a:pt x="1504" y="440"/>
                    <a:pt x="1504" y="440"/>
                  </a:cubicBezTo>
                  <a:cubicBezTo>
                    <a:pt x="1485" y="450"/>
                    <a:pt x="1462" y="444"/>
                    <a:pt x="1451" y="425"/>
                  </a:cubicBezTo>
                  <a:cubicBezTo>
                    <a:pt x="1323" y="219"/>
                    <a:pt x="1098" y="91"/>
                    <a:pt x="854" y="85"/>
                  </a:cubicBezTo>
                  <a:cubicBezTo>
                    <a:pt x="597" y="80"/>
                    <a:pt x="356" y="212"/>
                    <a:pt x="223" y="432"/>
                  </a:cubicBezTo>
                  <a:cubicBezTo>
                    <a:pt x="90" y="652"/>
                    <a:pt x="84" y="927"/>
                    <a:pt x="208" y="1152"/>
                  </a:cubicBezTo>
                  <a:cubicBezTo>
                    <a:pt x="332" y="1378"/>
                    <a:pt x="567" y="1520"/>
                    <a:pt x="824" y="1525"/>
                  </a:cubicBezTo>
                  <a:cubicBezTo>
                    <a:pt x="1081" y="1530"/>
                    <a:pt x="1322" y="1398"/>
                    <a:pt x="1455" y="1178"/>
                  </a:cubicBezTo>
                  <a:cubicBezTo>
                    <a:pt x="1457" y="1175"/>
                    <a:pt x="1459" y="1171"/>
                    <a:pt x="1461" y="1167"/>
                  </a:cubicBezTo>
                  <a:cubicBezTo>
                    <a:pt x="1472" y="1149"/>
                    <a:pt x="1495" y="1142"/>
                    <a:pt x="1514" y="1152"/>
                  </a:cubicBezTo>
                  <a:close/>
                </a:path>
              </a:pathLst>
            </a:custGeom>
            <a:solidFill>
              <a:schemeClr val="tx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CA"/>
            </a:p>
          </p:txBody>
        </p:sp>
      </p:grpSp>
      <p:sp>
        <p:nvSpPr>
          <p:cNvPr id="63" name="Rectangle: Rounded Corners 62"/>
          <p:cNvSpPr/>
          <p:nvPr/>
        </p:nvSpPr>
        <p:spPr bwMode="auto">
          <a:xfrm>
            <a:off x="4492585" y="1894901"/>
            <a:ext cx="3206829" cy="4763074"/>
          </a:xfrm>
          <a:prstGeom prst="roundRect">
            <a:avLst>
              <a:gd name="adj" fmla="val 2707"/>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pSp>
        <p:nvGrpSpPr>
          <p:cNvPr id="30" name="Group 29"/>
          <p:cNvGrpSpPr/>
          <p:nvPr/>
        </p:nvGrpSpPr>
        <p:grpSpPr>
          <a:xfrm>
            <a:off x="4728189" y="2290484"/>
            <a:ext cx="2735623" cy="4134408"/>
            <a:chOff x="2162906" y="2290484"/>
            <a:chExt cx="2735623" cy="4134408"/>
          </a:xfrm>
        </p:grpSpPr>
        <p:sp>
          <p:nvSpPr>
            <p:cNvPr id="31"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solidFill>
              <a:schemeClr val="accent2"/>
            </a:solid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2" name="Rectangle 31"/>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33" name="TextBox 32"/>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TEAM</a:t>
              </a:r>
            </a:p>
          </p:txBody>
        </p:sp>
        <p:sp>
          <p:nvSpPr>
            <p:cNvPr id="34" name="TextBox 33"/>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bg1"/>
                  </a:solidFill>
                  <a:ea typeface="Open Sans" panose="020B0606030504020204" pitchFamily="34" charset="0"/>
                  <a:cs typeface="Open Sans" panose="020B0606030504020204" pitchFamily="34" charset="0"/>
                </a:rPr>
                <a:t>$49</a:t>
              </a:r>
              <a:r>
                <a:rPr lang="en-CA" sz="1200" b="1">
                  <a:solidFill>
                    <a:schemeClr val="bg1"/>
                  </a:solidFill>
                  <a:ea typeface="Open Sans" panose="020B0606030504020204" pitchFamily="34" charset="0"/>
                  <a:cs typeface="Open Sans" panose="020B0606030504020204" pitchFamily="34" charset="0"/>
                </a:rPr>
                <a:t>/mo</a:t>
              </a:r>
            </a:p>
          </p:txBody>
        </p:sp>
        <p:grpSp>
          <p:nvGrpSpPr>
            <p:cNvPr id="40" name="Group 39"/>
            <p:cNvGrpSpPr/>
            <p:nvPr/>
          </p:nvGrpSpPr>
          <p:grpSpPr>
            <a:xfrm>
              <a:off x="2162906" y="5981684"/>
              <a:ext cx="2735623" cy="443208"/>
              <a:chOff x="7626965" y="5953969"/>
              <a:chExt cx="2735623" cy="443208"/>
            </a:xfrm>
          </p:grpSpPr>
          <p:sp>
            <p:nvSpPr>
              <p:cNvPr id="43" name="Rectangle: Rounded Corners 42"/>
              <p:cNvSpPr/>
              <p:nvPr/>
            </p:nvSpPr>
            <p:spPr bwMode="auto">
              <a:xfrm>
                <a:off x="7626965" y="5953969"/>
                <a:ext cx="2735623" cy="443208"/>
              </a:xfrm>
              <a:prstGeom prst="roundRect">
                <a:avLst>
                  <a:gd name="adj" fmla="val 10936"/>
                </a:avLst>
              </a:prstGeom>
              <a:solidFill>
                <a:schemeClr val="accent2"/>
              </a:solidFill>
              <a:ln w="254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46" name="TextBox 45"/>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bg1"/>
                    </a:solidFill>
                    <a:ea typeface="Open Sans" panose="020B0606030504020204" pitchFamily="34" charset="0"/>
                    <a:cs typeface="Open Sans" panose="020B0606030504020204" pitchFamily="34" charset="0"/>
                  </a:rPr>
                  <a:t>BUY NOW</a:t>
                </a:r>
              </a:p>
            </p:txBody>
          </p:sp>
        </p:grpSp>
      </p:grpSp>
      <p:sp>
        <p:nvSpPr>
          <p:cNvPr id="64" name="Rectangle: Rounded Corners 63"/>
          <p:cNvSpPr/>
          <p:nvPr/>
        </p:nvSpPr>
        <p:spPr bwMode="auto">
          <a:xfrm>
            <a:off x="8220880" y="1894901"/>
            <a:ext cx="3206829" cy="4763074"/>
          </a:xfrm>
          <a:prstGeom prst="roundRect">
            <a:avLst>
              <a:gd name="adj" fmla="val 2707"/>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pSp>
        <p:nvGrpSpPr>
          <p:cNvPr id="51" name="Group 50"/>
          <p:cNvGrpSpPr/>
          <p:nvPr/>
        </p:nvGrpSpPr>
        <p:grpSpPr>
          <a:xfrm>
            <a:off x="8460095" y="2290484"/>
            <a:ext cx="2735623" cy="4134408"/>
            <a:chOff x="2162906" y="2290484"/>
            <a:chExt cx="2735623" cy="4134408"/>
          </a:xfrm>
        </p:grpSpPr>
        <p:sp>
          <p:nvSpPr>
            <p:cNvPr id="53"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no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Rectangle 55"/>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57" name="TextBox 56"/>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BUSINESS</a:t>
              </a:r>
            </a:p>
          </p:txBody>
        </p:sp>
        <p:sp>
          <p:nvSpPr>
            <p:cNvPr id="58" name="TextBox 57"/>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accent2"/>
                  </a:solidFill>
                  <a:ea typeface="Open Sans" panose="020B0606030504020204" pitchFamily="34" charset="0"/>
                  <a:cs typeface="Open Sans" panose="020B0606030504020204" pitchFamily="34" charset="0"/>
                </a:rPr>
                <a:t>$99</a:t>
              </a:r>
              <a:r>
                <a:rPr lang="en-CA" sz="1200" b="1">
                  <a:solidFill>
                    <a:schemeClr val="accent2"/>
                  </a:solidFill>
                  <a:ea typeface="Open Sans" panose="020B0606030504020204" pitchFamily="34" charset="0"/>
                  <a:cs typeface="Open Sans" panose="020B0606030504020204" pitchFamily="34" charset="0"/>
                </a:rPr>
                <a:t>/mo</a:t>
              </a:r>
            </a:p>
          </p:txBody>
        </p:sp>
        <p:grpSp>
          <p:nvGrpSpPr>
            <p:cNvPr id="59" name="Group 58"/>
            <p:cNvGrpSpPr/>
            <p:nvPr/>
          </p:nvGrpSpPr>
          <p:grpSpPr>
            <a:xfrm>
              <a:off x="2162906" y="5981684"/>
              <a:ext cx="2735623" cy="443208"/>
              <a:chOff x="7626965" y="5953969"/>
              <a:chExt cx="2735623" cy="443208"/>
            </a:xfrm>
          </p:grpSpPr>
          <p:sp>
            <p:nvSpPr>
              <p:cNvPr id="61" name="Rectangle: Rounded Corners 60"/>
              <p:cNvSpPr/>
              <p:nvPr/>
            </p:nvSpPr>
            <p:spPr bwMode="auto">
              <a:xfrm>
                <a:off x="7626965" y="5953969"/>
                <a:ext cx="2735623" cy="443208"/>
              </a:xfrm>
              <a:prstGeom prst="roundRect">
                <a:avLst>
                  <a:gd name="adj" fmla="val 10936"/>
                </a:avLst>
              </a:prstGeom>
              <a:noFill/>
              <a:ln w="381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62" name="TextBox 61"/>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accent2"/>
                    </a:solidFill>
                    <a:ea typeface="Open Sans" panose="020B0606030504020204" pitchFamily="34" charset="0"/>
                    <a:cs typeface="Open Sans" panose="020B0606030504020204" pitchFamily="34" charset="0"/>
                  </a:rPr>
                  <a:t>BUY NOW</a:t>
                </a:r>
              </a:p>
            </p:txBody>
          </p:sp>
        </p:grpSp>
      </p:grpSp>
      <p:sp>
        <p:nvSpPr>
          <p:cNvPr id="9" name="Rectangle: Rounded Corners 8"/>
          <p:cNvSpPr/>
          <p:nvPr/>
        </p:nvSpPr>
        <p:spPr bwMode="auto">
          <a:xfrm>
            <a:off x="760679" y="1894901"/>
            <a:ext cx="3206829" cy="4763074"/>
          </a:xfrm>
          <a:prstGeom prst="roundRect">
            <a:avLst>
              <a:gd name="adj" fmla="val 2707"/>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grpSp>
        <p:nvGrpSpPr>
          <p:cNvPr id="5" name="Group 4"/>
          <p:cNvGrpSpPr/>
          <p:nvPr/>
        </p:nvGrpSpPr>
        <p:grpSpPr>
          <a:xfrm>
            <a:off x="996283" y="2290484"/>
            <a:ext cx="2735623" cy="4134408"/>
            <a:chOff x="2162906" y="2290484"/>
            <a:chExt cx="2735623" cy="4134408"/>
          </a:xfrm>
        </p:grpSpPr>
        <p:sp>
          <p:nvSpPr>
            <p:cNvPr id="28"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no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9" name="Rectangle 38"/>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42" name="TextBox 41"/>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PERSONAL</a:t>
              </a:r>
            </a:p>
          </p:txBody>
        </p:sp>
        <p:sp>
          <p:nvSpPr>
            <p:cNvPr id="60" name="TextBox 59"/>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accent2"/>
                  </a:solidFill>
                  <a:ea typeface="Open Sans" panose="020B0606030504020204" pitchFamily="34" charset="0"/>
                  <a:cs typeface="Open Sans" panose="020B0606030504020204" pitchFamily="34" charset="0"/>
                </a:rPr>
                <a:t>$19</a:t>
              </a:r>
              <a:r>
                <a:rPr lang="en-CA" sz="1200" b="1">
                  <a:solidFill>
                    <a:schemeClr val="accent2"/>
                  </a:solidFill>
                  <a:ea typeface="Open Sans" panose="020B0606030504020204" pitchFamily="34" charset="0"/>
                  <a:cs typeface="Open Sans" panose="020B0606030504020204" pitchFamily="34" charset="0"/>
                </a:rPr>
                <a:t>/mo</a:t>
              </a:r>
            </a:p>
          </p:txBody>
        </p:sp>
        <p:grpSp>
          <p:nvGrpSpPr>
            <p:cNvPr id="71" name="Group 70"/>
            <p:cNvGrpSpPr/>
            <p:nvPr/>
          </p:nvGrpSpPr>
          <p:grpSpPr>
            <a:xfrm>
              <a:off x="2162906" y="5981684"/>
              <a:ext cx="2735623" cy="443208"/>
              <a:chOff x="7626965" y="5953969"/>
              <a:chExt cx="2735623" cy="443208"/>
            </a:xfrm>
          </p:grpSpPr>
          <p:sp>
            <p:nvSpPr>
              <p:cNvPr id="72" name="Rectangle: Rounded Corners 71"/>
              <p:cNvSpPr/>
              <p:nvPr/>
            </p:nvSpPr>
            <p:spPr bwMode="auto">
              <a:xfrm>
                <a:off x="7626965" y="5953969"/>
                <a:ext cx="2735623" cy="443208"/>
              </a:xfrm>
              <a:prstGeom prst="roundRect">
                <a:avLst>
                  <a:gd name="adj" fmla="val 10936"/>
                </a:avLst>
              </a:prstGeom>
              <a:noFill/>
              <a:ln w="381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73" name="TextBox 72"/>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accent2"/>
                    </a:solidFill>
                    <a:ea typeface="Open Sans" panose="020B0606030504020204" pitchFamily="34" charset="0"/>
                    <a:cs typeface="Open Sans" panose="020B0606030504020204" pitchFamily="34" charset="0"/>
                  </a:rPr>
                  <a:t>BUY NOW</a:t>
                </a:r>
              </a:p>
            </p:txBody>
          </p:sp>
        </p:grpSp>
      </p:grpSp>
    </p:spTree>
    <p:extLst>
      <p:ext uri="{BB962C8B-B14F-4D97-AF65-F5344CB8AC3E}">
        <p14:creationId xmlns:p14="http://schemas.microsoft.com/office/powerpoint/2010/main" val="573072582"/>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a:spLocks/>
          </p:cNvSpPr>
          <p:nvPr/>
        </p:nvSpPr>
        <p:spPr>
          <a:xfrm>
            <a:off x="2637933" y="306558"/>
            <a:ext cx="6916134" cy="923330"/>
          </a:xfrm>
          <a:prstGeom prst="rect">
            <a:avLst/>
          </a:prstGeom>
          <a:noFill/>
          <a:effectLst/>
        </p:spPr>
        <p:txBody>
          <a:bodyPr wrap="square" rtlCol="0">
            <a:spAutoFit/>
          </a:bodyPr>
          <a:lstStyle/>
          <a:p>
            <a:pPr algn="ctr"/>
            <a:r>
              <a:rPr lang="en-CA" sz="5400" b="1">
                <a:ea typeface="Open Sans" panose="020B0606030504020204" pitchFamily="34" charset="0"/>
                <a:cs typeface="Open Sans" panose="020B0606030504020204" pitchFamily="34" charset="0"/>
              </a:rPr>
              <a:t>Subscribing Plans</a:t>
            </a:r>
          </a:p>
        </p:txBody>
      </p:sp>
      <p:sp>
        <p:nvSpPr>
          <p:cNvPr id="81" name="TextBox 80"/>
          <p:cNvSpPr txBox="1">
            <a:spLocks/>
          </p:cNvSpPr>
          <p:nvPr/>
        </p:nvSpPr>
        <p:spPr>
          <a:xfrm>
            <a:off x="4123532" y="1206192"/>
            <a:ext cx="3944937" cy="369332"/>
          </a:xfrm>
          <a:prstGeom prst="rect">
            <a:avLst/>
          </a:prstGeom>
          <a:noFill/>
          <a:effectLst/>
        </p:spPr>
        <p:txBody>
          <a:bodyPr wrap="square" rtlCol="0">
            <a:spAutoFit/>
          </a:bodyPr>
          <a:lstStyle/>
          <a:p>
            <a:pPr lvl="0" algn="ctr"/>
            <a:r>
              <a:rPr lang="it-IT" spc="400">
                <a:ea typeface="Open Sans" panose="020B0606030504020204" pitchFamily="34" charset="0"/>
                <a:cs typeface="Open Sans" panose="020B0606030504020204" pitchFamily="34" charset="0"/>
              </a:rPr>
              <a:t>Lyft blog vegan ramps</a:t>
            </a:r>
            <a:endParaRPr lang="fr-CA" spc="400">
              <a:ea typeface="Open Sans" panose="020B0606030504020204" pitchFamily="34" charset="0"/>
              <a:cs typeface="Open Sans" panose="020B0606030504020204" pitchFamily="34" charset="0"/>
            </a:endParaRPr>
          </a:p>
        </p:txBody>
      </p:sp>
      <p:grpSp>
        <p:nvGrpSpPr>
          <p:cNvPr id="5" name="Group 4"/>
          <p:cNvGrpSpPr/>
          <p:nvPr/>
        </p:nvGrpSpPr>
        <p:grpSpPr>
          <a:xfrm>
            <a:off x="996283" y="2290484"/>
            <a:ext cx="2735623" cy="4134408"/>
            <a:chOff x="2162906" y="2290484"/>
            <a:chExt cx="2735623" cy="4134408"/>
          </a:xfrm>
        </p:grpSpPr>
        <p:sp>
          <p:nvSpPr>
            <p:cNvPr id="28"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no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9" name="Rectangle 38"/>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42" name="TextBox 41"/>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PERSONAL</a:t>
              </a:r>
            </a:p>
          </p:txBody>
        </p:sp>
        <p:sp>
          <p:nvSpPr>
            <p:cNvPr id="60" name="TextBox 59"/>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accent2"/>
                  </a:solidFill>
                  <a:ea typeface="Open Sans" panose="020B0606030504020204" pitchFamily="34" charset="0"/>
                  <a:cs typeface="Open Sans" panose="020B0606030504020204" pitchFamily="34" charset="0"/>
                </a:rPr>
                <a:t>$19</a:t>
              </a:r>
              <a:r>
                <a:rPr lang="en-CA" sz="1200" b="1">
                  <a:solidFill>
                    <a:schemeClr val="accent2"/>
                  </a:solidFill>
                  <a:ea typeface="Open Sans" panose="020B0606030504020204" pitchFamily="34" charset="0"/>
                  <a:cs typeface="Open Sans" panose="020B0606030504020204" pitchFamily="34" charset="0"/>
                </a:rPr>
                <a:t>/mo</a:t>
              </a:r>
            </a:p>
          </p:txBody>
        </p:sp>
        <p:grpSp>
          <p:nvGrpSpPr>
            <p:cNvPr id="71" name="Group 70"/>
            <p:cNvGrpSpPr/>
            <p:nvPr/>
          </p:nvGrpSpPr>
          <p:grpSpPr>
            <a:xfrm>
              <a:off x="2162906" y="5981684"/>
              <a:ext cx="2735623" cy="443208"/>
              <a:chOff x="7626965" y="5953969"/>
              <a:chExt cx="2735623" cy="443208"/>
            </a:xfrm>
          </p:grpSpPr>
          <p:sp>
            <p:nvSpPr>
              <p:cNvPr id="72" name="Rectangle: Rounded Corners 71"/>
              <p:cNvSpPr/>
              <p:nvPr/>
            </p:nvSpPr>
            <p:spPr bwMode="auto">
              <a:xfrm>
                <a:off x="7626965" y="5953969"/>
                <a:ext cx="2735623" cy="443208"/>
              </a:xfrm>
              <a:prstGeom prst="roundRect">
                <a:avLst>
                  <a:gd name="adj" fmla="val 10936"/>
                </a:avLst>
              </a:prstGeom>
              <a:noFill/>
              <a:ln w="381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73" name="TextBox 72"/>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accent2"/>
                    </a:solidFill>
                    <a:ea typeface="Open Sans" panose="020B0606030504020204" pitchFamily="34" charset="0"/>
                    <a:cs typeface="Open Sans" panose="020B0606030504020204" pitchFamily="34" charset="0"/>
                  </a:rPr>
                  <a:t>BUY NOW</a:t>
                </a:r>
              </a:p>
            </p:txBody>
          </p:sp>
        </p:grpSp>
      </p:grpSp>
      <p:grpSp>
        <p:nvGrpSpPr>
          <p:cNvPr id="3" name="Group 2"/>
          <p:cNvGrpSpPr/>
          <p:nvPr/>
        </p:nvGrpSpPr>
        <p:grpSpPr>
          <a:xfrm>
            <a:off x="12526580" y="-1748674"/>
            <a:ext cx="2822760" cy="4086783"/>
            <a:chOff x="4684620" y="2338109"/>
            <a:chExt cx="2822760" cy="4086783"/>
          </a:xfrm>
        </p:grpSpPr>
        <p:sp>
          <p:nvSpPr>
            <p:cNvPr id="35" name="Rectangle 34"/>
            <p:cNvSpPr/>
            <p:nvPr/>
          </p:nvSpPr>
          <p:spPr>
            <a:xfrm>
              <a:off x="4684620" y="5141690"/>
              <a:ext cx="2822760" cy="601137"/>
            </a:xfrm>
            <a:prstGeom prst="rect">
              <a:avLst/>
            </a:prstGeom>
          </p:spPr>
          <p:txBody>
            <a:bodyPr wrap="square" numCol="1" spcCol="0">
              <a:noAutofit/>
            </a:bodyPr>
            <a:lstStyle/>
            <a:p>
              <a:pPr algn="ctr">
                <a:lnSpc>
                  <a:spcPct val="150000"/>
                </a:lnSpc>
              </a:pPr>
              <a:r>
                <a:rPr lang="fr-CA" sz="1100" b="1" spc="100">
                  <a:latin typeface="Raleway" panose="020B0503030101060003" pitchFamily="34" charset="0"/>
                </a:rPr>
                <a:t>Actually shoreditch </a:t>
              </a:r>
              <a:r>
                <a:rPr lang="fr-CA" sz="1100" spc="100">
                  <a:latin typeface="Raleway" panose="020B0503030101060003" pitchFamily="34" charset="0"/>
                </a:rPr>
                <a:t>woke, kinfolk vice lomo blog bitters vinyl.</a:t>
              </a:r>
            </a:p>
          </p:txBody>
        </p:sp>
        <p:sp>
          <p:nvSpPr>
            <p:cNvPr id="36" name="TextBox 35"/>
            <p:cNvSpPr txBox="1">
              <a:spLocks/>
            </p:cNvSpPr>
            <p:nvPr/>
          </p:nvSpPr>
          <p:spPr>
            <a:xfrm>
              <a:off x="4829503" y="2338109"/>
              <a:ext cx="2532994" cy="400110"/>
            </a:xfrm>
            <a:prstGeom prst="rect">
              <a:avLst/>
            </a:prstGeom>
            <a:noFill/>
            <a:effectLst/>
          </p:spPr>
          <p:txBody>
            <a:bodyPr wrap="square" rtlCol="0">
              <a:spAutoFit/>
            </a:bodyPr>
            <a:lstStyle/>
            <a:p>
              <a:pPr algn="ctr"/>
              <a:r>
                <a:rPr lang="en-CA" sz="2000">
                  <a:latin typeface="Metropolis Extra Bold" panose="00000900000000000000" pitchFamily="50" charset="0"/>
                  <a:ea typeface="Open Sans" panose="020B0606030504020204" pitchFamily="34" charset="0"/>
                  <a:cs typeface="Open Sans" panose="020B0606030504020204" pitchFamily="34" charset="0"/>
                </a:rPr>
                <a:t>TEAM</a:t>
              </a:r>
            </a:p>
          </p:txBody>
        </p:sp>
        <p:sp>
          <p:nvSpPr>
            <p:cNvPr id="37" name="TextBox 36"/>
            <p:cNvSpPr txBox="1">
              <a:spLocks/>
            </p:cNvSpPr>
            <p:nvPr/>
          </p:nvSpPr>
          <p:spPr>
            <a:xfrm>
              <a:off x="5402007" y="3665958"/>
              <a:ext cx="1387987" cy="523220"/>
            </a:xfrm>
            <a:prstGeom prst="rect">
              <a:avLst/>
            </a:prstGeom>
            <a:noFill/>
            <a:effectLst/>
          </p:spPr>
          <p:txBody>
            <a:bodyPr wrap="square" rtlCol="0">
              <a:spAutoFit/>
            </a:bodyPr>
            <a:lstStyle/>
            <a:p>
              <a:pPr algn="ctr"/>
              <a:r>
                <a:rPr lang="en-CA" sz="2800">
                  <a:latin typeface="Metropolis Semi Bold" panose="00000700000000000000" pitchFamily="50" charset="0"/>
                  <a:ea typeface="Open Sans" panose="020B0606030504020204" pitchFamily="34" charset="0"/>
                  <a:cs typeface="Open Sans" panose="020B0606030504020204" pitchFamily="34" charset="0"/>
                </a:rPr>
                <a:t>$49</a:t>
              </a:r>
              <a:r>
                <a:rPr lang="en-CA" sz="1200">
                  <a:latin typeface="Metropolis Semi Bold" panose="00000700000000000000" pitchFamily="50" charset="0"/>
                  <a:ea typeface="Open Sans" panose="020B0606030504020204" pitchFamily="34" charset="0"/>
                  <a:cs typeface="Open Sans" panose="020B0606030504020204" pitchFamily="34" charset="0"/>
                </a:rPr>
                <a:t>/mo</a:t>
              </a:r>
            </a:p>
          </p:txBody>
        </p:sp>
        <p:grpSp>
          <p:nvGrpSpPr>
            <p:cNvPr id="38" name="Group 37"/>
            <p:cNvGrpSpPr/>
            <p:nvPr/>
          </p:nvGrpSpPr>
          <p:grpSpPr>
            <a:xfrm>
              <a:off x="4728189" y="5981684"/>
              <a:ext cx="2735623" cy="443208"/>
              <a:chOff x="7626965" y="5953969"/>
              <a:chExt cx="2735623" cy="443208"/>
            </a:xfrm>
          </p:grpSpPr>
          <p:sp>
            <p:nvSpPr>
              <p:cNvPr id="44" name="Rectangle: Rounded Corners 43"/>
              <p:cNvSpPr/>
              <p:nvPr/>
            </p:nvSpPr>
            <p:spPr bwMode="auto">
              <a:xfrm>
                <a:off x="7626965" y="5953969"/>
                <a:ext cx="2735623" cy="443208"/>
              </a:xfrm>
              <a:prstGeom prst="roundRect">
                <a:avLst>
                  <a:gd name="adj" fmla="val 10936"/>
                </a:avLst>
              </a:prstGeom>
              <a:solidFill>
                <a:schemeClr val="bg1">
                  <a:lumMod val="85000"/>
                </a:schemeClr>
              </a:solidFill>
              <a:ln w="25400" cap="flat">
                <a:no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TextBox 44"/>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latin typeface="Metropolis" panose="00000500000000000000" pitchFamily="50" charset="0"/>
                    <a:ea typeface="Open Sans" panose="020B0606030504020204" pitchFamily="34" charset="0"/>
                    <a:cs typeface="Open Sans" panose="020B0606030504020204" pitchFamily="34" charset="0"/>
                  </a:rPr>
                  <a:t>BUY NOW</a:t>
                </a:r>
              </a:p>
            </p:txBody>
          </p:sp>
        </p:grpSp>
        <p:sp>
          <p:nvSpPr>
            <p:cNvPr id="41" name="Freeform 5"/>
            <p:cNvSpPr>
              <a:spLocks/>
            </p:cNvSpPr>
            <p:nvPr/>
          </p:nvSpPr>
          <p:spPr bwMode="auto">
            <a:xfrm>
              <a:off x="5163089" y="2952596"/>
              <a:ext cx="1865823" cy="1949944"/>
            </a:xfrm>
            <a:custGeom>
              <a:avLst/>
              <a:gdLst>
                <a:gd name="T0" fmla="*/ 1514 w 1542"/>
                <a:gd name="T1" fmla="*/ 1152 h 1611"/>
                <a:gd name="T2" fmla="*/ 1531 w 1542"/>
                <a:gd name="T3" fmla="*/ 1207 h 1611"/>
                <a:gd name="T4" fmla="*/ 1523 w 1542"/>
                <a:gd name="T5" fmla="*/ 1220 h 1611"/>
                <a:gd name="T6" fmla="*/ 822 w 1542"/>
                <a:gd name="T7" fmla="*/ 1605 h 1611"/>
                <a:gd name="T8" fmla="*/ 138 w 1542"/>
                <a:gd name="T9" fmla="*/ 1191 h 1611"/>
                <a:gd name="T10" fmla="*/ 155 w 1542"/>
                <a:gd name="T11" fmla="*/ 391 h 1611"/>
                <a:gd name="T12" fmla="*/ 856 w 1542"/>
                <a:gd name="T13" fmla="*/ 5 h 1611"/>
                <a:gd name="T14" fmla="*/ 1519 w 1542"/>
                <a:gd name="T15" fmla="*/ 384 h 1611"/>
                <a:gd name="T16" fmla="*/ 1504 w 1542"/>
                <a:gd name="T17" fmla="*/ 440 h 1611"/>
                <a:gd name="T18" fmla="*/ 1504 w 1542"/>
                <a:gd name="T19" fmla="*/ 440 h 1611"/>
                <a:gd name="T20" fmla="*/ 1451 w 1542"/>
                <a:gd name="T21" fmla="*/ 425 h 1611"/>
                <a:gd name="T22" fmla="*/ 854 w 1542"/>
                <a:gd name="T23" fmla="*/ 85 h 1611"/>
                <a:gd name="T24" fmla="*/ 223 w 1542"/>
                <a:gd name="T25" fmla="*/ 432 h 1611"/>
                <a:gd name="T26" fmla="*/ 208 w 1542"/>
                <a:gd name="T27" fmla="*/ 1152 h 1611"/>
                <a:gd name="T28" fmla="*/ 824 w 1542"/>
                <a:gd name="T29" fmla="*/ 1525 h 1611"/>
                <a:gd name="T30" fmla="*/ 1455 w 1542"/>
                <a:gd name="T31" fmla="*/ 1178 h 1611"/>
                <a:gd name="T32" fmla="*/ 1461 w 1542"/>
                <a:gd name="T33" fmla="*/ 1167 h 1611"/>
                <a:gd name="T34" fmla="*/ 1514 w 1542"/>
                <a:gd name="T35" fmla="*/ 1152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2" h="1611">
                  <a:moveTo>
                    <a:pt x="1514" y="1152"/>
                  </a:moveTo>
                  <a:cubicBezTo>
                    <a:pt x="1534" y="1163"/>
                    <a:pt x="1542" y="1188"/>
                    <a:pt x="1531" y="1207"/>
                  </a:cubicBezTo>
                  <a:cubicBezTo>
                    <a:pt x="1528" y="1211"/>
                    <a:pt x="1526" y="1216"/>
                    <a:pt x="1523" y="1220"/>
                  </a:cubicBezTo>
                  <a:cubicBezTo>
                    <a:pt x="1375" y="1464"/>
                    <a:pt x="1108" y="1611"/>
                    <a:pt x="822" y="1605"/>
                  </a:cubicBezTo>
                  <a:cubicBezTo>
                    <a:pt x="537" y="1599"/>
                    <a:pt x="276" y="1441"/>
                    <a:pt x="138" y="1191"/>
                  </a:cubicBezTo>
                  <a:cubicBezTo>
                    <a:pt x="0" y="940"/>
                    <a:pt x="7" y="636"/>
                    <a:pt x="155" y="391"/>
                  </a:cubicBezTo>
                  <a:cubicBezTo>
                    <a:pt x="303" y="147"/>
                    <a:pt x="570" y="0"/>
                    <a:pt x="856" y="5"/>
                  </a:cubicBezTo>
                  <a:cubicBezTo>
                    <a:pt x="1127" y="11"/>
                    <a:pt x="1377" y="154"/>
                    <a:pt x="1519" y="384"/>
                  </a:cubicBezTo>
                  <a:cubicBezTo>
                    <a:pt x="1531" y="403"/>
                    <a:pt x="1524" y="429"/>
                    <a:pt x="1504" y="440"/>
                  </a:cubicBezTo>
                  <a:cubicBezTo>
                    <a:pt x="1504" y="440"/>
                    <a:pt x="1504" y="440"/>
                    <a:pt x="1504" y="440"/>
                  </a:cubicBezTo>
                  <a:cubicBezTo>
                    <a:pt x="1485" y="450"/>
                    <a:pt x="1462" y="444"/>
                    <a:pt x="1451" y="425"/>
                  </a:cubicBezTo>
                  <a:cubicBezTo>
                    <a:pt x="1323" y="219"/>
                    <a:pt x="1098" y="91"/>
                    <a:pt x="854" y="85"/>
                  </a:cubicBezTo>
                  <a:cubicBezTo>
                    <a:pt x="597" y="80"/>
                    <a:pt x="356" y="212"/>
                    <a:pt x="223" y="432"/>
                  </a:cubicBezTo>
                  <a:cubicBezTo>
                    <a:pt x="90" y="652"/>
                    <a:pt x="84" y="927"/>
                    <a:pt x="208" y="1152"/>
                  </a:cubicBezTo>
                  <a:cubicBezTo>
                    <a:pt x="332" y="1378"/>
                    <a:pt x="567" y="1520"/>
                    <a:pt x="824" y="1525"/>
                  </a:cubicBezTo>
                  <a:cubicBezTo>
                    <a:pt x="1081" y="1530"/>
                    <a:pt x="1322" y="1398"/>
                    <a:pt x="1455" y="1178"/>
                  </a:cubicBezTo>
                  <a:cubicBezTo>
                    <a:pt x="1457" y="1175"/>
                    <a:pt x="1459" y="1171"/>
                    <a:pt x="1461" y="1167"/>
                  </a:cubicBezTo>
                  <a:cubicBezTo>
                    <a:pt x="1472" y="1149"/>
                    <a:pt x="1495" y="1142"/>
                    <a:pt x="1514" y="1152"/>
                  </a:cubicBezTo>
                  <a:close/>
                </a:path>
              </a:pathLst>
            </a:custGeom>
            <a:solidFill>
              <a:schemeClr val="tx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CA"/>
            </a:p>
          </p:txBody>
        </p:sp>
      </p:grpSp>
      <p:grpSp>
        <p:nvGrpSpPr>
          <p:cNvPr id="4" name="Group 3"/>
          <p:cNvGrpSpPr/>
          <p:nvPr/>
        </p:nvGrpSpPr>
        <p:grpSpPr>
          <a:xfrm>
            <a:off x="12483012" y="2859148"/>
            <a:ext cx="2822760" cy="4086783"/>
            <a:chOff x="8438310" y="2338109"/>
            <a:chExt cx="2822760" cy="4086783"/>
          </a:xfrm>
        </p:grpSpPr>
        <p:sp>
          <p:nvSpPr>
            <p:cNvPr id="47" name="Rectangle 46"/>
            <p:cNvSpPr/>
            <p:nvPr/>
          </p:nvSpPr>
          <p:spPr>
            <a:xfrm>
              <a:off x="8438310" y="5141690"/>
              <a:ext cx="2822760" cy="601137"/>
            </a:xfrm>
            <a:prstGeom prst="rect">
              <a:avLst/>
            </a:prstGeom>
          </p:spPr>
          <p:txBody>
            <a:bodyPr wrap="square" numCol="1" spcCol="0">
              <a:noAutofit/>
            </a:bodyPr>
            <a:lstStyle/>
            <a:p>
              <a:pPr algn="ctr">
                <a:lnSpc>
                  <a:spcPct val="150000"/>
                </a:lnSpc>
              </a:pPr>
              <a:r>
                <a:rPr lang="fr-CA" sz="1100" b="1" spc="100">
                  <a:latin typeface="Raleway" panose="020B0503030101060003" pitchFamily="34" charset="0"/>
                </a:rPr>
                <a:t>Actually shoreditch </a:t>
              </a:r>
              <a:r>
                <a:rPr lang="fr-CA" sz="1100" spc="100">
                  <a:latin typeface="Raleway" panose="020B0503030101060003" pitchFamily="34" charset="0"/>
                </a:rPr>
                <a:t>woke, kinfolk vice lomo blog bitters vinyl.</a:t>
              </a:r>
            </a:p>
          </p:txBody>
        </p:sp>
        <p:sp>
          <p:nvSpPr>
            <p:cNvPr id="48" name="TextBox 47"/>
            <p:cNvSpPr txBox="1">
              <a:spLocks/>
            </p:cNvSpPr>
            <p:nvPr/>
          </p:nvSpPr>
          <p:spPr>
            <a:xfrm>
              <a:off x="8583193" y="2338109"/>
              <a:ext cx="2532994" cy="400110"/>
            </a:xfrm>
            <a:prstGeom prst="rect">
              <a:avLst/>
            </a:prstGeom>
            <a:noFill/>
            <a:effectLst/>
          </p:spPr>
          <p:txBody>
            <a:bodyPr wrap="square" rtlCol="0">
              <a:spAutoFit/>
            </a:bodyPr>
            <a:lstStyle/>
            <a:p>
              <a:pPr algn="ctr"/>
              <a:r>
                <a:rPr lang="en-CA" sz="2000">
                  <a:latin typeface="Metropolis Extra Bold" panose="00000900000000000000" pitchFamily="50" charset="0"/>
                  <a:ea typeface="Open Sans" panose="020B0606030504020204" pitchFamily="34" charset="0"/>
                  <a:cs typeface="Open Sans" panose="020B0606030504020204" pitchFamily="34" charset="0"/>
                </a:rPr>
                <a:t>BUSINESS</a:t>
              </a:r>
            </a:p>
          </p:txBody>
        </p:sp>
        <p:sp>
          <p:nvSpPr>
            <p:cNvPr id="49" name="TextBox 48"/>
            <p:cNvSpPr txBox="1">
              <a:spLocks/>
            </p:cNvSpPr>
            <p:nvPr/>
          </p:nvSpPr>
          <p:spPr>
            <a:xfrm>
              <a:off x="9155697" y="3665958"/>
              <a:ext cx="1387987" cy="523220"/>
            </a:xfrm>
            <a:prstGeom prst="rect">
              <a:avLst/>
            </a:prstGeom>
            <a:noFill/>
            <a:effectLst/>
          </p:spPr>
          <p:txBody>
            <a:bodyPr wrap="square" rtlCol="0">
              <a:spAutoFit/>
            </a:bodyPr>
            <a:lstStyle/>
            <a:p>
              <a:pPr algn="ctr"/>
              <a:r>
                <a:rPr lang="en-CA" sz="2800">
                  <a:latin typeface="Metropolis Semi Bold" panose="00000700000000000000" pitchFamily="50" charset="0"/>
                  <a:ea typeface="Open Sans" panose="020B0606030504020204" pitchFamily="34" charset="0"/>
                  <a:cs typeface="Open Sans" panose="020B0606030504020204" pitchFamily="34" charset="0"/>
                </a:rPr>
                <a:t>$99</a:t>
              </a:r>
              <a:r>
                <a:rPr lang="en-CA" sz="1200">
                  <a:latin typeface="Metropolis Semi Bold" panose="00000700000000000000" pitchFamily="50" charset="0"/>
                  <a:ea typeface="Open Sans" panose="020B0606030504020204" pitchFamily="34" charset="0"/>
                  <a:cs typeface="Open Sans" panose="020B0606030504020204" pitchFamily="34" charset="0"/>
                </a:rPr>
                <a:t>/mo</a:t>
              </a:r>
            </a:p>
          </p:txBody>
        </p:sp>
        <p:grpSp>
          <p:nvGrpSpPr>
            <p:cNvPr id="50" name="Group 49"/>
            <p:cNvGrpSpPr/>
            <p:nvPr/>
          </p:nvGrpSpPr>
          <p:grpSpPr>
            <a:xfrm>
              <a:off x="8481879" y="5981684"/>
              <a:ext cx="2735623" cy="443208"/>
              <a:chOff x="7626965" y="5953969"/>
              <a:chExt cx="2735623" cy="443208"/>
            </a:xfrm>
          </p:grpSpPr>
          <p:sp>
            <p:nvSpPr>
              <p:cNvPr id="54" name="Rectangle: Rounded Corners 53"/>
              <p:cNvSpPr/>
              <p:nvPr/>
            </p:nvSpPr>
            <p:spPr bwMode="auto">
              <a:xfrm>
                <a:off x="7626965" y="5953969"/>
                <a:ext cx="2735623" cy="443208"/>
              </a:xfrm>
              <a:prstGeom prst="roundRect">
                <a:avLst>
                  <a:gd name="adj" fmla="val 10936"/>
                </a:avLst>
              </a:prstGeom>
              <a:solidFill>
                <a:schemeClr val="bg1">
                  <a:lumMod val="85000"/>
                </a:schemeClr>
              </a:solidFill>
              <a:ln w="25400" cap="flat">
                <a:no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55" name="TextBox 54"/>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latin typeface="Metropolis" panose="00000500000000000000" pitchFamily="50" charset="0"/>
                    <a:ea typeface="Open Sans" panose="020B0606030504020204" pitchFamily="34" charset="0"/>
                    <a:cs typeface="Open Sans" panose="020B0606030504020204" pitchFamily="34" charset="0"/>
                  </a:rPr>
                  <a:t>BUY NOW</a:t>
                </a:r>
              </a:p>
            </p:txBody>
          </p:sp>
        </p:grpSp>
        <p:sp>
          <p:nvSpPr>
            <p:cNvPr id="52" name="Freeform 5"/>
            <p:cNvSpPr>
              <a:spLocks/>
            </p:cNvSpPr>
            <p:nvPr/>
          </p:nvSpPr>
          <p:spPr bwMode="auto">
            <a:xfrm>
              <a:off x="8916779" y="2952596"/>
              <a:ext cx="1865823" cy="1949944"/>
            </a:xfrm>
            <a:custGeom>
              <a:avLst/>
              <a:gdLst>
                <a:gd name="T0" fmla="*/ 1514 w 1542"/>
                <a:gd name="T1" fmla="*/ 1152 h 1611"/>
                <a:gd name="T2" fmla="*/ 1531 w 1542"/>
                <a:gd name="T3" fmla="*/ 1207 h 1611"/>
                <a:gd name="T4" fmla="*/ 1523 w 1542"/>
                <a:gd name="T5" fmla="*/ 1220 h 1611"/>
                <a:gd name="T6" fmla="*/ 822 w 1542"/>
                <a:gd name="T7" fmla="*/ 1605 h 1611"/>
                <a:gd name="T8" fmla="*/ 138 w 1542"/>
                <a:gd name="T9" fmla="*/ 1191 h 1611"/>
                <a:gd name="T10" fmla="*/ 155 w 1542"/>
                <a:gd name="T11" fmla="*/ 391 h 1611"/>
                <a:gd name="T12" fmla="*/ 856 w 1542"/>
                <a:gd name="T13" fmla="*/ 5 h 1611"/>
                <a:gd name="T14" fmla="*/ 1519 w 1542"/>
                <a:gd name="T15" fmla="*/ 384 h 1611"/>
                <a:gd name="T16" fmla="*/ 1504 w 1542"/>
                <a:gd name="T17" fmla="*/ 440 h 1611"/>
                <a:gd name="T18" fmla="*/ 1504 w 1542"/>
                <a:gd name="T19" fmla="*/ 440 h 1611"/>
                <a:gd name="T20" fmla="*/ 1451 w 1542"/>
                <a:gd name="T21" fmla="*/ 425 h 1611"/>
                <a:gd name="T22" fmla="*/ 854 w 1542"/>
                <a:gd name="T23" fmla="*/ 85 h 1611"/>
                <a:gd name="T24" fmla="*/ 223 w 1542"/>
                <a:gd name="T25" fmla="*/ 432 h 1611"/>
                <a:gd name="T26" fmla="*/ 208 w 1542"/>
                <a:gd name="T27" fmla="*/ 1152 h 1611"/>
                <a:gd name="T28" fmla="*/ 824 w 1542"/>
                <a:gd name="T29" fmla="*/ 1525 h 1611"/>
                <a:gd name="T30" fmla="*/ 1455 w 1542"/>
                <a:gd name="T31" fmla="*/ 1178 h 1611"/>
                <a:gd name="T32" fmla="*/ 1461 w 1542"/>
                <a:gd name="T33" fmla="*/ 1167 h 1611"/>
                <a:gd name="T34" fmla="*/ 1514 w 1542"/>
                <a:gd name="T35" fmla="*/ 1152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2" h="1611">
                  <a:moveTo>
                    <a:pt x="1514" y="1152"/>
                  </a:moveTo>
                  <a:cubicBezTo>
                    <a:pt x="1534" y="1163"/>
                    <a:pt x="1542" y="1188"/>
                    <a:pt x="1531" y="1207"/>
                  </a:cubicBezTo>
                  <a:cubicBezTo>
                    <a:pt x="1528" y="1211"/>
                    <a:pt x="1526" y="1216"/>
                    <a:pt x="1523" y="1220"/>
                  </a:cubicBezTo>
                  <a:cubicBezTo>
                    <a:pt x="1375" y="1464"/>
                    <a:pt x="1108" y="1611"/>
                    <a:pt x="822" y="1605"/>
                  </a:cubicBezTo>
                  <a:cubicBezTo>
                    <a:pt x="537" y="1599"/>
                    <a:pt x="276" y="1441"/>
                    <a:pt x="138" y="1191"/>
                  </a:cubicBezTo>
                  <a:cubicBezTo>
                    <a:pt x="0" y="940"/>
                    <a:pt x="7" y="636"/>
                    <a:pt x="155" y="391"/>
                  </a:cubicBezTo>
                  <a:cubicBezTo>
                    <a:pt x="303" y="147"/>
                    <a:pt x="570" y="0"/>
                    <a:pt x="856" y="5"/>
                  </a:cubicBezTo>
                  <a:cubicBezTo>
                    <a:pt x="1127" y="11"/>
                    <a:pt x="1377" y="154"/>
                    <a:pt x="1519" y="384"/>
                  </a:cubicBezTo>
                  <a:cubicBezTo>
                    <a:pt x="1531" y="403"/>
                    <a:pt x="1524" y="429"/>
                    <a:pt x="1504" y="440"/>
                  </a:cubicBezTo>
                  <a:cubicBezTo>
                    <a:pt x="1504" y="440"/>
                    <a:pt x="1504" y="440"/>
                    <a:pt x="1504" y="440"/>
                  </a:cubicBezTo>
                  <a:cubicBezTo>
                    <a:pt x="1485" y="450"/>
                    <a:pt x="1462" y="444"/>
                    <a:pt x="1451" y="425"/>
                  </a:cubicBezTo>
                  <a:cubicBezTo>
                    <a:pt x="1323" y="219"/>
                    <a:pt x="1098" y="91"/>
                    <a:pt x="854" y="85"/>
                  </a:cubicBezTo>
                  <a:cubicBezTo>
                    <a:pt x="597" y="80"/>
                    <a:pt x="356" y="212"/>
                    <a:pt x="223" y="432"/>
                  </a:cubicBezTo>
                  <a:cubicBezTo>
                    <a:pt x="90" y="652"/>
                    <a:pt x="84" y="927"/>
                    <a:pt x="208" y="1152"/>
                  </a:cubicBezTo>
                  <a:cubicBezTo>
                    <a:pt x="332" y="1378"/>
                    <a:pt x="567" y="1520"/>
                    <a:pt x="824" y="1525"/>
                  </a:cubicBezTo>
                  <a:cubicBezTo>
                    <a:pt x="1081" y="1530"/>
                    <a:pt x="1322" y="1398"/>
                    <a:pt x="1455" y="1178"/>
                  </a:cubicBezTo>
                  <a:cubicBezTo>
                    <a:pt x="1457" y="1175"/>
                    <a:pt x="1459" y="1171"/>
                    <a:pt x="1461" y="1167"/>
                  </a:cubicBezTo>
                  <a:cubicBezTo>
                    <a:pt x="1472" y="1149"/>
                    <a:pt x="1495" y="1142"/>
                    <a:pt x="1514" y="1152"/>
                  </a:cubicBezTo>
                  <a:close/>
                </a:path>
              </a:pathLst>
            </a:custGeom>
            <a:solidFill>
              <a:schemeClr val="tx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CA"/>
            </a:p>
          </p:txBody>
        </p:sp>
      </p:grpSp>
      <p:grpSp>
        <p:nvGrpSpPr>
          <p:cNvPr id="30" name="Group 29"/>
          <p:cNvGrpSpPr/>
          <p:nvPr/>
        </p:nvGrpSpPr>
        <p:grpSpPr>
          <a:xfrm>
            <a:off x="4728189" y="2290484"/>
            <a:ext cx="2735623" cy="4134408"/>
            <a:chOff x="2162906" y="2290484"/>
            <a:chExt cx="2735623" cy="4134408"/>
          </a:xfrm>
        </p:grpSpPr>
        <p:sp>
          <p:nvSpPr>
            <p:cNvPr id="31"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solidFill>
              <a:schemeClr val="accent2"/>
            </a:solid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2" name="Rectangle 31"/>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33" name="TextBox 32"/>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TEAM</a:t>
              </a:r>
            </a:p>
          </p:txBody>
        </p:sp>
        <p:sp>
          <p:nvSpPr>
            <p:cNvPr id="34" name="TextBox 33"/>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bg1"/>
                  </a:solidFill>
                  <a:ea typeface="Open Sans" panose="020B0606030504020204" pitchFamily="34" charset="0"/>
                  <a:cs typeface="Open Sans" panose="020B0606030504020204" pitchFamily="34" charset="0"/>
                </a:rPr>
                <a:t>$49</a:t>
              </a:r>
              <a:r>
                <a:rPr lang="en-CA" sz="1200" b="1">
                  <a:solidFill>
                    <a:schemeClr val="bg1"/>
                  </a:solidFill>
                  <a:ea typeface="Open Sans" panose="020B0606030504020204" pitchFamily="34" charset="0"/>
                  <a:cs typeface="Open Sans" panose="020B0606030504020204" pitchFamily="34" charset="0"/>
                </a:rPr>
                <a:t>/mo</a:t>
              </a:r>
            </a:p>
          </p:txBody>
        </p:sp>
        <p:grpSp>
          <p:nvGrpSpPr>
            <p:cNvPr id="40" name="Group 39"/>
            <p:cNvGrpSpPr/>
            <p:nvPr/>
          </p:nvGrpSpPr>
          <p:grpSpPr>
            <a:xfrm>
              <a:off x="2162906" y="5981684"/>
              <a:ext cx="2735623" cy="443208"/>
              <a:chOff x="7626965" y="5953969"/>
              <a:chExt cx="2735623" cy="443208"/>
            </a:xfrm>
          </p:grpSpPr>
          <p:sp>
            <p:nvSpPr>
              <p:cNvPr id="43" name="Rectangle: Rounded Corners 42"/>
              <p:cNvSpPr/>
              <p:nvPr/>
            </p:nvSpPr>
            <p:spPr bwMode="auto">
              <a:xfrm>
                <a:off x="7626965" y="5953969"/>
                <a:ext cx="2735623" cy="443208"/>
              </a:xfrm>
              <a:prstGeom prst="roundRect">
                <a:avLst>
                  <a:gd name="adj" fmla="val 10936"/>
                </a:avLst>
              </a:prstGeom>
              <a:solidFill>
                <a:schemeClr val="accent2"/>
              </a:solidFill>
              <a:ln w="254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46" name="TextBox 45"/>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bg1"/>
                    </a:solidFill>
                    <a:ea typeface="Open Sans" panose="020B0606030504020204" pitchFamily="34" charset="0"/>
                    <a:cs typeface="Open Sans" panose="020B0606030504020204" pitchFamily="34" charset="0"/>
                  </a:rPr>
                  <a:t>BUY NOW</a:t>
                </a:r>
              </a:p>
            </p:txBody>
          </p:sp>
        </p:grpSp>
      </p:grpSp>
      <p:grpSp>
        <p:nvGrpSpPr>
          <p:cNvPr id="51" name="Group 50"/>
          <p:cNvGrpSpPr/>
          <p:nvPr/>
        </p:nvGrpSpPr>
        <p:grpSpPr>
          <a:xfrm>
            <a:off x="8460095" y="2290484"/>
            <a:ext cx="2735623" cy="4134408"/>
            <a:chOff x="2162906" y="2290484"/>
            <a:chExt cx="2735623" cy="4134408"/>
          </a:xfrm>
        </p:grpSpPr>
        <p:sp>
          <p:nvSpPr>
            <p:cNvPr id="53"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no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Rectangle 55"/>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57" name="TextBox 56"/>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BUSINESS</a:t>
              </a:r>
            </a:p>
          </p:txBody>
        </p:sp>
        <p:sp>
          <p:nvSpPr>
            <p:cNvPr id="58" name="TextBox 57"/>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accent2"/>
                  </a:solidFill>
                  <a:ea typeface="Open Sans" panose="020B0606030504020204" pitchFamily="34" charset="0"/>
                  <a:cs typeface="Open Sans" panose="020B0606030504020204" pitchFamily="34" charset="0"/>
                </a:rPr>
                <a:t>$99</a:t>
              </a:r>
              <a:r>
                <a:rPr lang="en-CA" sz="1200" b="1">
                  <a:solidFill>
                    <a:schemeClr val="accent2"/>
                  </a:solidFill>
                  <a:ea typeface="Open Sans" panose="020B0606030504020204" pitchFamily="34" charset="0"/>
                  <a:cs typeface="Open Sans" panose="020B0606030504020204" pitchFamily="34" charset="0"/>
                </a:rPr>
                <a:t>/mo</a:t>
              </a:r>
            </a:p>
          </p:txBody>
        </p:sp>
        <p:grpSp>
          <p:nvGrpSpPr>
            <p:cNvPr id="59" name="Group 58"/>
            <p:cNvGrpSpPr/>
            <p:nvPr/>
          </p:nvGrpSpPr>
          <p:grpSpPr>
            <a:xfrm>
              <a:off x="2162906" y="5981684"/>
              <a:ext cx="2735623" cy="443208"/>
              <a:chOff x="7626965" y="5953969"/>
              <a:chExt cx="2735623" cy="443208"/>
            </a:xfrm>
          </p:grpSpPr>
          <p:sp>
            <p:nvSpPr>
              <p:cNvPr id="61" name="Rectangle: Rounded Corners 60"/>
              <p:cNvSpPr/>
              <p:nvPr/>
            </p:nvSpPr>
            <p:spPr bwMode="auto">
              <a:xfrm>
                <a:off x="7626965" y="5953969"/>
                <a:ext cx="2735623" cy="443208"/>
              </a:xfrm>
              <a:prstGeom prst="roundRect">
                <a:avLst>
                  <a:gd name="adj" fmla="val 10936"/>
                </a:avLst>
              </a:prstGeom>
              <a:noFill/>
              <a:ln w="381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62" name="TextBox 61"/>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accent2"/>
                    </a:solidFill>
                    <a:ea typeface="Open Sans" panose="020B0606030504020204" pitchFamily="34" charset="0"/>
                    <a:cs typeface="Open Sans" panose="020B0606030504020204" pitchFamily="34" charset="0"/>
                  </a:rPr>
                  <a:t>BUY NOW</a:t>
                </a:r>
              </a:p>
            </p:txBody>
          </p:sp>
        </p:grpSp>
      </p:grpSp>
    </p:spTree>
    <p:extLst>
      <p:ext uri="{BB962C8B-B14F-4D97-AF65-F5344CB8AC3E}">
        <p14:creationId xmlns:p14="http://schemas.microsoft.com/office/powerpoint/2010/main" val="2795900825"/>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a:spLocks/>
          </p:cNvSpPr>
          <p:nvPr/>
        </p:nvSpPr>
        <p:spPr>
          <a:xfrm>
            <a:off x="2637933" y="306558"/>
            <a:ext cx="6916134" cy="923330"/>
          </a:xfrm>
          <a:prstGeom prst="rect">
            <a:avLst/>
          </a:prstGeom>
          <a:noFill/>
          <a:effectLst/>
        </p:spPr>
        <p:txBody>
          <a:bodyPr wrap="square" rtlCol="0">
            <a:spAutoFit/>
          </a:bodyPr>
          <a:lstStyle/>
          <a:p>
            <a:pPr algn="ctr"/>
            <a:r>
              <a:rPr lang="en-CA" sz="5400" b="1">
                <a:ea typeface="Open Sans" panose="020B0606030504020204" pitchFamily="34" charset="0"/>
                <a:cs typeface="Open Sans" panose="020B0606030504020204" pitchFamily="34" charset="0"/>
              </a:rPr>
              <a:t>Subscribing Plans</a:t>
            </a:r>
          </a:p>
        </p:txBody>
      </p:sp>
      <p:sp>
        <p:nvSpPr>
          <p:cNvPr id="81" name="TextBox 80"/>
          <p:cNvSpPr txBox="1">
            <a:spLocks/>
          </p:cNvSpPr>
          <p:nvPr/>
        </p:nvSpPr>
        <p:spPr>
          <a:xfrm>
            <a:off x="4123532" y="1206192"/>
            <a:ext cx="3944937" cy="369332"/>
          </a:xfrm>
          <a:prstGeom prst="rect">
            <a:avLst/>
          </a:prstGeom>
          <a:noFill/>
          <a:effectLst/>
        </p:spPr>
        <p:txBody>
          <a:bodyPr wrap="square" rtlCol="0">
            <a:spAutoFit/>
          </a:bodyPr>
          <a:lstStyle/>
          <a:p>
            <a:pPr lvl="0" algn="ctr"/>
            <a:r>
              <a:rPr lang="it-IT" spc="400">
                <a:ea typeface="Open Sans" panose="020B0606030504020204" pitchFamily="34" charset="0"/>
                <a:cs typeface="Open Sans" panose="020B0606030504020204" pitchFamily="34" charset="0"/>
              </a:rPr>
              <a:t>Lyft blog vegan ramps</a:t>
            </a:r>
            <a:endParaRPr lang="fr-CA" spc="400">
              <a:ea typeface="Open Sans" panose="020B0606030504020204" pitchFamily="34" charset="0"/>
              <a:cs typeface="Open Sans" panose="020B0606030504020204" pitchFamily="34" charset="0"/>
            </a:endParaRPr>
          </a:p>
        </p:txBody>
      </p:sp>
      <p:grpSp>
        <p:nvGrpSpPr>
          <p:cNvPr id="5" name="Group 4"/>
          <p:cNvGrpSpPr/>
          <p:nvPr/>
        </p:nvGrpSpPr>
        <p:grpSpPr>
          <a:xfrm>
            <a:off x="249902" y="2290484"/>
            <a:ext cx="2735623" cy="4134408"/>
            <a:chOff x="2162906" y="2290484"/>
            <a:chExt cx="2735623" cy="4134408"/>
          </a:xfrm>
        </p:grpSpPr>
        <p:sp>
          <p:nvSpPr>
            <p:cNvPr id="28"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no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9" name="Rectangle 38"/>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42" name="TextBox 41"/>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PERSONAL</a:t>
              </a:r>
            </a:p>
          </p:txBody>
        </p:sp>
        <p:sp>
          <p:nvSpPr>
            <p:cNvPr id="60" name="TextBox 59"/>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accent2"/>
                  </a:solidFill>
                  <a:ea typeface="Open Sans" panose="020B0606030504020204" pitchFamily="34" charset="0"/>
                  <a:cs typeface="Open Sans" panose="020B0606030504020204" pitchFamily="34" charset="0"/>
                </a:rPr>
                <a:t>$19</a:t>
              </a:r>
              <a:r>
                <a:rPr lang="en-CA" sz="1200" b="1">
                  <a:solidFill>
                    <a:schemeClr val="accent2"/>
                  </a:solidFill>
                  <a:ea typeface="Open Sans" panose="020B0606030504020204" pitchFamily="34" charset="0"/>
                  <a:cs typeface="Open Sans" panose="020B0606030504020204" pitchFamily="34" charset="0"/>
                </a:rPr>
                <a:t>/mo</a:t>
              </a:r>
            </a:p>
          </p:txBody>
        </p:sp>
        <p:grpSp>
          <p:nvGrpSpPr>
            <p:cNvPr id="71" name="Group 70"/>
            <p:cNvGrpSpPr/>
            <p:nvPr/>
          </p:nvGrpSpPr>
          <p:grpSpPr>
            <a:xfrm>
              <a:off x="2162906" y="5981684"/>
              <a:ext cx="2735623" cy="443208"/>
              <a:chOff x="7626965" y="5953969"/>
              <a:chExt cx="2735623" cy="443208"/>
            </a:xfrm>
          </p:grpSpPr>
          <p:sp>
            <p:nvSpPr>
              <p:cNvPr id="72" name="Rectangle: Rounded Corners 71"/>
              <p:cNvSpPr/>
              <p:nvPr/>
            </p:nvSpPr>
            <p:spPr bwMode="auto">
              <a:xfrm>
                <a:off x="7626965" y="5953969"/>
                <a:ext cx="2735623" cy="443208"/>
              </a:xfrm>
              <a:prstGeom prst="roundRect">
                <a:avLst>
                  <a:gd name="adj" fmla="val 10936"/>
                </a:avLst>
              </a:prstGeom>
              <a:noFill/>
              <a:ln w="381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73" name="TextBox 72"/>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accent2"/>
                    </a:solidFill>
                    <a:ea typeface="Open Sans" panose="020B0606030504020204" pitchFamily="34" charset="0"/>
                    <a:cs typeface="Open Sans" panose="020B0606030504020204" pitchFamily="34" charset="0"/>
                  </a:rPr>
                  <a:t>BUY NOW</a:t>
                </a:r>
              </a:p>
            </p:txBody>
          </p:sp>
        </p:grpSp>
      </p:grpSp>
      <p:grpSp>
        <p:nvGrpSpPr>
          <p:cNvPr id="3" name="Group 2"/>
          <p:cNvGrpSpPr/>
          <p:nvPr/>
        </p:nvGrpSpPr>
        <p:grpSpPr>
          <a:xfrm>
            <a:off x="12526580" y="-1748674"/>
            <a:ext cx="2822760" cy="4086783"/>
            <a:chOff x="4684620" y="2338109"/>
            <a:chExt cx="2822760" cy="4086783"/>
          </a:xfrm>
        </p:grpSpPr>
        <p:sp>
          <p:nvSpPr>
            <p:cNvPr id="35" name="Rectangle 34"/>
            <p:cNvSpPr/>
            <p:nvPr/>
          </p:nvSpPr>
          <p:spPr>
            <a:xfrm>
              <a:off x="4684620" y="5141690"/>
              <a:ext cx="2822760" cy="601137"/>
            </a:xfrm>
            <a:prstGeom prst="rect">
              <a:avLst/>
            </a:prstGeom>
          </p:spPr>
          <p:txBody>
            <a:bodyPr wrap="square" numCol="1" spcCol="0">
              <a:noAutofit/>
            </a:bodyPr>
            <a:lstStyle/>
            <a:p>
              <a:pPr algn="ctr">
                <a:lnSpc>
                  <a:spcPct val="150000"/>
                </a:lnSpc>
              </a:pPr>
              <a:r>
                <a:rPr lang="fr-CA" sz="1100" b="1" spc="100">
                  <a:latin typeface="Raleway" panose="020B0503030101060003" pitchFamily="34" charset="0"/>
                </a:rPr>
                <a:t>Actually shoreditch </a:t>
              </a:r>
              <a:r>
                <a:rPr lang="fr-CA" sz="1100" spc="100">
                  <a:latin typeface="Raleway" panose="020B0503030101060003" pitchFamily="34" charset="0"/>
                </a:rPr>
                <a:t>woke, kinfolk vice lomo blog bitters vinyl.</a:t>
              </a:r>
            </a:p>
          </p:txBody>
        </p:sp>
        <p:sp>
          <p:nvSpPr>
            <p:cNvPr id="36" name="TextBox 35"/>
            <p:cNvSpPr txBox="1">
              <a:spLocks/>
            </p:cNvSpPr>
            <p:nvPr/>
          </p:nvSpPr>
          <p:spPr>
            <a:xfrm>
              <a:off x="4829503" y="2338109"/>
              <a:ext cx="2532994" cy="400110"/>
            </a:xfrm>
            <a:prstGeom prst="rect">
              <a:avLst/>
            </a:prstGeom>
            <a:noFill/>
            <a:effectLst/>
          </p:spPr>
          <p:txBody>
            <a:bodyPr wrap="square" rtlCol="0">
              <a:spAutoFit/>
            </a:bodyPr>
            <a:lstStyle/>
            <a:p>
              <a:pPr algn="ctr"/>
              <a:r>
                <a:rPr lang="en-CA" sz="2000">
                  <a:latin typeface="Metropolis Extra Bold" panose="00000900000000000000" pitchFamily="50" charset="0"/>
                  <a:ea typeface="Open Sans" panose="020B0606030504020204" pitchFamily="34" charset="0"/>
                  <a:cs typeface="Open Sans" panose="020B0606030504020204" pitchFamily="34" charset="0"/>
                </a:rPr>
                <a:t>TEAM</a:t>
              </a:r>
            </a:p>
          </p:txBody>
        </p:sp>
        <p:sp>
          <p:nvSpPr>
            <p:cNvPr id="37" name="TextBox 36"/>
            <p:cNvSpPr txBox="1">
              <a:spLocks/>
            </p:cNvSpPr>
            <p:nvPr/>
          </p:nvSpPr>
          <p:spPr>
            <a:xfrm>
              <a:off x="5402007" y="3665958"/>
              <a:ext cx="1387987" cy="523220"/>
            </a:xfrm>
            <a:prstGeom prst="rect">
              <a:avLst/>
            </a:prstGeom>
            <a:noFill/>
            <a:effectLst/>
          </p:spPr>
          <p:txBody>
            <a:bodyPr wrap="square" rtlCol="0">
              <a:spAutoFit/>
            </a:bodyPr>
            <a:lstStyle/>
            <a:p>
              <a:pPr algn="ctr"/>
              <a:r>
                <a:rPr lang="en-CA" sz="2800">
                  <a:latin typeface="Metropolis Semi Bold" panose="00000700000000000000" pitchFamily="50" charset="0"/>
                  <a:ea typeface="Open Sans" panose="020B0606030504020204" pitchFamily="34" charset="0"/>
                  <a:cs typeface="Open Sans" panose="020B0606030504020204" pitchFamily="34" charset="0"/>
                </a:rPr>
                <a:t>$49</a:t>
              </a:r>
              <a:r>
                <a:rPr lang="en-CA" sz="1200">
                  <a:latin typeface="Metropolis Semi Bold" panose="00000700000000000000" pitchFamily="50" charset="0"/>
                  <a:ea typeface="Open Sans" panose="020B0606030504020204" pitchFamily="34" charset="0"/>
                  <a:cs typeface="Open Sans" panose="020B0606030504020204" pitchFamily="34" charset="0"/>
                </a:rPr>
                <a:t>/mo</a:t>
              </a:r>
            </a:p>
          </p:txBody>
        </p:sp>
        <p:grpSp>
          <p:nvGrpSpPr>
            <p:cNvPr id="38" name="Group 37"/>
            <p:cNvGrpSpPr/>
            <p:nvPr/>
          </p:nvGrpSpPr>
          <p:grpSpPr>
            <a:xfrm>
              <a:off x="4728189" y="5981684"/>
              <a:ext cx="2735623" cy="443208"/>
              <a:chOff x="7626965" y="5953969"/>
              <a:chExt cx="2735623" cy="443208"/>
            </a:xfrm>
          </p:grpSpPr>
          <p:sp>
            <p:nvSpPr>
              <p:cNvPr id="44" name="Rectangle: Rounded Corners 43"/>
              <p:cNvSpPr/>
              <p:nvPr/>
            </p:nvSpPr>
            <p:spPr bwMode="auto">
              <a:xfrm>
                <a:off x="7626965" y="5953969"/>
                <a:ext cx="2735623" cy="443208"/>
              </a:xfrm>
              <a:prstGeom prst="roundRect">
                <a:avLst>
                  <a:gd name="adj" fmla="val 10936"/>
                </a:avLst>
              </a:prstGeom>
              <a:solidFill>
                <a:schemeClr val="bg1">
                  <a:lumMod val="85000"/>
                </a:schemeClr>
              </a:solidFill>
              <a:ln w="25400" cap="flat">
                <a:no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45" name="TextBox 44"/>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latin typeface="Metropolis" panose="00000500000000000000" pitchFamily="50" charset="0"/>
                    <a:ea typeface="Open Sans" panose="020B0606030504020204" pitchFamily="34" charset="0"/>
                    <a:cs typeface="Open Sans" panose="020B0606030504020204" pitchFamily="34" charset="0"/>
                  </a:rPr>
                  <a:t>BUY NOW</a:t>
                </a:r>
              </a:p>
            </p:txBody>
          </p:sp>
        </p:grpSp>
        <p:sp>
          <p:nvSpPr>
            <p:cNvPr id="41" name="Freeform 5"/>
            <p:cNvSpPr>
              <a:spLocks/>
            </p:cNvSpPr>
            <p:nvPr/>
          </p:nvSpPr>
          <p:spPr bwMode="auto">
            <a:xfrm>
              <a:off x="5163089" y="2952596"/>
              <a:ext cx="1865823" cy="1949944"/>
            </a:xfrm>
            <a:custGeom>
              <a:avLst/>
              <a:gdLst>
                <a:gd name="T0" fmla="*/ 1514 w 1542"/>
                <a:gd name="T1" fmla="*/ 1152 h 1611"/>
                <a:gd name="T2" fmla="*/ 1531 w 1542"/>
                <a:gd name="T3" fmla="*/ 1207 h 1611"/>
                <a:gd name="T4" fmla="*/ 1523 w 1542"/>
                <a:gd name="T5" fmla="*/ 1220 h 1611"/>
                <a:gd name="T6" fmla="*/ 822 w 1542"/>
                <a:gd name="T7" fmla="*/ 1605 h 1611"/>
                <a:gd name="T8" fmla="*/ 138 w 1542"/>
                <a:gd name="T9" fmla="*/ 1191 h 1611"/>
                <a:gd name="T10" fmla="*/ 155 w 1542"/>
                <a:gd name="T11" fmla="*/ 391 h 1611"/>
                <a:gd name="T12" fmla="*/ 856 w 1542"/>
                <a:gd name="T13" fmla="*/ 5 h 1611"/>
                <a:gd name="T14" fmla="*/ 1519 w 1542"/>
                <a:gd name="T15" fmla="*/ 384 h 1611"/>
                <a:gd name="T16" fmla="*/ 1504 w 1542"/>
                <a:gd name="T17" fmla="*/ 440 h 1611"/>
                <a:gd name="T18" fmla="*/ 1504 w 1542"/>
                <a:gd name="T19" fmla="*/ 440 h 1611"/>
                <a:gd name="T20" fmla="*/ 1451 w 1542"/>
                <a:gd name="T21" fmla="*/ 425 h 1611"/>
                <a:gd name="T22" fmla="*/ 854 w 1542"/>
                <a:gd name="T23" fmla="*/ 85 h 1611"/>
                <a:gd name="T24" fmla="*/ 223 w 1542"/>
                <a:gd name="T25" fmla="*/ 432 h 1611"/>
                <a:gd name="T26" fmla="*/ 208 w 1542"/>
                <a:gd name="T27" fmla="*/ 1152 h 1611"/>
                <a:gd name="T28" fmla="*/ 824 w 1542"/>
                <a:gd name="T29" fmla="*/ 1525 h 1611"/>
                <a:gd name="T30" fmla="*/ 1455 w 1542"/>
                <a:gd name="T31" fmla="*/ 1178 h 1611"/>
                <a:gd name="T32" fmla="*/ 1461 w 1542"/>
                <a:gd name="T33" fmla="*/ 1167 h 1611"/>
                <a:gd name="T34" fmla="*/ 1514 w 1542"/>
                <a:gd name="T35" fmla="*/ 1152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2" h="1611">
                  <a:moveTo>
                    <a:pt x="1514" y="1152"/>
                  </a:moveTo>
                  <a:cubicBezTo>
                    <a:pt x="1534" y="1163"/>
                    <a:pt x="1542" y="1188"/>
                    <a:pt x="1531" y="1207"/>
                  </a:cubicBezTo>
                  <a:cubicBezTo>
                    <a:pt x="1528" y="1211"/>
                    <a:pt x="1526" y="1216"/>
                    <a:pt x="1523" y="1220"/>
                  </a:cubicBezTo>
                  <a:cubicBezTo>
                    <a:pt x="1375" y="1464"/>
                    <a:pt x="1108" y="1611"/>
                    <a:pt x="822" y="1605"/>
                  </a:cubicBezTo>
                  <a:cubicBezTo>
                    <a:pt x="537" y="1599"/>
                    <a:pt x="276" y="1441"/>
                    <a:pt x="138" y="1191"/>
                  </a:cubicBezTo>
                  <a:cubicBezTo>
                    <a:pt x="0" y="940"/>
                    <a:pt x="7" y="636"/>
                    <a:pt x="155" y="391"/>
                  </a:cubicBezTo>
                  <a:cubicBezTo>
                    <a:pt x="303" y="147"/>
                    <a:pt x="570" y="0"/>
                    <a:pt x="856" y="5"/>
                  </a:cubicBezTo>
                  <a:cubicBezTo>
                    <a:pt x="1127" y="11"/>
                    <a:pt x="1377" y="154"/>
                    <a:pt x="1519" y="384"/>
                  </a:cubicBezTo>
                  <a:cubicBezTo>
                    <a:pt x="1531" y="403"/>
                    <a:pt x="1524" y="429"/>
                    <a:pt x="1504" y="440"/>
                  </a:cubicBezTo>
                  <a:cubicBezTo>
                    <a:pt x="1504" y="440"/>
                    <a:pt x="1504" y="440"/>
                    <a:pt x="1504" y="440"/>
                  </a:cubicBezTo>
                  <a:cubicBezTo>
                    <a:pt x="1485" y="450"/>
                    <a:pt x="1462" y="444"/>
                    <a:pt x="1451" y="425"/>
                  </a:cubicBezTo>
                  <a:cubicBezTo>
                    <a:pt x="1323" y="219"/>
                    <a:pt x="1098" y="91"/>
                    <a:pt x="854" y="85"/>
                  </a:cubicBezTo>
                  <a:cubicBezTo>
                    <a:pt x="597" y="80"/>
                    <a:pt x="356" y="212"/>
                    <a:pt x="223" y="432"/>
                  </a:cubicBezTo>
                  <a:cubicBezTo>
                    <a:pt x="90" y="652"/>
                    <a:pt x="84" y="927"/>
                    <a:pt x="208" y="1152"/>
                  </a:cubicBezTo>
                  <a:cubicBezTo>
                    <a:pt x="332" y="1378"/>
                    <a:pt x="567" y="1520"/>
                    <a:pt x="824" y="1525"/>
                  </a:cubicBezTo>
                  <a:cubicBezTo>
                    <a:pt x="1081" y="1530"/>
                    <a:pt x="1322" y="1398"/>
                    <a:pt x="1455" y="1178"/>
                  </a:cubicBezTo>
                  <a:cubicBezTo>
                    <a:pt x="1457" y="1175"/>
                    <a:pt x="1459" y="1171"/>
                    <a:pt x="1461" y="1167"/>
                  </a:cubicBezTo>
                  <a:cubicBezTo>
                    <a:pt x="1472" y="1149"/>
                    <a:pt x="1495" y="1142"/>
                    <a:pt x="1514" y="1152"/>
                  </a:cubicBezTo>
                  <a:close/>
                </a:path>
              </a:pathLst>
            </a:custGeom>
            <a:solidFill>
              <a:schemeClr val="tx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CA"/>
            </a:p>
          </p:txBody>
        </p:sp>
      </p:grpSp>
      <p:grpSp>
        <p:nvGrpSpPr>
          <p:cNvPr id="4" name="Group 3"/>
          <p:cNvGrpSpPr/>
          <p:nvPr/>
        </p:nvGrpSpPr>
        <p:grpSpPr>
          <a:xfrm>
            <a:off x="12483012" y="2859148"/>
            <a:ext cx="2822760" cy="4086783"/>
            <a:chOff x="8438310" y="2338109"/>
            <a:chExt cx="2822760" cy="4086783"/>
          </a:xfrm>
        </p:grpSpPr>
        <p:sp>
          <p:nvSpPr>
            <p:cNvPr id="47" name="Rectangle 46"/>
            <p:cNvSpPr/>
            <p:nvPr/>
          </p:nvSpPr>
          <p:spPr>
            <a:xfrm>
              <a:off x="8438310" y="5141690"/>
              <a:ext cx="2822760" cy="601137"/>
            </a:xfrm>
            <a:prstGeom prst="rect">
              <a:avLst/>
            </a:prstGeom>
          </p:spPr>
          <p:txBody>
            <a:bodyPr wrap="square" numCol="1" spcCol="0">
              <a:noAutofit/>
            </a:bodyPr>
            <a:lstStyle/>
            <a:p>
              <a:pPr algn="ctr">
                <a:lnSpc>
                  <a:spcPct val="150000"/>
                </a:lnSpc>
              </a:pPr>
              <a:r>
                <a:rPr lang="fr-CA" sz="1100" b="1" spc="100">
                  <a:latin typeface="Raleway" panose="020B0503030101060003" pitchFamily="34" charset="0"/>
                </a:rPr>
                <a:t>Actually shoreditch </a:t>
              </a:r>
              <a:r>
                <a:rPr lang="fr-CA" sz="1100" spc="100">
                  <a:latin typeface="Raleway" panose="020B0503030101060003" pitchFamily="34" charset="0"/>
                </a:rPr>
                <a:t>woke, kinfolk vice lomo blog bitters vinyl.</a:t>
              </a:r>
            </a:p>
          </p:txBody>
        </p:sp>
        <p:sp>
          <p:nvSpPr>
            <p:cNvPr id="48" name="TextBox 47"/>
            <p:cNvSpPr txBox="1">
              <a:spLocks/>
            </p:cNvSpPr>
            <p:nvPr/>
          </p:nvSpPr>
          <p:spPr>
            <a:xfrm>
              <a:off x="8583193" y="2338109"/>
              <a:ext cx="2532994" cy="400110"/>
            </a:xfrm>
            <a:prstGeom prst="rect">
              <a:avLst/>
            </a:prstGeom>
            <a:noFill/>
            <a:effectLst/>
          </p:spPr>
          <p:txBody>
            <a:bodyPr wrap="square" rtlCol="0">
              <a:spAutoFit/>
            </a:bodyPr>
            <a:lstStyle/>
            <a:p>
              <a:pPr algn="ctr"/>
              <a:r>
                <a:rPr lang="en-CA" sz="2000">
                  <a:latin typeface="Metropolis Extra Bold" panose="00000900000000000000" pitchFamily="50" charset="0"/>
                  <a:ea typeface="Open Sans" panose="020B0606030504020204" pitchFamily="34" charset="0"/>
                  <a:cs typeface="Open Sans" panose="020B0606030504020204" pitchFamily="34" charset="0"/>
                </a:rPr>
                <a:t>BUSINESS</a:t>
              </a:r>
            </a:p>
          </p:txBody>
        </p:sp>
        <p:sp>
          <p:nvSpPr>
            <p:cNvPr id="49" name="TextBox 48"/>
            <p:cNvSpPr txBox="1">
              <a:spLocks/>
            </p:cNvSpPr>
            <p:nvPr/>
          </p:nvSpPr>
          <p:spPr>
            <a:xfrm>
              <a:off x="9155697" y="3665958"/>
              <a:ext cx="1387987" cy="523220"/>
            </a:xfrm>
            <a:prstGeom prst="rect">
              <a:avLst/>
            </a:prstGeom>
            <a:noFill/>
            <a:effectLst/>
          </p:spPr>
          <p:txBody>
            <a:bodyPr wrap="square" rtlCol="0">
              <a:spAutoFit/>
            </a:bodyPr>
            <a:lstStyle/>
            <a:p>
              <a:pPr algn="ctr"/>
              <a:r>
                <a:rPr lang="en-CA" sz="2800">
                  <a:latin typeface="Metropolis Semi Bold" panose="00000700000000000000" pitchFamily="50" charset="0"/>
                  <a:ea typeface="Open Sans" panose="020B0606030504020204" pitchFamily="34" charset="0"/>
                  <a:cs typeface="Open Sans" panose="020B0606030504020204" pitchFamily="34" charset="0"/>
                </a:rPr>
                <a:t>$99</a:t>
              </a:r>
              <a:r>
                <a:rPr lang="en-CA" sz="1200">
                  <a:latin typeface="Metropolis Semi Bold" panose="00000700000000000000" pitchFamily="50" charset="0"/>
                  <a:ea typeface="Open Sans" panose="020B0606030504020204" pitchFamily="34" charset="0"/>
                  <a:cs typeface="Open Sans" panose="020B0606030504020204" pitchFamily="34" charset="0"/>
                </a:rPr>
                <a:t>/mo</a:t>
              </a:r>
            </a:p>
          </p:txBody>
        </p:sp>
        <p:grpSp>
          <p:nvGrpSpPr>
            <p:cNvPr id="50" name="Group 49"/>
            <p:cNvGrpSpPr/>
            <p:nvPr/>
          </p:nvGrpSpPr>
          <p:grpSpPr>
            <a:xfrm>
              <a:off x="8481879" y="5981684"/>
              <a:ext cx="2735623" cy="443208"/>
              <a:chOff x="7626965" y="5953969"/>
              <a:chExt cx="2735623" cy="443208"/>
            </a:xfrm>
          </p:grpSpPr>
          <p:sp>
            <p:nvSpPr>
              <p:cNvPr id="54" name="Rectangle: Rounded Corners 53"/>
              <p:cNvSpPr/>
              <p:nvPr/>
            </p:nvSpPr>
            <p:spPr bwMode="auto">
              <a:xfrm>
                <a:off x="7626965" y="5953969"/>
                <a:ext cx="2735623" cy="443208"/>
              </a:xfrm>
              <a:prstGeom prst="roundRect">
                <a:avLst>
                  <a:gd name="adj" fmla="val 10936"/>
                </a:avLst>
              </a:prstGeom>
              <a:solidFill>
                <a:schemeClr val="bg1">
                  <a:lumMod val="85000"/>
                </a:schemeClr>
              </a:solidFill>
              <a:ln w="25400" cap="flat">
                <a:no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55" name="TextBox 54"/>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latin typeface="Metropolis" panose="00000500000000000000" pitchFamily="50" charset="0"/>
                    <a:ea typeface="Open Sans" panose="020B0606030504020204" pitchFamily="34" charset="0"/>
                    <a:cs typeface="Open Sans" panose="020B0606030504020204" pitchFamily="34" charset="0"/>
                  </a:rPr>
                  <a:t>BUY NOW</a:t>
                </a:r>
              </a:p>
            </p:txBody>
          </p:sp>
        </p:grpSp>
        <p:sp>
          <p:nvSpPr>
            <p:cNvPr id="52" name="Freeform 5"/>
            <p:cNvSpPr>
              <a:spLocks/>
            </p:cNvSpPr>
            <p:nvPr/>
          </p:nvSpPr>
          <p:spPr bwMode="auto">
            <a:xfrm>
              <a:off x="8916779" y="2952596"/>
              <a:ext cx="1865823" cy="1949944"/>
            </a:xfrm>
            <a:custGeom>
              <a:avLst/>
              <a:gdLst>
                <a:gd name="T0" fmla="*/ 1514 w 1542"/>
                <a:gd name="T1" fmla="*/ 1152 h 1611"/>
                <a:gd name="T2" fmla="*/ 1531 w 1542"/>
                <a:gd name="T3" fmla="*/ 1207 h 1611"/>
                <a:gd name="T4" fmla="*/ 1523 w 1542"/>
                <a:gd name="T5" fmla="*/ 1220 h 1611"/>
                <a:gd name="T6" fmla="*/ 822 w 1542"/>
                <a:gd name="T7" fmla="*/ 1605 h 1611"/>
                <a:gd name="T8" fmla="*/ 138 w 1542"/>
                <a:gd name="T9" fmla="*/ 1191 h 1611"/>
                <a:gd name="T10" fmla="*/ 155 w 1542"/>
                <a:gd name="T11" fmla="*/ 391 h 1611"/>
                <a:gd name="T12" fmla="*/ 856 w 1542"/>
                <a:gd name="T13" fmla="*/ 5 h 1611"/>
                <a:gd name="T14" fmla="*/ 1519 w 1542"/>
                <a:gd name="T15" fmla="*/ 384 h 1611"/>
                <a:gd name="T16" fmla="*/ 1504 w 1542"/>
                <a:gd name="T17" fmla="*/ 440 h 1611"/>
                <a:gd name="T18" fmla="*/ 1504 w 1542"/>
                <a:gd name="T19" fmla="*/ 440 h 1611"/>
                <a:gd name="T20" fmla="*/ 1451 w 1542"/>
                <a:gd name="T21" fmla="*/ 425 h 1611"/>
                <a:gd name="T22" fmla="*/ 854 w 1542"/>
                <a:gd name="T23" fmla="*/ 85 h 1611"/>
                <a:gd name="T24" fmla="*/ 223 w 1542"/>
                <a:gd name="T25" fmla="*/ 432 h 1611"/>
                <a:gd name="T26" fmla="*/ 208 w 1542"/>
                <a:gd name="T27" fmla="*/ 1152 h 1611"/>
                <a:gd name="T28" fmla="*/ 824 w 1542"/>
                <a:gd name="T29" fmla="*/ 1525 h 1611"/>
                <a:gd name="T30" fmla="*/ 1455 w 1542"/>
                <a:gd name="T31" fmla="*/ 1178 h 1611"/>
                <a:gd name="T32" fmla="*/ 1461 w 1542"/>
                <a:gd name="T33" fmla="*/ 1167 h 1611"/>
                <a:gd name="T34" fmla="*/ 1514 w 1542"/>
                <a:gd name="T35" fmla="*/ 1152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2" h="1611">
                  <a:moveTo>
                    <a:pt x="1514" y="1152"/>
                  </a:moveTo>
                  <a:cubicBezTo>
                    <a:pt x="1534" y="1163"/>
                    <a:pt x="1542" y="1188"/>
                    <a:pt x="1531" y="1207"/>
                  </a:cubicBezTo>
                  <a:cubicBezTo>
                    <a:pt x="1528" y="1211"/>
                    <a:pt x="1526" y="1216"/>
                    <a:pt x="1523" y="1220"/>
                  </a:cubicBezTo>
                  <a:cubicBezTo>
                    <a:pt x="1375" y="1464"/>
                    <a:pt x="1108" y="1611"/>
                    <a:pt x="822" y="1605"/>
                  </a:cubicBezTo>
                  <a:cubicBezTo>
                    <a:pt x="537" y="1599"/>
                    <a:pt x="276" y="1441"/>
                    <a:pt x="138" y="1191"/>
                  </a:cubicBezTo>
                  <a:cubicBezTo>
                    <a:pt x="0" y="940"/>
                    <a:pt x="7" y="636"/>
                    <a:pt x="155" y="391"/>
                  </a:cubicBezTo>
                  <a:cubicBezTo>
                    <a:pt x="303" y="147"/>
                    <a:pt x="570" y="0"/>
                    <a:pt x="856" y="5"/>
                  </a:cubicBezTo>
                  <a:cubicBezTo>
                    <a:pt x="1127" y="11"/>
                    <a:pt x="1377" y="154"/>
                    <a:pt x="1519" y="384"/>
                  </a:cubicBezTo>
                  <a:cubicBezTo>
                    <a:pt x="1531" y="403"/>
                    <a:pt x="1524" y="429"/>
                    <a:pt x="1504" y="440"/>
                  </a:cubicBezTo>
                  <a:cubicBezTo>
                    <a:pt x="1504" y="440"/>
                    <a:pt x="1504" y="440"/>
                    <a:pt x="1504" y="440"/>
                  </a:cubicBezTo>
                  <a:cubicBezTo>
                    <a:pt x="1485" y="450"/>
                    <a:pt x="1462" y="444"/>
                    <a:pt x="1451" y="425"/>
                  </a:cubicBezTo>
                  <a:cubicBezTo>
                    <a:pt x="1323" y="219"/>
                    <a:pt x="1098" y="91"/>
                    <a:pt x="854" y="85"/>
                  </a:cubicBezTo>
                  <a:cubicBezTo>
                    <a:pt x="597" y="80"/>
                    <a:pt x="356" y="212"/>
                    <a:pt x="223" y="432"/>
                  </a:cubicBezTo>
                  <a:cubicBezTo>
                    <a:pt x="90" y="652"/>
                    <a:pt x="84" y="927"/>
                    <a:pt x="208" y="1152"/>
                  </a:cubicBezTo>
                  <a:cubicBezTo>
                    <a:pt x="332" y="1378"/>
                    <a:pt x="567" y="1520"/>
                    <a:pt x="824" y="1525"/>
                  </a:cubicBezTo>
                  <a:cubicBezTo>
                    <a:pt x="1081" y="1530"/>
                    <a:pt x="1322" y="1398"/>
                    <a:pt x="1455" y="1178"/>
                  </a:cubicBezTo>
                  <a:cubicBezTo>
                    <a:pt x="1457" y="1175"/>
                    <a:pt x="1459" y="1171"/>
                    <a:pt x="1461" y="1167"/>
                  </a:cubicBezTo>
                  <a:cubicBezTo>
                    <a:pt x="1472" y="1149"/>
                    <a:pt x="1495" y="1142"/>
                    <a:pt x="1514" y="1152"/>
                  </a:cubicBezTo>
                  <a:close/>
                </a:path>
              </a:pathLst>
            </a:custGeom>
            <a:solidFill>
              <a:schemeClr val="tx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CA"/>
            </a:p>
          </p:txBody>
        </p:sp>
      </p:grpSp>
      <p:grpSp>
        <p:nvGrpSpPr>
          <p:cNvPr id="30" name="Group 29"/>
          <p:cNvGrpSpPr/>
          <p:nvPr/>
        </p:nvGrpSpPr>
        <p:grpSpPr>
          <a:xfrm>
            <a:off x="3235427" y="2290484"/>
            <a:ext cx="2735623" cy="4134408"/>
            <a:chOff x="2162906" y="2290484"/>
            <a:chExt cx="2735623" cy="4134408"/>
          </a:xfrm>
        </p:grpSpPr>
        <p:sp>
          <p:nvSpPr>
            <p:cNvPr id="31"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solidFill>
              <a:schemeClr val="accent2"/>
            </a:solid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2" name="Rectangle 31"/>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33" name="TextBox 32"/>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TEAM</a:t>
              </a:r>
            </a:p>
          </p:txBody>
        </p:sp>
        <p:sp>
          <p:nvSpPr>
            <p:cNvPr id="34" name="TextBox 33"/>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bg1"/>
                  </a:solidFill>
                  <a:ea typeface="Open Sans" panose="020B0606030504020204" pitchFamily="34" charset="0"/>
                  <a:cs typeface="Open Sans" panose="020B0606030504020204" pitchFamily="34" charset="0"/>
                </a:rPr>
                <a:t>$49</a:t>
              </a:r>
              <a:r>
                <a:rPr lang="en-CA" sz="1200" b="1">
                  <a:solidFill>
                    <a:schemeClr val="bg1"/>
                  </a:solidFill>
                  <a:ea typeface="Open Sans" panose="020B0606030504020204" pitchFamily="34" charset="0"/>
                  <a:cs typeface="Open Sans" panose="020B0606030504020204" pitchFamily="34" charset="0"/>
                </a:rPr>
                <a:t>/mo</a:t>
              </a:r>
            </a:p>
          </p:txBody>
        </p:sp>
        <p:grpSp>
          <p:nvGrpSpPr>
            <p:cNvPr id="40" name="Group 39"/>
            <p:cNvGrpSpPr/>
            <p:nvPr/>
          </p:nvGrpSpPr>
          <p:grpSpPr>
            <a:xfrm>
              <a:off x="2162906" y="5981684"/>
              <a:ext cx="2735623" cy="443208"/>
              <a:chOff x="7626965" y="5953969"/>
              <a:chExt cx="2735623" cy="443208"/>
            </a:xfrm>
          </p:grpSpPr>
          <p:sp>
            <p:nvSpPr>
              <p:cNvPr id="43" name="Rectangle: Rounded Corners 42"/>
              <p:cNvSpPr/>
              <p:nvPr/>
            </p:nvSpPr>
            <p:spPr bwMode="auto">
              <a:xfrm>
                <a:off x="7626965" y="5953969"/>
                <a:ext cx="2735623" cy="443208"/>
              </a:xfrm>
              <a:prstGeom prst="roundRect">
                <a:avLst>
                  <a:gd name="adj" fmla="val 10936"/>
                </a:avLst>
              </a:prstGeom>
              <a:solidFill>
                <a:schemeClr val="accent2"/>
              </a:solidFill>
              <a:ln w="254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46" name="TextBox 45"/>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bg1"/>
                    </a:solidFill>
                    <a:ea typeface="Open Sans" panose="020B0606030504020204" pitchFamily="34" charset="0"/>
                    <a:cs typeface="Open Sans" panose="020B0606030504020204" pitchFamily="34" charset="0"/>
                  </a:rPr>
                  <a:t>BUY NOW</a:t>
                </a:r>
              </a:p>
            </p:txBody>
          </p:sp>
        </p:grpSp>
      </p:grpSp>
      <p:grpSp>
        <p:nvGrpSpPr>
          <p:cNvPr id="51" name="Group 50"/>
          <p:cNvGrpSpPr/>
          <p:nvPr/>
        </p:nvGrpSpPr>
        <p:grpSpPr>
          <a:xfrm>
            <a:off x="6220952" y="2290484"/>
            <a:ext cx="2735623" cy="4134408"/>
            <a:chOff x="2162906" y="2290484"/>
            <a:chExt cx="2735623" cy="4134408"/>
          </a:xfrm>
        </p:grpSpPr>
        <p:sp>
          <p:nvSpPr>
            <p:cNvPr id="53"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no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Rectangle 55"/>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57" name="TextBox 56"/>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BUSINESS</a:t>
              </a:r>
            </a:p>
          </p:txBody>
        </p:sp>
        <p:sp>
          <p:nvSpPr>
            <p:cNvPr id="58" name="TextBox 57"/>
            <p:cNvSpPr txBox="1">
              <a:spLocks/>
            </p:cNvSpPr>
            <p:nvPr/>
          </p:nvSpPr>
          <p:spPr>
            <a:xfrm>
              <a:off x="2836724" y="3513558"/>
              <a:ext cx="1387987" cy="523220"/>
            </a:xfrm>
            <a:prstGeom prst="rect">
              <a:avLst/>
            </a:prstGeom>
            <a:noFill/>
            <a:effectLst/>
          </p:spPr>
          <p:txBody>
            <a:bodyPr wrap="square" rtlCol="0">
              <a:spAutoFit/>
            </a:bodyPr>
            <a:lstStyle/>
            <a:p>
              <a:pPr algn="ctr"/>
              <a:r>
                <a:rPr lang="en-CA" sz="2800" b="1">
                  <a:solidFill>
                    <a:schemeClr val="accent2"/>
                  </a:solidFill>
                  <a:ea typeface="Open Sans" panose="020B0606030504020204" pitchFamily="34" charset="0"/>
                  <a:cs typeface="Open Sans" panose="020B0606030504020204" pitchFamily="34" charset="0"/>
                </a:rPr>
                <a:t>$99</a:t>
              </a:r>
              <a:r>
                <a:rPr lang="en-CA" sz="1200" b="1">
                  <a:solidFill>
                    <a:schemeClr val="accent2"/>
                  </a:solidFill>
                  <a:ea typeface="Open Sans" panose="020B0606030504020204" pitchFamily="34" charset="0"/>
                  <a:cs typeface="Open Sans" panose="020B0606030504020204" pitchFamily="34" charset="0"/>
                </a:rPr>
                <a:t>/mo</a:t>
              </a:r>
            </a:p>
          </p:txBody>
        </p:sp>
        <p:grpSp>
          <p:nvGrpSpPr>
            <p:cNvPr id="59" name="Group 58"/>
            <p:cNvGrpSpPr/>
            <p:nvPr/>
          </p:nvGrpSpPr>
          <p:grpSpPr>
            <a:xfrm>
              <a:off x="2162906" y="5981684"/>
              <a:ext cx="2735623" cy="443208"/>
              <a:chOff x="7626965" y="5953969"/>
              <a:chExt cx="2735623" cy="443208"/>
            </a:xfrm>
          </p:grpSpPr>
          <p:sp>
            <p:nvSpPr>
              <p:cNvPr id="61" name="Rectangle: Rounded Corners 60"/>
              <p:cNvSpPr/>
              <p:nvPr/>
            </p:nvSpPr>
            <p:spPr bwMode="auto">
              <a:xfrm>
                <a:off x="7626965" y="5953969"/>
                <a:ext cx="2735623" cy="443208"/>
              </a:xfrm>
              <a:prstGeom prst="roundRect">
                <a:avLst>
                  <a:gd name="adj" fmla="val 10936"/>
                </a:avLst>
              </a:prstGeom>
              <a:noFill/>
              <a:ln w="381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62" name="TextBox 61"/>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accent2"/>
                    </a:solidFill>
                    <a:ea typeface="Open Sans" panose="020B0606030504020204" pitchFamily="34" charset="0"/>
                    <a:cs typeface="Open Sans" panose="020B0606030504020204" pitchFamily="34" charset="0"/>
                  </a:rPr>
                  <a:t>BUY NOW</a:t>
                </a:r>
              </a:p>
            </p:txBody>
          </p:sp>
        </p:grpSp>
      </p:grpSp>
      <p:grpSp>
        <p:nvGrpSpPr>
          <p:cNvPr id="63" name="Group 62"/>
          <p:cNvGrpSpPr/>
          <p:nvPr/>
        </p:nvGrpSpPr>
        <p:grpSpPr>
          <a:xfrm>
            <a:off x="9206477" y="2290484"/>
            <a:ext cx="2735623" cy="4134408"/>
            <a:chOff x="2162906" y="2290484"/>
            <a:chExt cx="2735623" cy="4134408"/>
          </a:xfrm>
        </p:grpSpPr>
        <p:sp>
          <p:nvSpPr>
            <p:cNvPr id="64" name="Freeform 11"/>
            <p:cNvSpPr>
              <a:spLocks/>
            </p:cNvSpPr>
            <p:nvPr/>
          </p:nvSpPr>
          <p:spPr bwMode="auto">
            <a:xfrm>
              <a:off x="2614584" y="3038475"/>
              <a:ext cx="1832267" cy="1557162"/>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noFill/>
            <a:ln w="635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Rectangle 64"/>
            <p:cNvSpPr/>
            <p:nvPr/>
          </p:nvSpPr>
          <p:spPr>
            <a:xfrm>
              <a:off x="2439402" y="4846415"/>
              <a:ext cx="2182631" cy="854080"/>
            </a:xfrm>
            <a:prstGeom prst="rect">
              <a:avLst/>
            </a:prstGeom>
          </p:spPr>
          <p:txBody>
            <a:bodyPr wrap="square" numCol="1" spcCol="0">
              <a:spAutoFit/>
            </a:bodyPr>
            <a:lstStyle/>
            <a:p>
              <a:pPr algn="ctr">
                <a:lnSpc>
                  <a:spcPct val="150000"/>
                </a:lnSpc>
              </a:pPr>
              <a:r>
                <a:rPr lang="fr-CA" sz="1100" b="1" spc="100"/>
                <a:t>Actually shoreditch </a:t>
              </a:r>
              <a:r>
                <a:rPr lang="fr-CA" sz="1100" spc="100"/>
                <a:t>woke, kinfolk vice lomo blog bitters vinyl.</a:t>
              </a:r>
            </a:p>
          </p:txBody>
        </p:sp>
        <p:sp>
          <p:nvSpPr>
            <p:cNvPr id="66" name="TextBox 65"/>
            <p:cNvSpPr txBox="1">
              <a:spLocks/>
            </p:cNvSpPr>
            <p:nvPr/>
          </p:nvSpPr>
          <p:spPr>
            <a:xfrm>
              <a:off x="2264220" y="2290484"/>
              <a:ext cx="2532994" cy="400110"/>
            </a:xfrm>
            <a:prstGeom prst="rect">
              <a:avLst/>
            </a:prstGeom>
            <a:noFill/>
            <a:effectLst/>
          </p:spPr>
          <p:txBody>
            <a:bodyPr wrap="square" rtlCol="0">
              <a:spAutoFit/>
            </a:bodyPr>
            <a:lstStyle/>
            <a:p>
              <a:pPr algn="ctr"/>
              <a:r>
                <a:rPr lang="en-CA" sz="2000" b="1">
                  <a:ea typeface="Open Sans" panose="020B0606030504020204" pitchFamily="34" charset="0"/>
                  <a:cs typeface="Open Sans" panose="020B0606030504020204" pitchFamily="34" charset="0"/>
                </a:rPr>
                <a:t>CUSTOM</a:t>
              </a:r>
            </a:p>
          </p:txBody>
        </p:sp>
        <p:sp>
          <p:nvSpPr>
            <p:cNvPr id="67" name="TextBox 66"/>
            <p:cNvSpPr txBox="1">
              <a:spLocks/>
            </p:cNvSpPr>
            <p:nvPr/>
          </p:nvSpPr>
          <p:spPr>
            <a:xfrm>
              <a:off x="2836724" y="3513558"/>
              <a:ext cx="1387987" cy="707886"/>
            </a:xfrm>
            <a:prstGeom prst="rect">
              <a:avLst/>
            </a:prstGeom>
            <a:noFill/>
            <a:effectLst/>
          </p:spPr>
          <p:txBody>
            <a:bodyPr wrap="square" rtlCol="0">
              <a:spAutoFit/>
            </a:bodyPr>
            <a:lstStyle/>
            <a:p>
              <a:pPr algn="ctr"/>
              <a:r>
                <a:rPr lang="en-CA" sz="2800" b="1">
                  <a:solidFill>
                    <a:schemeClr val="accent2"/>
                  </a:solidFill>
                  <a:ea typeface="Open Sans" panose="020B0606030504020204" pitchFamily="34" charset="0"/>
                  <a:cs typeface="Open Sans" panose="020B0606030504020204" pitchFamily="34" charset="0"/>
                </a:rPr>
                <a:t>$299</a:t>
              </a:r>
              <a:r>
                <a:rPr lang="en-CA" sz="1200" b="1">
                  <a:solidFill>
                    <a:schemeClr val="accent2"/>
                  </a:solidFill>
                  <a:ea typeface="Open Sans" panose="020B0606030504020204" pitchFamily="34" charset="0"/>
                  <a:cs typeface="Open Sans" panose="020B0606030504020204" pitchFamily="34" charset="0"/>
                </a:rPr>
                <a:t>/mo</a:t>
              </a:r>
            </a:p>
          </p:txBody>
        </p:sp>
        <p:grpSp>
          <p:nvGrpSpPr>
            <p:cNvPr id="68" name="Group 67"/>
            <p:cNvGrpSpPr/>
            <p:nvPr/>
          </p:nvGrpSpPr>
          <p:grpSpPr>
            <a:xfrm>
              <a:off x="2162906" y="5981684"/>
              <a:ext cx="2735623" cy="443208"/>
              <a:chOff x="7626965" y="5953969"/>
              <a:chExt cx="2735623" cy="443208"/>
            </a:xfrm>
          </p:grpSpPr>
          <p:sp>
            <p:nvSpPr>
              <p:cNvPr id="69" name="Rectangle: Rounded Corners 68"/>
              <p:cNvSpPr/>
              <p:nvPr/>
            </p:nvSpPr>
            <p:spPr bwMode="auto">
              <a:xfrm>
                <a:off x="7626965" y="5953969"/>
                <a:ext cx="2735623" cy="443208"/>
              </a:xfrm>
              <a:prstGeom prst="roundRect">
                <a:avLst>
                  <a:gd name="adj" fmla="val 10936"/>
                </a:avLst>
              </a:prstGeom>
              <a:noFill/>
              <a:ln w="38100" cap="flat">
                <a:solidFill>
                  <a:schemeClr val="accent2"/>
                </a:solidFill>
                <a:prstDash val="solid"/>
                <a:miter lim="800000"/>
                <a:headEnd/>
                <a:tailEnd/>
              </a:ln>
              <a:effectLst>
                <a:softEdge rad="0"/>
              </a:effectLst>
            </p:spPr>
            <p:txBody>
              <a:bodyPr vert="horz" wrap="square" lIns="91440" tIns="45720" rIns="91440" bIns="45720" numCol="1" rtlCol="0" anchor="t" anchorCtr="0" compatLnSpc="1">
                <a:prstTxWarp prst="textNoShape">
                  <a:avLst/>
                </a:prstTxWarp>
              </a:bodyPr>
              <a:lstStyle/>
              <a:p>
                <a:pPr algn="ctr"/>
                <a:endParaRPr lang="fr-CA"/>
              </a:p>
            </p:txBody>
          </p:sp>
          <p:sp>
            <p:nvSpPr>
              <p:cNvPr id="70" name="TextBox 69"/>
              <p:cNvSpPr txBox="1">
                <a:spLocks/>
              </p:cNvSpPr>
              <p:nvPr/>
            </p:nvSpPr>
            <p:spPr>
              <a:xfrm>
                <a:off x="7836550" y="6037074"/>
                <a:ext cx="2316455" cy="276999"/>
              </a:xfrm>
              <a:prstGeom prst="rect">
                <a:avLst/>
              </a:prstGeom>
              <a:noFill/>
              <a:effectLst/>
            </p:spPr>
            <p:txBody>
              <a:bodyPr wrap="square" rtlCol="0">
                <a:spAutoFit/>
              </a:bodyPr>
              <a:lstStyle/>
              <a:p>
                <a:pPr algn="ctr"/>
                <a:r>
                  <a:rPr lang="fr-CA" sz="1200" b="1">
                    <a:solidFill>
                      <a:schemeClr val="accent2"/>
                    </a:solidFill>
                    <a:ea typeface="Open Sans" panose="020B0606030504020204" pitchFamily="34" charset="0"/>
                    <a:cs typeface="Open Sans" panose="020B0606030504020204" pitchFamily="34" charset="0"/>
                  </a:rPr>
                  <a:t>BUY NOW</a:t>
                </a:r>
              </a:p>
            </p:txBody>
          </p:sp>
        </p:grpSp>
      </p:grpSp>
    </p:spTree>
    <p:extLst>
      <p:ext uri="{BB962C8B-B14F-4D97-AF65-F5344CB8AC3E}">
        <p14:creationId xmlns:p14="http://schemas.microsoft.com/office/powerpoint/2010/main" val="119980550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7"/>
          <p:cNvPicPr>
            <a:picLocks noChangeAspect="1"/>
          </p:cNvPicPr>
          <p:nvPr/>
        </p:nvPicPr>
        <p:blipFill>
          <a:blip r:embed="rId2"/>
          <a:stretch>
            <a:fillRect/>
          </a:stretch>
        </p:blipFill>
        <p:spPr>
          <a:xfrm>
            <a:off x="1002382" y="2101051"/>
            <a:ext cx="368119" cy="393700"/>
          </a:xfrm>
          <a:prstGeom prst="rect">
            <a:avLst/>
          </a:prstGeom>
        </p:spPr>
      </p:pic>
      <p:pic>
        <p:nvPicPr>
          <p:cNvPr id="151" name="Picture 150"/>
          <p:cNvPicPr>
            <a:picLocks noChangeAspect="1"/>
          </p:cNvPicPr>
          <p:nvPr/>
        </p:nvPicPr>
        <p:blipFill>
          <a:blip r:embed="rId3"/>
          <a:stretch>
            <a:fillRect/>
          </a:stretch>
        </p:blipFill>
        <p:spPr>
          <a:xfrm>
            <a:off x="5540184" y="1344614"/>
            <a:ext cx="368119" cy="393700"/>
          </a:xfrm>
          <a:prstGeom prst="rect">
            <a:avLst/>
          </a:prstGeom>
        </p:spPr>
      </p:pic>
      <p:pic>
        <p:nvPicPr>
          <p:cNvPr id="152" name="Picture 151"/>
          <p:cNvPicPr>
            <a:picLocks noChangeAspect="1"/>
          </p:cNvPicPr>
          <p:nvPr/>
        </p:nvPicPr>
        <p:blipFill>
          <a:blip r:embed="rId4"/>
          <a:stretch>
            <a:fillRect/>
          </a:stretch>
        </p:blipFill>
        <p:spPr>
          <a:xfrm>
            <a:off x="4011130" y="1370014"/>
            <a:ext cx="393506" cy="342900"/>
          </a:xfrm>
          <a:prstGeom prst="rect">
            <a:avLst/>
          </a:prstGeom>
        </p:spPr>
      </p:pic>
      <p:pic>
        <p:nvPicPr>
          <p:cNvPr id="153" name="Picture 152"/>
          <p:cNvPicPr>
            <a:picLocks noChangeAspect="1"/>
          </p:cNvPicPr>
          <p:nvPr/>
        </p:nvPicPr>
        <p:blipFill>
          <a:blip r:embed="rId5"/>
          <a:stretch>
            <a:fillRect/>
          </a:stretch>
        </p:blipFill>
        <p:spPr>
          <a:xfrm>
            <a:off x="7045239" y="1344614"/>
            <a:ext cx="368119" cy="393700"/>
          </a:xfrm>
          <a:prstGeom prst="rect">
            <a:avLst/>
          </a:prstGeom>
        </p:spPr>
      </p:pic>
      <p:pic>
        <p:nvPicPr>
          <p:cNvPr id="154" name="Picture 153"/>
          <p:cNvPicPr>
            <a:picLocks noChangeAspect="1"/>
          </p:cNvPicPr>
          <p:nvPr/>
        </p:nvPicPr>
        <p:blipFill>
          <a:blip r:embed="rId6"/>
          <a:stretch>
            <a:fillRect/>
          </a:stretch>
        </p:blipFill>
        <p:spPr>
          <a:xfrm>
            <a:off x="4753773" y="1370014"/>
            <a:ext cx="418894" cy="342900"/>
          </a:xfrm>
          <a:prstGeom prst="rect">
            <a:avLst/>
          </a:prstGeom>
        </p:spPr>
      </p:pic>
      <p:pic>
        <p:nvPicPr>
          <p:cNvPr id="155" name="Picture 154"/>
          <p:cNvPicPr>
            <a:picLocks noChangeAspect="1"/>
          </p:cNvPicPr>
          <p:nvPr/>
        </p:nvPicPr>
        <p:blipFill>
          <a:blip r:embed="rId7"/>
          <a:stretch>
            <a:fillRect/>
          </a:stretch>
        </p:blipFill>
        <p:spPr>
          <a:xfrm>
            <a:off x="9374085" y="1344614"/>
            <a:ext cx="253875" cy="393700"/>
          </a:xfrm>
          <a:prstGeom prst="rect">
            <a:avLst/>
          </a:prstGeom>
        </p:spPr>
      </p:pic>
      <p:pic>
        <p:nvPicPr>
          <p:cNvPr id="156" name="Picture 155"/>
          <p:cNvPicPr>
            <a:picLocks noChangeAspect="1"/>
          </p:cNvPicPr>
          <p:nvPr/>
        </p:nvPicPr>
        <p:blipFill>
          <a:blip r:embed="rId8"/>
          <a:stretch>
            <a:fillRect/>
          </a:stretch>
        </p:blipFill>
        <p:spPr>
          <a:xfrm>
            <a:off x="10895123" y="1344614"/>
            <a:ext cx="241181" cy="393700"/>
          </a:xfrm>
          <a:prstGeom prst="rect">
            <a:avLst/>
          </a:prstGeom>
        </p:spPr>
      </p:pic>
      <p:pic>
        <p:nvPicPr>
          <p:cNvPr id="157" name="Picture 156"/>
          <p:cNvPicPr>
            <a:picLocks noChangeAspect="1"/>
          </p:cNvPicPr>
          <p:nvPr/>
        </p:nvPicPr>
        <p:blipFill>
          <a:blip r:embed="rId9"/>
          <a:stretch>
            <a:fillRect/>
          </a:stretch>
        </p:blipFill>
        <p:spPr>
          <a:xfrm>
            <a:off x="3302668" y="1344614"/>
            <a:ext cx="317344" cy="393700"/>
          </a:xfrm>
          <a:prstGeom prst="rect">
            <a:avLst/>
          </a:prstGeom>
        </p:spPr>
      </p:pic>
      <p:pic>
        <p:nvPicPr>
          <p:cNvPr id="158" name="Picture 157"/>
          <p:cNvPicPr>
            <a:picLocks noChangeAspect="1"/>
          </p:cNvPicPr>
          <p:nvPr/>
        </p:nvPicPr>
        <p:blipFill>
          <a:blip r:embed="rId10"/>
          <a:stretch>
            <a:fillRect/>
          </a:stretch>
        </p:blipFill>
        <p:spPr>
          <a:xfrm>
            <a:off x="1774319" y="2126451"/>
            <a:ext cx="342731" cy="342900"/>
          </a:xfrm>
          <a:prstGeom prst="rect">
            <a:avLst/>
          </a:prstGeom>
        </p:spPr>
      </p:pic>
      <p:pic>
        <p:nvPicPr>
          <p:cNvPr id="159" name="Picture 158"/>
          <p:cNvPicPr>
            <a:picLocks noChangeAspect="1"/>
          </p:cNvPicPr>
          <p:nvPr/>
        </p:nvPicPr>
        <p:blipFill>
          <a:blip r:embed="rId11"/>
          <a:stretch>
            <a:fillRect/>
          </a:stretch>
        </p:blipFill>
        <p:spPr>
          <a:xfrm>
            <a:off x="1787012" y="1338264"/>
            <a:ext cx="317344" cy="406400"/>
          </a:xfrm>
          <a:prstGeom prst="rect">
            <a:avLst/>
          </a:prstGeom>
        </p:spPr>
      </p:pic>
      <p:pic>
        <p:nvPicPr>
          <p:cNvPr id="160" name="Picture 159"/>
          <p:cNvPicPr>
            <a:picLocks noChangeAspect="1"/>
          </p:cNvPicPr>
          <p:nvPr/>
        </p:nvPicPr>
        <p:blipFill>
          <a:blip r:embed="rId12"/>
          <a:stretch>
            <a:fillRect/>
          </a:stretch>
        </p:blipFill>
        <p:spPr>
          <a:xfrm>
            <a:off x="989688" y="1344614"/>
            <a:ext cx="393506" cy="393700"/>
          </a:xfrm>
          <a:prstGeom prst="rect">
            <a:avLst/>
          </a:prstGeom>
        </p:spPr>
      </p:pic>
      <p:pic>
        <p:nvPicPr>
          <p:cNvPr id="161" name="Picture 160"/>
          <p:cNvPicPr>
            <a:picLocks noChangeAspect="1"/>
          </p:cNvPicPr>
          <p:nvPr/>
        </p:nvPicPr>
        <p:blipFill>
          <a:blip r:embed="rId13"/>
          <a:stretch>
            <a:fillRect/>
          </a:stretch>
        </p:blipFill>
        <p:spPr>
          <a:xfrm>
            <a:off x="3277281" y="2101051"/>
            <a:ext cx="368119" cy="393700"/>
          </a:xfrm>
          <a:prstGeom prst="rect">
            <a:avLst/>
          </a:prstGeom>
        </p:spPr>
      </p:pic>
      <p:pic>
        <p:nvPicPr>
          <p:cNvPr id="162" name="Picture 161"/>
          <p:cNvPicPr>
            <a:picLocks noChangeAspect="1"/>
          </p:cNvPicPr>
          <p:nvPr/>
        </p:nvPicPr>
        <p:blipFill>
          <a:blip r:embed="rId14"/>
          <a:stretch>
            <a:fillRect/>
          </a:stretch>
        </p:blipFill>
        <p:spPr>
          <a:xfrm>
            <a:off x="4766467" y="2101051"/>
            <a:ext cx="393506" cy="393700"/>
          </a:xfrm>
          <a:prstGeom prst="rect">
            <a:avLst/>
          </a:prstGeom>
        </p:spPr>
      </p:pic>
      <p:pic>
        <p:nvPicPr>
          <p:cNvPr id="163" name="Picture 162"/>
          <p:cNvPicPr>
            <a:picLocks noChangeAspect="1"/>
          </p:cNvPicPr>
          <p:nvPr/>
        </p:nvPicPr>
        <p:blipFill>
          <a:blip r:embed="rId15"/>
          <a:stretch>
            <a:fillRect/>
          </a:stretch>
        </p:blipFill>
        <p:spPr>
          <a:xfrm>
            <a:off x="5552878" y="2088351"/>
            <a:ext cx="342731" cy="419100"/>
          </a:xfrm>
          <a:prstGeom prst="rect">
            <a:avLst/>
          </a:prstGeom>
        </p:spPr>
      </p:pic>
      <p:pic>
        <p:nvPicPr>
          <p:cNvPr id="164" name="Picture 163"/>
          <p:cNvPicPr>
            <a:picLocks noChangeAspect="1"/>
          </p:cNvPicPr>
          <p:nvPr/>
        </p:nvPicPr>
        <p:blipFill>
          <a:blip r:embed="rId16"/>
          <a:stretch>
            <a:fillRect/>
          </a:stretch>
        </p:blipFill>
        <p:spPr>
          <a:xfrm>
            <a:off x="2555043" y="2088351"/>
            <a:ext cx="291956" cy="419100"/>
          </a:xfrm>
          <a:prstGeom prst="rect">
            <a:avLst/>
          </a:prstGeom>
        </p:spPr>
      </p:pic>
      <p:pic>
        <p:nvPicPr>
          <p:cNvPr id="165" name="Picture 164"/>
          <p:cNvPicPr>
            <a:picLocks noChangeAspect="1"/>
          </p:cNvPicPr>
          <p:nvPr/>
        </p:nvPicPr>
        <p:blipFill>
          <a:blip r:embed="rId17"/>
          <a:stretch>
            <a:fillRect/>
          </a:stretch>
        </p:blipFill>
        <p:spPr>
          <a:xfrm>
            <a:off x="8545757" y="1350964"/>
            <a:ext cx="393506" cy="381000"/>
          </a:xfrm>
          <a:prstGeom prst="rect">
            <a:avLst/>
          </a:prstGeom>
        </p:spPr>
      </p:pic>
      <p:pic>
        <p:nvPicPr>
          <p:cNvPr id="166" name="Picture 165"/>
          <p:cNvPicPr>
            <a:picLocks noChangeAspect="1"/>
          </p:cNvPicPr>
          <p:nvPr/>
        </p:nvPicPr>
        <p:blipFill>
          <a:blip r:embed="rId18"/>
          <a:stretch>
            <a:fillRect/>
          </a:stretch>
        </p:blipFill>
        <p:spPr>
          <a:xfrm>
            <a:off x="7792864" y="1389064"/>
            <a:ext cx="393506" cy="304800"/>
          </a:xfrm>
          <a:prstGeom prst="rect">
            <a:avLst/>
          </a:prstGeom>
        </p:spPr>
      </p:pic>
      <p:pic>
        <p:nvPicPr>
          <p:cNvPr id="167" name="Picture 166"/>
          <p:cNvPicPr>
            <a:picLocks noChangeAspect="1"/>
          </p:cNvPicPr>
          <p:nvPr/>
        </p:nvPicPr>
        <p:blipFill>
          <a:blip r:embed="rId19"/>
          <a:stretch>
            <a:fillRect/>
          </a:stretch>
        </p:blipFill>
        <p:spPr>
          <a:xfrm>
            <a:off x="6277208" y="1344614"/>
            <a:ext cx="393506" cy="393700"/>
          </a:xfrm>
          <a:prstGeom prst="rect">
            <a:avLst/>
          </a:prstGeom>
        </p:spPr>
      </p:pic>
      <p:pic>
        <p:nvPicPr>
          <p:cNvPr id="168" name="Picture 167"/>
          <p:cNvPicPr>
            <a:picLocks noChangeAspect="1"/>
          </p:cNvPicPr>
          <p:nvPr/>
        </p:nvPicPr>
        <p:blipFill>
          <a:blip r:embed="rId20"/>
          <a:stretch>
            <a:fillRect/>
          </a:stretch>
        </p:blipFill>
        <p:spPr>
          <a:xfrm>
            <a:off x="1748931" y="2893742"/>
            <a:ext cx="393506" cy="317500"/>
          </a:xfrm>
          <a:prstGeom prst="rect">
            <a:avLst/>
          </a:prstGeom>
        </p:spPr>
      </p:pic>
      <p:pic>
        <p:nvPicPr>
          <p:cNvPr id="169" name="Picture 168"/>
          <p:cNvPicPr>
            <a:picLocks noChangeAspect="1"/>
          </p:cNvPicPr>
          <p:nvPr/>
        </p:nvPicPr>
        <p:blipFill>
          <a:blip r:embed="rId21"/>
          <a:stretch>
            <a:fillRect/>
          </a:stretch>
        </p:blipFill>
        <p:spPr>
          <a:xfrm>
            <a:off x="1040463" y="2855642"/>
            <a:ext cx="291956" cy="393700"/>
          </a:xfrm>
          <a:prstGeom prst="rect">
            <a:avLst/>
          </a:prstGeom>
        </p:spPr>
      </p:pic>
      <p:pic>
        <p:nvPicPr>
          <p:cNvPr id="170" name="Picture 169"/>
          <p:cNvPicPr>
            <a:picLocks noChangeAspect="1"/>
          </p:cNvPicPr>
          <p:nvPr/>
        </p:nvPicPr>
        <p:blipFill>
          <a:blip r:embed="rId22"/>
          <a:stretch>
            <a:fillRect/>
          </a:stretch>
        </p:blipFill>
        <p:spPr>
          <a:xfrm>
            <a:off x="10857041" y="2101051"/>
            <a:ext cx="317344" cy="393700"/>
          </a:xfrm>
          <a:prstGeom prst="rect">
            <a:avLst/>
          </a:prstGeom>
        </p:spPr>
      </p:pic>
      <p:pic>
        <p:nvPicPr>
          <p:cNvPr id="171" name="Picture 170"/>
          <p:cNvPicPr>
            <a:picLocks noChangeAspect="1"/>
          </p:cNvPicPr>
          <p:nvPr/>
        </p:nvPicPr>
        <p:blipFill>
          <a:blip r:embed="rId23"/>
          <a:stretch>
            <a:fillRect/>
          </a:stretch>
        </p:blipFill>
        <p:spPr>
          <a:xfrm>
            <a:off x="10076317" y="2113751"/>
            <a:ext cx="368119" cy="368300"/>
          </a:xfrm>
          <a:prstGeom prst="rect">
            <a:avLst/>
          </a:prstGeom>
        </p:spPr>
      </p:pic>
      <p:pic>
        <p:nvPicPr>
          <p:cNvPr id="172" name="Picture 171"/>
          <p:cNvPicPr>
            <a:picLocks noChangeAspect="1"/>
          </p:cNvPicPr>
          <p:nvPr/>
        </p:nvPicPr>
        <p:blipFill>
          <a:blip r:embed="rId24"/>
          <a:stretch>
            <a:fillRect/>
          </a:stretch>
        </p:blipFill>
        <p:spPr>
          <a:xfrm>
            <a:off x="9355044" y="2101051"/>
            <a:ext cx="291956" cy="393700"/>
          </a:xfrm>
          <a:prstGeom prst="rect">
            <a:avLst/>
          </a:prstGeom>
        </p:spPr>
      </p:pic>
      <p:pic>
        <p:nvPicPr>
          <p:cNvPr id="173" name="Picture 172"/>
          <p:cNvPicPr>
            <a:picLocks noChangeAspect="1"/>
          </p:cNvPicPr>
          <p:nvPr/>
        </p:nvPicPr>
        <p:blipFill>
          <a:blip r:embed="rId25"/>
          <a:stretch>
            <a:fillRect/>
          </a:stretch>
        </p:blipFill>
        <p:spPr>
          <a:xfrm>
            <a:off x="10063623" y="1357314"/>
            <a:ext cx="393506" cy="368300"/>
          </a:xfrm>
          <a:prstGeom prst="rect">
            <a:avLst/>
          </a:prstGeom>
        </p:spPr>
      </p:pic>
      <p:pic>
        <p:nvPicPr>
          <p:cNvPr id="174" name="Picture 173"/>
          <p:cNvPicPr>
            <a:picLocks noChangeAspect="1"/>
          </p:cNvPicPr>
          <p:nvPr/>
        </p:nvPicPr>
        <p:blipFill>
          <a:blip r:embed="rId26"/>
          <a:stretch>
            <a:fillRect/>
          </a:stretch>
        </p:blipFill>
        <p:spPr>
          <a:xfrm>
            <a:off x="8545757" y="2101051"/>
            <a:ext cx="393506" cy="393700"/>
          </a:xfrm>
          <a:prstGeom prst="rect">
            <a:avLst/>
          </a:prstGeom>
        </p:spPr>
      </p:pic>
      <p:pic>
        <p:nvPicPr>
          <p:cNvPr id="175" name="Picture 174"/>
          <p:cNvPicPr>
            <a:picLocks noChangeAspect="1"/>
          </p:cNvPicPr>
          <p:nvPr/>
        </p:nvPicPr>
        <p:blipFill>
          <a:blip r:embed="rId27"/>
          <a:stretch>
            <a:fillRect/>
          </a:stretch>
        </p:blipFill>
        <p:spPr>
          <a:xfrm>
            <a:off x="7792864" y="2101051"/>
            <a:ext cx="393506" cy="393700"/>
          </a:xfrm>
          <a:prstGeom prst="rect">
            <a:avLst/>
          </a:prstGeom>
        </p:spPr>
      </p:pic>
      <p:pic>
        <p:nvPicPr>
          <p:cNvPr id="177" name="Picture 176"/>
          <p:cNvPicPr>
            <a:picLocks noChangeAspect="1"/>
          </p:cNvPicPr>
          <p:nvPr/>
        </p:nvPicPr>
        <p:blipFill>
          <a:blip r:embed="rId28"/>
          <a:stretch>
            <a:fillRect/>
          </a:stretch>
        </p:blipFill>
        <p:spPr>
          <a:xfrm>
            <a:off x="6277208" y="2101051"/>
            <a:ext cx="393506" cy="393700"/>
          </a:xfrm>
          <a:prstGeom prst="rect">
            <a:avLst/>
          </a:prstGeom>
        </p:spPr>
      </p:pic>
      <p:pic>
        <p:nvPicPr>
          <p:cNvPr id="180" name="Picture 179"/>
          <p:cNvPicPr>
            <a:picLocks noChangeAspect="1"/>
          </p:cNvPicPr>
          <p:nvPr/>
        </p:nvPicPr>
        <p:blipFill>
          <a:blip r:embed="rId29"/>
          <a:stretch>
            <a:fillRect/>
          </a:stretch>
        </p:blipFill>
        <p:spPr>
          <a:xfrm>
            <a:off x="6277208" y="2855642"/>
            <a:ext cx="393506" cy="393700"/>
          </a:xfrm>
          <a:prstGeom prst="rect">
            <a:avLst/>
          </a:prstGeom>
        </p:spPr>
      </p:pic>
      <p:pic>
        <p:nvPicPr>
          <p:cNvPr id="181" name="Picture 180"/>
          <p:cNvPicPr>
            <a:picLocks noChangeAspect="1"/>
          </p:cNvPicPr>
          <p:nvPr/>
        </p:nvPicPr>
        <p:blipFill>
          <a:blip r:embed="rId30"/>
          <a:stretch>
            <a:fillRect/>
          </a:stretch>
        </p:blipFill>
        <p:spPr>
          <a:xfrm>
            <a:off x="5527490" y="2855642"/>
            <a:ext cx="393506" cy="393700"/>
          </a:xfrm>
          <a:prstGeom prst="rect">
            <a:avLst/>
          </a:prstGeom>
        </p:spPr>
      </p:pic>
      <p:pic>
        <p:nvPicPr>
          <p:cNvPr id="182" name="Picture 181"/>
          <p:cNvPicPr>
            <a:picLocks noChangeAspect="1"/>
          </p:cNvPicPr>
          <p:nvPr/>
        </p:nvPicPr>
        <p:blipFill>
          <a:blip r:embed="rId31"/>
          <a:stretch>
            <a:fillRect/>
          </a:stretch>
        </p:blipFill>
        <p:spPr>
          <a:xfrm>
            <a:off x="4766467" y="2855642"/>
            <a:ext cx="393506" cy="393700"/>
          </a:xfrm>
          <a:prstGeom prst="rect">
            <a:avLst/>
          </a:prstGeom>
        </p:spPr>
      </p:pic>
      <p:pic>
        <p:nvPicPr>
          <p:cNvPr id="183" name="Picture 182"/>
          <p:cNvPicPr>
            <a:picLocks noChangeAspect="1"/>
          </p:cNvPicPr>
          <p:nvPr/>
        </p:nvPicPr>
        <p:blipFill>
          <a:blip r:embed="rId32"/>
          <a:stretch>
            <a:fillRect/>
          </a:stretch>
        </p:blipFill>
        <p:spPr>
          <a:xfrm>
            <a:off x="4049211" y="2855642"/>
            <a:ext cx="317344" cy="393700"/>
          </a:xfrm>
          <a:prstGeom prst="rect">
            <a:avLst/>
          </a:prstGeom>
        </p:spPr>
      </p:pic>
      <p:pic>
        <p:nvPicPr>
          <p:cNvPr id="184" name="Picture 183"/>
          <p:cNvPicPr>
            <a:picLocks noChangeAspect="1"/>
          </p:cNvPicPr>
          <p:nvPr/>
        </p:nvPicPr>
        <p:blipFill>
          <a:blip r:embed="rId33"/>
          <a:stretch>
            <a:fillRect/>
          </a:stretch>
        </p:blipFill>
        <p:spPr>
          <a:xfrm>
            <a:off x="3264587" y="2881042"/>
            <a:ext cx="393506" cy="342900"/>
          </a:xfrm>
          <a:prstGeom prst="rect">
            <a:avLst/>
          </a:prstGeom>
        </p:spPr>
      </p:pic>
      <p:pic>
        <p:nvPicPr>
          <p:cNvPr id="185" name="Picture 184"/>
          <p:cNvPicPr>
            <a:picLocks noChangeAspect="1"/>
          </p:cNvPicPr>
          <p:nvPr/>
        </p:nvPicPr>
        <p:blipFill>
          <a:blip r:embed="rId34"/>
          <a:stretch>
            <a:fillRect/>
          </a:stretch>
        </p:blipFill>
        <p:spPr>
          <a:xfrm>
            <a:off x="2504268" y="2842942"/>
            <a:ext cx="393506" cy="419100"/>
          </a:xfrm>
          <a:prstGeom prst="rect">
            <a:avLst/>
          </a:prstGeom>
        </p:spPr>
      </p:pic>
      <p:grpSp>
        <p:nvGrpSpPr>
          <p:cNvPr id="193" name="Group 6047"/>
          <p:cNvGrpSpPr>
            <a:grpSpLocks noChangeAspect="1"/>
          </p:cNvGrpSpPr>
          <p:nvPr/>
        </p:nvGrpSpPr>
        <p:grpSpPr bwMode="auto">
          <a:xfrm>
            <a:off x="7032448" y="2855642"/>
            <a:ext cx="393700" cy="393700"/>
            <a:chOff x="4419" y="1807"/>
            <a:chExt cx="248" cy="248"/>
          </a:xfrm>
        </p:grpSpPr>
        <p:sp>
          <p:nvSpPr>
            <p:cNvPr id="194" name="AutoShape 6046"/>
            <p:cNvSpPr>
              <a:spLocks noChangeAspect="1" noChangeArrowheads="1" noTextEdit="1"/>
            </p:cNvSpPr>
            <p:nvPr/>
          </p:nvSpPr>
          <p:spPr bwMode="auto">
            <a:xfrm>
              <a:off x="4419" y="1807"/>
              <a:ext cx="2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5" name="Line 6048"/>
            <p:cNvSpPr>
              <a:spLocks noChangeShapeType="1"/>
            </p:cNvSpPr>
            <p:nvPr/>
          </p:nvSpPr>
          <p:spPr bwMode="auto">
            <a:xfrm>
              <a:off x="4549" y="1862"/>
              <a:ext cx="0" cy="102"/>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6" name="Oval 6049"/>
            <p:cNvSpPr>
              <a:spLocks noChangeArrowheads="1"/>
            </p:cNvSpPr>
            <p:nvPr/>
          </p:nvSpPr>
          <p:spPr bwMode="auto">
            <a:xfrm>
              <a:off x="4422" y="1810"/>
              <a:ext cx="242" cy="242"/>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7" name="Line 6050"/>
            <p:cNvSpPr>
              <a:spLocks noChangeShapeType="1"/>
            </p:cNvSpPr>
            <p:nvPr/>
          </p:nvSpPr>
          <p:spPr bwMode="auto">
            <a:xfrm>
              <a:off x="4549" y="2005"/>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198" name="Group 6053"/>
          <p:cNvGrpSpPr>
            <a:grpSpLocks noChangeAspect="1"/>
          </p:cNvGrpSpPr>
          <p:nvPr/>
        </p:nvGrpSpPr>
        <p:grpSpPr bwMode="auto">
          <a:xfrm>
            <a:off x="2554971" y="1344614"/>
            <a:ext cx="292100" cy="393700"/>
            <a:chOff x="1605" y="867"/>
            <a:chExt cx="184" cy="248"/>
          </a:xfrm>
        </p:grpSpPr>
        <p:sp>
          <p:nvSpPr>
            <p:cNvPr id="199" name="AutoShape 6052"/>
            <p:cNvSpPr>
              <a:spLocks noChangeAspect="1" noChangeArrowheads="1" noTextEdit="1"/>
            </p:cNvSpPr>
            <p:nvPr/>
          </p:nvSpPr>
          <p:spPr bwMode="auto">
            <a:xfrm>
              <a:off x="1605" y="867"/>
              <a:ext cx="18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0" name="Freeform 6054"/>
            <p:cNvSpPr>
              <a:spLocks/>
            </p:cNvSpPr>
            <p:nvPr/>
          </p:nvSpPr>
          <p:spPr bwMode="auto">
            <a:xfrm>
              <a:off x="1719" y="903"/>
              <a:ext cx="39" cy="173"/>
            </a:xfrm>
            <a:custGeom>
              <a:avLst/>
              <a:gdLst>
                <a:gd name="T0" fmla="*/ 14 w 14"/>
                <a:gd name="T1" fmla="*/ 0 h 63"/>
                <a:gd name="T2" fmla="*/ 0 w 14"/>
                <a:gd name="T3" fmla="*/ 29 h 63"/>
                <a:gd name="T4" fmla="*/ 0 w 14"/>
                <a:gd name="T5" fmla="*/ 35 h 63"/>
                <a:gd name="T6" fmla="*/ 14 w 14"/>
                <a:gd name="T7" fmla="*/ 63 h 63"/>
              </a:gdLst>
              <a:ahLst/>
              <a:cxnLst>
                <a:cxn ang="0">
                  <a:pos x="T0" y="T1"/>
                </a:cxn>
                <a:cxn ang="0">
                  <a:pos x="T2" y="T3"/>
                </a:cxn>
                <a:cxn ang="0">
                  <a:pos x="T4" y="T5"/>
                </a:cxn>
                <a:cxn ang="0">
                  <a:pos x="T6" y="T7"/>
                </a:cxn>
              </a:cxnLst>
              <a:rect l="0" t="0" r="r" b="b"/>
              <a:pathLst>
                <a:path w="14" h="63">
                  <a:moveTo>
                    <a:pt x="14" y="0"/>
                  </a:moveTo>
                  <a:cubicBezTo>
                    <a:pt x="14" y="13"/>
                    <a:pt x="8" y="25"/>
                    <a:pt x="0" y="29"/>
                  </a:cubicBezTo>
                  <a:cubicBezTo>
                    <a:pt x="0" y="35"/>
                    <a:pt x="0" y="35"/>
                    <a:pt x="0" y="35"/>
                  </a:cubicBezTo>
                  <a:cubicBezTo>
                    <a:pt x="8" y="38"/>
                    <a:pt x="14" y="50"/>
                    <a:pt x="14" y="63"/>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1" name="Freeform 6055"/>
            <p:cNvSpPr>
              <a:spLocks/>
            </p:cNvSpPr>
            <p:nvPr/>
          </p:nvSpPr>
          <p:spPr bwMode="auto">
            <a:xfrm>
              <a:off x="1638" y="903"/>
              <a:ext cx="40" cy="173"/>
            </a:xfrm>
            <a:custGeom>
              <a:avLst/>
              <a:gdLst>
                <a:gd name="T0" fmla="*/ 0 w 14"/>
                <a:gd name="T1" fmla="*/ 0 h 63"/>
                <a:gd name="T2" fmla="*/ 14 w 14"/>
                <a:gd name="T3" fmla="*/ 28 h 63"/>
                <a:gd name="T4" fmla="*/ 14 w 14"/>
                <a:gd name="T5" fmla="*/ 35 h 63"/>
                <a:gd name="T6" fmla="*/ 0 w 14"/>
                <a:gd name="T7" fmla="*/ 63 h 63"/>
              </a:gdLst>
              <a:ahLst/>
              <a:cxnLst>
                <a:cxn ang="0">
                  <a:pos x="T0" y="T1"/>
                </a:cxn>
                <a:cxn ang="0">
                  <a:pos x="T2" y="T3"/>
                </a:cxn>
                <a:cxn ang="0">
                  <a:pos x="T4" y="T5"/>
                </a:cxn>
                <a:cxn ang="0">
                  <a:pos x="T6" y="T7"/>
                </a:cxn>
              </a:cxnLst>
              <a:rect l="0" t="0" r="r" b="b"/>
              <a:pathLst>
                <a:path w="14" h="63">
                  <a:moveTo>
                    <a:pt x="0" y="0"/>
                  </a:moveTo>
                  <a:cubicBezTo>
                    <a:pt x="0" y="13"/>
                    <a:pt x="7" y="24"/>
                    <a:pt x="14" y="28"/>
                  </a:cubicBezTo>
                  <a:cubicBezTo>
                    <a:pt x="14" y="35"/>
                    <a:pt x="14" y="35"/>
                    <a:pt x="14" y="35"/>
                  </a:cubicBezTo>
                  <a:cubicBezTo>
                    <a:pt x="6" y="38"/>
                    <a:pt x="0" y="49"/>
                    <a:pt x="0" y="63"/>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2" name="Rectangle 6056"/>
            <p:cNvSpPr>
              <a:spLocks noChangeArrowheads="1"/>
            </p:cNvSpPr>
            <p:nvPr/>
          </p:nvSpPr>
          <p:spPr bwMode="auto">
            <a:xfrm>
              <a:off x="1613" y="875"/>
              <a:ext cx="168" cy="22"/>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3" name="Rectangle 6057"/>
            <p:cNvSpPr>
              <a:spLocks noChangeArrowheads="1"/>
            </p:cNvSpPr>
            <p:nvPr/>
          </p:nvSpPr>
          <p:spPr bwMode="auto">
            <a:xfrm>
              <a:off x="1613" y="1085"/>
              <a:ext cx="168" cy="22"/>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4" name="Line 6058"/>
            <p:cNvSpPr>
              <a:spLocks noChangeShapeType="1"/>
            </p:cNvSpPr>
            <p:nvPr/>
          </p:nvSpPr>
          <p:spPr bwMode="auto">
            <a:xfrm>
              <a:off x="1672" y="106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5" name="Line 6059"/>
            <p:cNvSpPr>
              <a:spLocks noChangeShapeType="1"/>
            </p:cNvSpPr>
            <p:nvPr/>
          </p:nvSpPr>
          <p:spPr bwMode="auto">
            <a:xfrm>
              <a:off x="1697" y="104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6" name="Line 6060"/>
            <p:cNvSpPr>
              <a:spLocks noChangeShapeType="1"/>
            </p:cNvSpPr>
            <p:nvPr/>
          </p:nvSpPr>
          <p:spPr bwMode="auto">
            <a:xfrm>
              <a:off x="1722" y="106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7" name="Line 6061"/>
            <p:cNvSpPr>
              <a:spLocks noChangeShapeType="1"/>
            </p:cNvSpPr>
            <p:nvPr/>
          </p:nvSpPr>
          <p:spPr bwMode="auto">
            <a:xfrm>
              <a:off x="1697" y="997"/>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8" name="Line 6062"/>
            <p:cNvSpPr>
              <a:spLocks noChangeShapeType="1"/>
            </p:cNvSpPr>
            <p:nvPr/>
          </p:nvSpPr>
          <p:spPr bwMode="auto">
            <a:xfrm>
              <a:off x="1697" y="102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9" name="Line 6063"/>
            <p:cNvSpPr>
              <a:spLocks noChangeShapeType="1"/>
            </p:cNvSpPr>
            <p:nvPr/>
          </p:nvSpPr>
          <p:spPr bwMode="auto">
            <a:xfrm>
              <a:off x="1697" y="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0" name="Line 6064"/>
            <p:cNvSpPr>
              <a:spLocks noChangeShapeType="1"/>
            </p:cNvSpPr>
            <p:nvPr/>
          </p:nvSpPr>
          <p:spPr bwMode="auto">
            <a:xfrm>
              <a:off x="1672" y="947"/>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1" name="Line 6065"/>
            <p:cNvSpPr>
              <a:spLocks noChangeShapeType="1"/>
            </p:cNvSpPr>
            <p:nvPr/>
          </p:nvSpPr>
          <p:spPr bwMode="auto">
            <a:xfrm>
              <a:off x="1697" y="947"/>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2" name="Line 6066"/>
            <p:cNvSpPr>
              <a:spLocks noChangeShapeType="1"/>
            </p:cNvSpPr>
            <p:nvPr/>
          </p:nvSpPr>
          <p:spPr bwMode="auto">
            <a:xfrm>
              <a:off x="1697" y="92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3" name="Line 6067"/>
            <p:cNvSpPr>
              <a:spLocks noChangeShapeType="1"/>
            </p:cNvSpPr>
            <p:nvPr/>
          </p:nvSpPr>
          <p:spPr bwMode="auto">
            <a:xfrm>
              <a:off x="1722" y="947"/>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214" name="Group 6070"/>
          <p:cNvGrpSpPr>
            <a:grpSpLocks noChangeAspect="1"/>
          </p:cNvGrpSpPr>
          <p:nvPr/>
        </p:nvGrpSpPr>
        <p:grpSpPr bwMode="auto">
          <a:xfrm>
            <a:off x="7032448" y="2101051"/>
            <a:ext cx="393700" cy="393700"/>
            <a:chOff x="4412" y="1327"/>
            <a:chExt cx="248" cy="248"/>
          </a:xfrm>
        </p:grpSpPr>
        <p:sp>
          <p:nvSpPr>
            <p:cNvPr id="215" name="AutoShape 6069"/>
            <p:cNvSpPr>
              <a:spLocks noChangeAspect="1" noChangeArrowheads="1" noTextEdit="1"/>
            </p:cNvSpPr>
            <p:nvPr/>
          </p:nvSpPr>
          <p:spPr bwMode="auto">
            <a:xfrm>
              <a:off x="4412" y="1327"/>
              <a:ext cx="2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6" name="Oval 6071"/>
            <p:cNvSpPr>
              <a:spLocks noChangeArrowheads="1"/>
            </p:cNvSpPr>
            <p:nvPr/>
          </p:nvSpPr>
          <p:spPr bwMode="auto">
            <a:xfrm>
              <a:off x="4415" y="1330"/>
              <a:ext cx="242" cy="242"/>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7" name="Line 6072"/>
            <p:cNvSpPr>
              <a:spLocks noChangeShapeType="1"/>
            </p:cNvSpPr>
            <p:nvPr/>
          </p:nvSpPr>
          <p:spPr bwMode="auto">
            <a:xfrm>
              <a:off x="4542" y="153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8" name="Freeform 6073"/>
            <p:cNvSpPr>
              <a:spLocks/>
            </p:cNvSpPr>
            <p:nvPr/>
          </p:nvSpPr>
          <p:spPr bwMode="auto">
            <a:xfrm>
              <a:off x="4495" y="1374"/>
              <a:ext cx="91" cy="129"/>
            </a:xfrm>
            <a:custGeom>
              <a:avLst/>
              <a:gdLst>
                <a:gd name="T0" fmla="*/ 0 w 33"/>
                <a:gd name="T1" fmla="*/ 15 h 47"/>
                <a:gd name="T2" fmla="*/ 17 w 33"/>
                <a:gd name="T3" fmla="*/ 0 h 47"/>
                <a:gd name="T4" fmla="*/ 33 w 33"/>
                <a:gd name="T5" fmla="*/ 16 h 47"/>
                <a:gd name="T6" fmla="*/ 17 w 33"/>
                <a:gd name="T7" fmla="*/ 33 h 47"/>
                <a:gd name="T8" fmla="*/ 17 w 33"/>
                <a:gd name="T9" fmla="*/ 47 h 47"/>
              </a:gdLst>
              <a:ahLst/>
              <a:cxnLst>
                <a:cxn ang="0">
                  <a:pos x="T0" y="T1"/>
                </a:cxn>
                <a:cxn ang="0">
                  <a:pos x="T2" y="T3"/>
                </a:cxn>
                <a:cxn ang="0">
                  <a:pos x="T4" y="T5"/>
                </a:cxn>
                <a:cxn ang="0">
                  <a:pos x="T6" y="T7"/>
                </a:cxn>
                <a:cxn ang="0">
                  <a:pos x="T8" y="T9"/>
                </a:cxn>
              </a:cxnLst>
              <a:rect l="0" t="0" r="r" b="b"/>
              <a:pathLst>
                <a:path w="33" h="47">
                  <a:moveTo>
                    <a:pt x="0" y="15"/>
                  </a:moveTo>
                  <a:cubicBezTo>
                    <a:pt x="0" y="6"/>
                    <a:pt x="8" y="0"/>
                    <a:pt x="17" y="0"/>
                  </a:cubicBezTo>
                  <a:cubicBezTo>
                    <a:pt x="26" y="0"/>
                    <a:pt x="33" y="7"/>
                    <a:pt x="33" y="16"/>
                  </a:cubicBezTo>
                  <a:cubicBezTo>
                    <a:pt x="33" y="25"/>
                    <a:pt x="24" y="33"/>
                    <a:pt x="17" y="33"/>
                  </a:cubicBezTo>
                  <a:cubicBezTo>
                    <a:pt x="17" y="47"/>
                    <a:pt x="17" y="47"/>
                    <a:pt x="17" y="4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pic>
        <p:nvPicPr>
          <p:cNvPr id="219" name="Picture 218"/>
          <p:cNvPicPr>
            <a:picLocks noChangeAspect="1"/>
          </p:cNvPicPr>
          <p:nvPr/>
        </p:nvPicPr>
        <p:blipFill>
          <a:blip r:embed="rId35"/>
          <a:stretch>
            <a:fillRect/>
          </a:stretch>
        </p:blipFill>
        <p:spPr>
          <a:xfrm>
            <a:off x="10101704" y="2868342"/>
            <a:ext cx="317344" cy="368300"/>
          </a:xfrm>
          <a:prstGeom prst="rect">
            <a:avLst/>
          </a:prstGeom>
        </p:spPr>
      </p:pic>
      <p:pic>
        <p:nvPicPr>
          <p:cNvPr id="220" name="Picture 219"/>
          <p:cNvPicPr>
            <a:picLocks noChangeAspect="1"/>
          </p:cNvPicPr>
          <p:nvPr/>
        </p:nvPicPr>
        <p:blipFill>
          <a:blip r:embed="rId36"/>
          <a:stretch>
            <a:fillRect/>
          </a:stretch>
        </p:blipFill>
        <p:spPr>
          <a:xfrm>
            <a:off x="10869735" y="2855642"/>
            <a:ext cx="291956" cy="393700"/>
          </a:xfrm>
          <a:prstGeom prst="rect">
            <a:avLst/>
          </a:prstGeom>
        </p:spPr>
      </p:pic>
      <p:pic>
        <p:nvPicPr>
          <p:cNvPr id="221" name="Picture 220"/>
          <p:cNvPicPr>
            <a:picLocks noChangeAspect="1"/>
          </p:cNvPicPr>
          <p:nvPr/>
        </p:nvPicPr>
        <p:blipFill>
          <a:blip r:embed="rId37"/>
          <a:stretch>
            <a:fillRect/>
          </a:stretch>
        </p:blipFill>
        <p:spPr>
          <a:xfrm>
            <a:off x="4074599" y="2101051"/>
            <a:ext cx="266569" cy="393700"/>
          </a:xfrm>
          <a:prstGeom prst="rect">
            <a:avLst/>
          </a:prstGeom>
        </p:spPr>
      </p:pic>
      <p:pic>
        <p:nvPicPr>
          <p:cNvPr id="222" name="Picture 221"/>
          <p:cNvPicPr>
            <a:picLocks noChangeAspect="1"/>
          </p:cNvPicPr>
          <p:nvPr/>
        </p:nvPicPr>
        <p:blipFill>
          <a:blip r:embed="rId38"/>
          <a:stretch>
            <a:fillRect/>
          </a:stretch>
        </p:blipFill>
        <p:spPr>
          <a:xfrm>
            <a:off x="9316963" y="2868342"/>
            <a:ext cx="368119" cy="368300"/>
          </a:xfrm>
          <a:prstGeom prst="rect">
            <a:avLst/>
          </a:prstGeom>
        </p:spPr>
      </p:pic>
      <p:pic>
        <p:nvPicPr>
          <p:cNvPr id="223" name="Picture 222"/>
          <p:cNvPicPr>
            <a:picLocks noChangeAspect="1"/>
          </p:cNvPicPr>
          <p:nvPr/>
        </p:nvPicPr>
        <p:blipFill>
          <a:blip r:embed="rId39"/>
          <a:stretch>
            <a:fillRect/>
          </a:stretch>
        </p:blipFill>
        <p:spPr>
          <a:xfrm>
            <a:off x="8545757" y="2855642"/>
            <a:ext cx="393506" cy="393700"/>
          </a:xfrm>
          <a:prstGeom prst="rect">
            <a:avLst/>
          </a:prstGeom>
        </p:spPr>
      </p:pic>
      <p:pic>
        <p:nvPicPr>
          <p:cNvPr id="224" name="Picture 223"/>
          <p:cNvPicPr>
            <a:picLocks noChangeAspect="1"/>
          </p:cNvPicPr>
          <p:nvPr/>
        </p:nvPicPr>
        <p:blipFill>
          <a:blip r:embed="rId40"/>
          <a:stretch>
            <a:fillRect/>
          </a:stretch>
        </p:blipFill>
        <p:spPr>
          <a:xfrm>
            <a:off x="7792864" y="2855642"/>
            <a:ext cx="393506" cy="393700"/>
          </a:xfrm>
          <a:prstGeom prst="rect">
            <a:avLst/>
          </a:prstGeom>
        </p:spPr>
      </p:pic>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Business</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255" name="Picture 254"/>
          <p:cNvPicPr>
            <a:picLocks noChangeAspect="1"/>
          </p:cNvPicPr>
          <p:nvPr/>
        </p:nvPicPr>
        <p:blipFill>
          <a:blip r:embed="rId41"/>
          <a:stretch>
            <a:fillRect/>
          </a:stretch>
        </p:blipFill>
        <p:spPr>
          <a:xfrm>
            <a:off x="4087293" y="5129280"/>
            <a:ext cx="241181" cy="393700"/>
          </a:xfrm>
          <a:prstGeom prst="rect">
            <a:avLst/>
          </a:prstGeom>
        </p:spPr>
      </p:pic>
      <p:pic>
        <p:nvPicPr>
          <p:cNvPr id="256" name="Picture 255"/>
          <p:cNvPicPr>
            <a:picLocks noChangeAspect="1"/>
          </p:cNvPicPr>
          <p:nvPr/>
        </p:nvPicPr>
        <p:blipFill>
          <a:blip r:embed="rId42"/>
          <a:stretch>
            <a:fillRect/>
          </a:stretch>
        </p:blipFill>
        <p:spPr>
          <a:xfrm>
            <a:off x="3315362" y="5129280"/>
            <a:ext cx="291956" cy="393700"/>
          </a:xfrm>
          <a:prstGeom prst="rect">
            <a:avLst/>
          </a:prstGeom>
        </p:spPr>
      </p:pic>
      <p:pic>
        <p:nvPicPr>
          <p:cNvPr id="257" name="Picture 256"/>
          <p:cNvPicPr>
            <a:picLocks noChangeAspect="1"/>
          </p:cNvPicPr>
          <p:nvPr/>
        </p:nvPicPr>
        <p:blipFill>
          <a:blip r:embed="rId43"/>
          <a:stretch>
            <a:fillRect/>
          </a:stretch>
        </p:blipFill>
        <p:spPr>
          <a:xfrm>
            <a:off x="2555043" y="5180080"/>
            <a:ext cx="291956" cy="292100"/>
          </a:xfrm>
          <a:prstGeom prst="rect">
            <a:avLst/>
          </a:prstGeom>
        </p:spPr>
      </p:pic>
      <p:pic>
        <p:nvPicPr>
          <p:cNvPr id="258" name="Picture 257"/>
          <p:cNvPicPr>
            <a:picLocks noChangeAspect="1"/>
          </p:cNvPicPr>
          <p:nvPr/>
        </p:nvPicPr>
        <p:blipFill>
          <a:blip r:embed="rId44"/>
          <a:stretch>
            <a:fillRect/>
          </a:stretch>
        </p:blipFill>
        <p:spPr>
          <a:xfrm>
            <a:off x="10114398" y="4393739"/>
            <a:ext cx="291956" cy="355600"/>
          </a:xfrm>
          <a:prstGeom prst="rect">
            <a:avLst/>
          </a:prstGeom>
        </p:spPr>
      </p:pic>
      <p:pic>
        <p:nvPicPr>
          <p:cNvPr id="259" name="Picture 258"/>
          <p:cNvPicPr>
            <a:picLocks noChangeAspect="1"/>
          </p:cNvPicPr>
          <p:nvPr/>
        </p:nvPicPr>
        <p:blipFill>
          <a:blip r:embed="rId45"/>
          <a:stretch>
            <a:fillRect/>
          </a:stretch>
        </p:blipFill>
        <p:spPr>
          <a:xfrm>
            <a:off x="9291575" y="4425489"/>
            <a:ext cx="418894" cy="292100"/>
          </a:xfrm>
          <a:prstGeom prst="rect">
            <a:avLst/>
          </a:prstGeom>
        </p:spPr>
      </p:pic>
      <p:pic>
        <p:nvPicPr>
          <p:cNvPr id="260" name="Picture 259"/>
          <p:cNvPicPr>
            <a:picLocks noChangeAspect="1"/>
          </p:cNvPicPr>
          <p:nvPr/>
        </p:nvPicPr>
        <p:blipFill>
          <a:blip r:embed="rId46"/>
          <a:stretch>
            <a:fillRect/>
          </a:stretch>
        </p:blipFill>
        <p:spPr>
          <a:xfrm>
            <a:off x="7818252" y="4438189"/>
            <a:ext cx="342731" cy="266700"/>
          </a:xfrm>
          <a:prstGeom prst="rect">
            <a:avLst/>
          </a:prstGeom>
        </p:spPr>
      </p:pic>
      <p:pic>
        <p:nvPicPr>
          <p:cNvPr id="261" name="Picture 260"/>
          <p:cNvPicPr>
            <a:picLocks noChangeAspect="1"/>
          </p:cNvPicPr>
          <p:nvPr/>
        </p:nvPicPr>
        <p:blipFill>
          <a:blip r:embed="rId47"/>
          <a:stretch>
            <a:fillRect/>
          </a:stretch>
        </p:blipFill>
        <p:spPr>
          <a:xfrm>
            <a:off x="1774319" y="5173730"/>
            <a:ext cx="342731" cy="304800"/>
          </a:xfrm>
          <a:prstGeom prst="rect">
            <a:avLst/>
          </a:prstGeom>
        </p:spPr>
      </p:pic>
      <p:pic>
        <p:nvPicPr>
          <p:cNvPr id="262" name="Picture 261"/>
          <p:cNvPicPr>
            <a:picLocks noChangeAspect="1"/>
          </p:cNvPicPr>
          <p:nvPr/>
        </p:nvPicPr>
        <p:blipFill>
          <a:blip r:embed="rId48"/>
          <a:stretch>
            <a:fillRect/>
          </a:stretch>
        </p:blipFill>
        <p:spPr>
          <a:xfrm>
            <a:off x="10844348" y="4438189"/>
            <a:ext cx="342731" cy="266700"/>
          </a:xfrm>
          <a:prstGeom prst="rect">
            <a:avLst/>
          </a:prstGeom>
        </p:spPr>
      </p:pic>
      <p:pic>
        <p:nvPicPr>
          <p:cNvPr id="263" name="Picture 262"/>
          <p:cNvPicPr>
            <a:picLocks noChangeAspect="1"/>
          </p:cNvPicPr>
          <p:nvPr/>
        </p:nvPicPr>
        <p:blipFill>
          <a:blip r:embed="rId49"/>
          <a:stretch>
            <a:fillRect/>
          </a:stretch>
        </p:blipFill>
        <p:spPr>
          <a:xfrm>
            <a:off x="1078544" y="5154680"/>
            <a:ext cx="215794" cy="342900"/>
          </a:xfrm>
          <a:prstGeom prst="rect">
            <a:avLst/>
          </a:prstGeom>
        </p:spPr>
      </p:pic>
      <p:pic>
        <p:nvPicPr>
          <p:cNvPr id="264" name="Picture 263"/>
          <p:cNvPicPr>
            <a:picLocks noChangeAspect="1"/>
          </p:cNvPicPr>
          <p:nvPr/>
        </p:nvPicPr>
        <p:blipFill>
          <a:blip r:embed="rId50"/>
          <a:stretch>
            <a:fillRect/>
          </a:stretch>
        </p:blipFill>
        <p:spPr>
          <a:xfrm>
            <a:off x="7070626" y="4412789"/>
            <a:ext cx="317344" cy="317500"/>
          </a:xfrm>
          <a:prstGeom prst="rect">
            <a:avLst/>
          </a:prstGeom>
        </p:spPr>
      </p:pic>
      <p:pic>
        <p:nvPicPr>
          <p:cNvPr id="265" name="Picture 264"/>
          <p:cNvPicPr>
            <a:picLocks noChangeAspect="1"/>
          </p:cNvPicPr>
          <p:nvPr/>
        </p:nvPicPr>
        <p:blipFill>
          <a:blip r:embed="rId51"/>
          <a:stretch>
            <a:fillRect/>
          </a:stretch>
        </p:blipFill>
        <p:spPr>
          <a:xfrm>
            <a:off x="3277281" y="4393739"/>
            <a:ext cx="368119" cy="355600"/>
          </a:xfrm>
          <a:prstGeom prst="rect">
            <a:avLst/>
          </a:prstGeom>
        </p:spPr>
      </p:pic>
      <p:pic>
        <p:nvPicPr>
          <p:cNvPr id="266" name="Picture 265"/>
          <p:cNvPicPr>
            <a:picLocks noChangeAspect="1"/>
          </p:cNvPicPr>
          <p:nvPr/>
        </p:nvPicPr>
        <p:blipFill>
          <a:blip r:embed="rId52"/>
          <a:stretch>
            <a:fillRect/>
          </a:stretch>
        </p:blipFill>
        <p:spPr>
          <a:xfrm>
            <a:off x="6302596" y="4387389"/>
            <a:ext cx="342731" cy="368300"/>
          </a:xfrm>
          <a:prstGeom prst="rect">
            <a:avLst/>
          </a:prstGeom>
        </p:spPr>
      </p:pic>
      <p:pic>
        <p:nvPicPr>
          <p:cNvPr id="267" name="Picture 266"/>
          <p:cNvPicPr>
            <a:picLocks noChangeAspect="1"/>
          </p:cNvPicPr>
          <p:nvPr/>
        </p:nvPicPr>
        <p:blipFill>
          <a:blip r:embed="rId53"/>
          <a:stretch>
            <a:fillRect/>
          </a:stretch>
        </p:blipFill>
        <p:spPr>
          <a:xfrm>
            <a:off x="8621920" y="4412789"/>
            <a:ext cx="241181" cy="317500"/>
          </a:xfrm>
          <a:prstGeom prst="rect">
            <a:avLst/>
          </a:prstGeom>
        </p:spPr>
      </p:pic>
      <p:pic>
        <p:nvPicPr>
          <p:cNvPr id="268" name="Picture 267"/>
          <p:cNvPicPr>
            <a:picLocks noChangeAspect="1"/>
          </p:cNvPicPr>
          <p:nvPr/>
        </p:nvPicPr>
        <p:blipFill>
          <a:blip r:embed="rId54"/>
          <a:stretch>
            <a:fillRect/>
          </a:stretch>
        </p:blipFill>
        <p:spPr>
          <a:xfrm>
            <a:off x="4804548" y="4412789"/>
            <a:ext cx="317344" cy="317500"/>
          </a:xfrm>
          <a:prstGeom prst="rect">
            <a:avLst/>
          </a:prstGeom>
        </p:spPr>
      </p:pic>
      <p:pic>
        <p:nvPicPr>
          <p:cNvPr id="269" name="Picture 268"/>
          <p:cNvPicPr>
            <a:picLocks noChangeAspect="1"/>
          </p:cNvPicPr>
          <p:nvPr/>
        </p:nvPicPr>
        <p:blipFill>
          <a:blip r:embed="rId55"/>
          <a:stretch>
            <a:fillRect/>
          </a:stretch>
        </p:blipFill>
        <p:spPr>
          <a:xfrm>
            <a:off x="2555043" y="4387389"/>
            <a:ext cx="291956" cy="368300"/>
          </a:xfrm>
          <a:prstGeom prst="rect">
            <a:avLst/>
          </a:prstGeom>
        </p:spPr>
      </p:pic>
      <p:pic>
        <p:nvPicPr>
          <p:cNvPr id="270" name="Picture 269"/>
          <p:cNvPicPr>
            <a:picLocks noChangeAspect="1"/>
          </p:cNvPicPr>
          <p:nvPr/>
        </p:nvPicPr>
        <p:blipFill>
          <a:blip r:embed="rId56"/>
          <a:stretch>
            <a:fillRect/>
          </a:stretch>
        </p:blipFill>
        <p:spPr>
          <a:xfrm>
            <a:off x="1748931" y="4425489"/>
            <a:ext cx="393506" cy="292100"/>
          </a:xfrm>
          <a:prstGeom prst="rect">
            <a:avLst/>
          </a:prstGeom>
        </p:spPr>
      </p:pic>
      <p:pic>
        <p:nvPicPr>
          <p:cNvPr id="271" name="Picture 270"/>
          <p:cNvPicPr>
            <a:picLocks noChangeAspect="1"/>
          </p:cNvPicPr>
          <p:nvPr/>
        </p:nvPicPr>
        <p:blipFill>
          <a:blip r:embed="rId57"/>
          <a:stretch>
            <a:fillRect/>
          </a:stretch>
        </p:blipFill>
        <p:spPr>
          <a:xfrm>
            <a:off x="4036518" y="4374689"/>
            <a:ext cx="342731" cy="393700"/>
          </a:xfrm>
          <a:prstGeom prst="rect">
            <a:avLst/>
          </a:prstGeom>
        </p:spPr>
      </p:pic>
      <p:pic>
        <p:nvPicPr>
          <p:cNvPr id="272" name="Picture 271"/>
          <p:cNvPicPr>
            <a:picLocks noChangeAspect="1"/>
          </p:cNvPicPr>
          <p:nvPr/>
        </p:nvPicPr>
        <p:blipFill>
          <a:blip r:embed="rId58"/>
          <a:stretch>
            <a:fillRect/>
          </a:stretch>
        </p:blipFill>
        <p:spPr>
          <a:xfrm>
            <a:off x="1015076" y="4374689"/>
            <a:ext cx="342731" cy="393700"/>
          </a:xfrm>
          <a:prstGeom prst="rect">
            <a:avLst/>
          </a:prstGeom>
        </p:spPr>
      </p:pic>
      <p:pic>
        <p:nvPicPr>
          <p:cNvPr id="273" name="Picture 272"/>
          <p:cNvPicPr>
            <a:picLocks noChangeAspect="1"/>
          </p:cNvPicPr>
          <p:nvPr/>
        </p:nvPicPr>
        <p:blipFill>
          <a:blip r:embed="rId59"/>
          <a:stretch>
            <a:fillRect/>
          </a:stretch>
        </p:blipFill>
        <p:spPr>
          <a:xfrm>
            <a:off x="5552878" y="4438189"/>
            <a:ext cx="342731" cy="266700"/>
          </a:xfrm>
          <a:prstGeom prst="rect">
            <a:avLst/>
          </a:prstGeom>
        </p:spPr>
      </p:pic>
      <p:sp>
        <p:nvSpPr>
          <p:cNvPr id="274" name="TextBox 273"/>
          <p:cNvSpPr txBox="1">
            <a:spLocks/>
          </p:cNvSpPr>
          <p:nvPr/>
        </p:nvSpPr>
        <p:spPr>
          <a:xfrm>
            <a:off x="3557997" y="3652187"/>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Camera</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067593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alpha val="48000"/>
          </a:srgbClr>
        </a:solidFill>
        <a:effectLst/>
      </p:bgPr>
    </p:bg>
    <p:spTree>
      <p:nvGrpSpPr>
        <p:cNvPr id="1" name="Shape 771"/>
        <p:cNvGrpSpPr/>
        <p:nvPr/>
      </p:nvGrpSpPr>
      <p:grpSpPr>
        <a:xfrm>
          <a:off x="0" y="0"/>
          <a:ext cx="0" cy="0"/>
          <a:chOff x="0" y="0"/>
          <a:chExt cx="0" cy="0"/>
        </a:xfrm>
      </p:grpSpPr>
      <p:pic>
        <p:nvPicPr>
          <p:cNvPr id="11" name="Picture 10" descr="Sunshine Express | Travel Between The Pag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26871"/>
            <a:ext cx="7620000" cy="41311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962900" cy="3565519"/>
          </a:xfrm>
          <a:prstGeom prst="rect">
            <a:avLst/>
          </a:prstGeom>
        </p:spPr>
      </p:pic>
      <p:sp>
        <p:nvSpPr>
          <p:cNvPr id="4" name="AutoShape 2" descr="Image result for images for brightline train florida west palm beach"/>
          <p:cNvSpPr>
            <a:spLocks noChangeAspect="1" noChangeArrowheads="1"/>
          </p:cNvSpPr>
          <p:nvPr/>
        </p:nvSpPr>
        <p:spPr bwMode="auto">
          <a:xfrm>
            <a:off x="1886402" y="247423"/>
            <a:ext cx="3318085" cy="33180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images for brightline train florida west palm beach"/>
          <p:cNvSpPr>
            <a:spLocks noChangeAspect="1" noChangeArrowheads="1"/>
          </p:cNvSpPr>
          <p:nvPr/>
        </p:nvSpPr>
        <p:spPr bwMode="auto">
          <a:xfrm>
            <a:off x="5202" y="-1"/>
            <a:ext cx="4223897" cy="2514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8474529" y="555171"/>
            <a:ext cx="3184071" cy="2031325"/>
          </a:xfrm>
          <a:prstGeom prst="rect">
            <a:avLst/>
          </a:prstGeom>
          <a:noFill/>
        </p:spPr>
        <p:txBody>
          <a:bodyPr wrap="square" rtlCol="0">
            <a:spAutoFit/>
          </a:bodyPr>
          <a:lstStyle/>
          <a:p>
            <a:r>
              <a:rPr lang="en-US" b="1" dirty="0" smtClean="0"/>
              <a:t>COMING SOON! </a:t>
            </a:r>
            <a:r>
              <a:rPr lang="en-US" dirty="0" smtClean="0"/>
              <a:t>– Port of Fort Pierce Development</a:t>
            </a:r>
          </a:p>
          <a:p>
            <a:endParaRPr lang="en-US" dirty="0"/>
          </a:p>
          <a:p>
            <a:pPr marL="285750" indent="-285750">
              <a:buFont typeface="Arial" panose="020B0604020202020204" pitchFamily="34" charset="0"/>
              <a:buChar char="•"/>
            </a:pPr>
            <a:r>
              <a:rPr lang="en-US" dirty="0" smtClean="0"/>
              <a:t>Lincoln Park residents will have access to quality jobs and livable wages</a:t>
            </a:r>
          </a:p>
          <a:p>
            <a:r>
              <a:rPr lang="en-US" dirty="0" smtClean="0"/>
              <a:t> </a:t>
            </a:r>
            <a:endParaRPr lang="en-US" dirty="0"/>
          </a:p>
        </p:txBody>
      </p:sp>
      <p:sp>
        <p:nvSpPr>
          <p:cNvPr id="13" name="TextBox 12"/>
          <p:cNvSpPr txBox="1"/>
          <p:nvPr/>
        </p:nvSpPr>
        <p:spPr>
          <a:xfrm>
            <a:off x="577462" y="4222376"/>
            <a:ext cx="3079376" cy="2031325"/>
          </a:xfrm>
          <a:prstGeom prst="rect">
            <a:avLst/>
          </a:prstGeom>
          <a:noFill/>
        </p:spPr>
        <p:txBody>
          <a:bodyPr wrap="square" rtlCol="0">
            <a:spAutoFit/>
          </a:bodyPr>
          <a:lstStyle/>
          <a:p>
            <a:r>
              <a:rPr lang="en-US" b="1" dirty="0" smtClean="0"/>
              <a:t>POSSIBILITIES ABOUND!?!?!</a:t>
            </a:r>
            <a:r>
              <a:rPr lang="en-US" b="1" dirty="0"/>
              <a:t> </a:t>
            </a:r>
            <a:endParaRPr lang="en-US" b="1" dirty="0" smtClean="0"/>
          </a:p>
          <a:p>
            <a:endParaRPr lang="en-US" dirty="0"/>
          </a:p>
          <a:p>
            <a:r>
              <a:rPr lang="en-US" dirty="0" smtClean="0"/>
              <a:t>Lincoln Park neighborhood is PRIME due to its proximity </a:t>
            </a:r>
            <a:r>
              <a:rPr lang="en-US" dirty="0"/>
              <a:t>to a walkable downtown, beautiful waterfront and multi-modal transportation</a:t>
            </a:r>
            <a:r>
              <a:rPr lang="en-US" dirty="0" smtClean="0"/>
              <a:t>.</a:t>
            </a:r>
            <a:endParaRPr lang="en-US" dirty="0"/>
          </a:p>
        </p:txBody>
      </p:sp>
    </p:spTree>
    <p:extLst>
      <p:ext uri="{BB962C8B-B14F-4D97-AF65-F5344CB8AC3E}">
        <p14:creationId xmlns:p14="http://schemas.microsoft.com/office/powerpoint/2010/main" val="952464884"/>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Communication</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sp>
        <p:nvSpPr>
          <p:cNvPr id="274" name="TextBox 273"/>
          <p:cNvSpPr txBox="1">
            <a:spLocks/>
          </p:cNvSpPr>
          <p:nvPr/>
        </p:nvSpPr>
        <p:spPr>
          <a:xfrm>
            <a:off x="3557997" y="3652187"/>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Documents</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grpSp>
        <p:nvGrpSpPr>
          <p:cNvPr id="137" name="Group 136"/>
          <p:cNvGrpSpPr/>
          <p:nvPr/>
        </p:nvGrpSpPr>
        <p:grpSpPr>
          <a:xfrm>
            <a:off x="1808365" y="2154232"/>
            <a:ext cx="274638" cy="287338"/>
            <a:chOff x="-3089276" y="2413000"/>
            <a:chExt cx="274638" cy="287338"/>
          </a:xfrm>
        </p:grpSpPr>
        <p:sp>
          <p:nvSpPr>
            <p:cNvPr id="41" name="Freeform 69"/>
            <p:cNvSpPr>
              <a:spLocks/>
            </p:cNvSpPr>
            <p:nvPr/>
          </p:nvSpPr>
          <p:spPr bwMode="auto">
            <a:xfrm>
              <a:off x="-3089276" y="2413000"/>
              <a:ext cx="274638" cy="287338"/>
            </a:xfrm>
            <a:custGeom>
              <a:avLst/>
              <a:gdLst>
                <a:gd name="T0" fmla="*/ 55 w 65"/>
                <a:gd name="T1" fmla="*/ 42 h 65"/>
                <a:gd name="T2" fmla="*/ 44 w 65"/>
                <a:gd name="T3" fmla="*/ 40 h 65"/>
                <a:gd name="T4" fmla="*/ 40 w 65"/>
                <a:gd name="T5" fmla="*/ 46 h 65"/>
                <a:gd name="T6" fmla="*/ 26 w 65"/>
                <a:gd name="T7" fmla="*/ 39 h 65"/>
                <a:gd name="T8" fmla="*/ 19 w 65"/>
                <a:gd name="T9" fmla="*/ 25 h 65"/>
                <a:gd name="T10" fmla="*/ 25 w 65"/>
                <a:gd name="T11" fmla="*/ 21 h 65"/>
                <a:gd name="T12" fmla="*/ 23 w 65"/>
                <a:gd name="T13" fmla="*/ 10 h 65"/>
                <a:gd name="T14" fmla="*/ 7 w 65"/>
                <a:gd name="T15" fmla="*/ 12 h 65"/>
                <a:gd name="T16" fmla="*/ 19 w 65"/>
                <a:gd name="T17" fmla="*/ 46 h 65"/>
                <a:gd name="T18" fmla="*/ 53 w 65"/>
                <a:gd name="T19" fmla="*/ 58 h 65"/>
                <a:gd name="T20" fmla="*/ 55 w 65"/>
                <a:gd name="T21"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5">
                  <a:moveTo>
                    <a:pt x="55" y="42"/>
                  </a:moveTo>
                  <a:cubicBezTo>
                    <a:pt x="52" y="39"/>
                    <a:pt x="48" y="37"/>
                    <a:pt x="44" y="40"/>
                  </a:cubicBezTo>
                  <a:cubicBezTo>
                    <a:pt x="41" y="43"/>
                    <a:pt x="40" y="46"/>
                    <a:pt x="40" y="46"/>
                  </a:cubicBezTo>
                  <a:cubicBezTo>
                    <a:pt x="40" y="46"/>
                    <a:pt x="41" y="53"/>
                    <a:pt x="26" y="39"/>
                  </a:cubicBezTo>
                  <a:cubicBezTo>
                    <a:pt x="12" y="24"/>
                    <a:pt x="19" y="25"/>
                    <a:pt x="19" y="25"/>
                  </a:cubicBezTo>
                  <a:cubicBezTo>
                    <a:pt x="19" y="25"/>
                    <a:pt x="22" y="24"/>
                    <a:pt x="25" y="21"/>
                  </a:cubicBezTo>
                  <a:cubicBezTo>
                    <a:pt x="28" y="17"/>
                    <a:pt x="25" y="14"/>
                    <a:pt x="23" y="10"/>
                  </a:cubicBezTo>
                  <a:cubicBezTo>
                    <a:pt x="13" y="0"/>
                    <a:pt x="7" y="12"/>
                    <a:pt x="7" y="12"/>
                  </a:cubicBezTo>
                  <a:cubicBezTo>
                    <a:pt x="0" y="23"/>
                    <a:pt x="10" y="38"/>
                    <a:pt x="19" y="46"/>
                  </a:cubicBezTo>
                  <a:cubicBezTo>
                    <a:pt x="27" y="55"/>
                    <a:pt x="42" y="65"/>
                    <a:pt x="53" y="58"/>
                  </a:cubicBezTo>
                  <a:cubicBezTo>
                    <a:pt x="53" y="58"/>
                    <a:pt x="65" y="53"/>
                    <a:pt x="55" y="42"/>
                  </a:cubicBez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 name="Freeform 70"/>
            <p:cNvSpPr>
              <a:spLocks/>
            </p:cNvSpPr>
            <p:nvPr/>
          </p:nvSpPr>
          <p:spPr bwMode="auto">
            <a:xfrm>
              <a:off x="-3038475" y="2439988"/>
              <a:ext cx="317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1" y="0"/>
                    <a:pt x="0" y="0"/>
                  </a:cubicBez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138" name="Group 137"/>
          <p:cNvGrpSpPr/>
          <p:nvPr/>
        </p:nvGrpSpPr>
        <p:grpSpPr>
          <a:xfrm>
            <a:off x="4046752" y="2146295"/>
            <a:ext cx="322263" cy="303213"/>
            <a:chOff x="-2300288" y="2405063"/>
            <a:chExt cx="322263" cy="303213"/>
          </a:xfrm>
        </p:grpSpPr>
        <p:sp>
          <p:nvSpPr>
            <p:cNvPr id="43" name="Freeform 71"/>
            <p:cNvSpPr>
              <a:spLocks/>
            </p:cNvSpPr>
            <p:nvPr/>
          </p:nvSpPr>
          <p:spPr bwMode="auto">
            <a:xfrm>
              <a:off x="-2300288" y="2405063"/>
              <a:ext cx="322263" cy="303213"/>
            </a:xfrm>
            <a:custGeom>
              <a:avLst/>
              <a:gdLst>
                <a:gd name="T0" fmla="*/ 203 w 203"/>
                <a:gd name="T1" fmla="*/ 55 h 191"/>
                <a:gd name="T2" fmla="*/ 99 w 203"/>
                <a:gd name="T3" fmla="*/ 0 h 191"/>
                <a:gd name="T4" fmla="*/ 0 w 203"/>
                <a:gd name="T5" fmla="*/ 55 h 191"/>
                <a:gd name="T6" fmla="*/ 0 w 203"/>
                <a:gd name="T7" fmla="*/ 64 h 191"/>
                <a:gd name="T8" fmla="*/ 0 w 203"/>
                <a:gd name="T9" fmla="*/ 191 h 191"/>
                <a:gd name="T10" fmla="*/ 203 w 203"/>
                <a:gd name="T11" fmla="*/ 191 h 191"/>
                <a:gd name="T12" fmla="*/ 203 w 203"/>
                <a:gd name="T13" fmla="*/ 64 h 191"/>
                <a:gd name="T14" fmla="*/ 203 w 203"/>
                <a:gd name="T15" fmla="*/ 55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191">
                  <a:moveTo>
                    <a:pt x="203" y="55"/>
                  </a:moveTo>
                  <a:lnTo>
                    <a:pt x="99" y="0"/>
                  </a:lnTo>
                  <a:lnTo>
                    <a:pt x="0" y="55"/>
                  </a:lnTo>
                  <a:lnTo>
                    <a:pt x="0" y="64"/>
                  </a:lnTo>
                  <a:lnTo>
                    <a:pt x="0" y="191"/>
                  </a:lnTo>
                  <a:lnTo>
                    <a:pt x="203" y="191"/>
                  </a:lnTo>
                  <a:lnTo>
                    <a:pt x="203" y="64"/>
                  </a:lnTo>
                  <a:lnTo>
                    <a:pt x="203" y="55"/>
                  </a:ln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 name="Freeform 72"/>
            <p:cNvSpPr>
              <a:spLocks/>
            </p:cNvSpPr>
            <p:nvPr/>
          </p:nvSpPr>
          <p:spPr bwMode="auto">
            <a:xfrm>
              <a:off x="-2270125" y="2571750"/>
              <a:ext cx="258763" cy="115888"/>
            </a:xfrm>
            <a:custGeom>
              <a:avLst/>
              <a:gdLst>
                <a:gd name="T0" fmla="*/ 0 w 163"/>
                <a:gd name="T1" fmla="*/ 73 h 73"/>
                <a:gd name="T2" fmla="*/ 80 w 163"/>
                <a:gd name="T3" fmla="*/ 0 h 73"/>
                <a:gd name="T4" fmla="*/ 80 w 163"/>
                <a:gd name="T5" fmla="*/ 0 h 73"/>
                <a:gd name="T6" fmla="*/ 163 w 163"/>
                <a:gd name="T7" fmla="*/ 70 h 73"/>
              </a:gdLst>
              <a:ahLst/>
              <a:cxnLst>
                <a:cxn ang="0">
                  <a:pos x="T0" y="T1"/>
                </a:cxn>
                <a:cxn ang="0">
                  <a:pos x="T2" y="T3"/>
                </a:cxn>
                <a:cxn ang="0">
                  <a:pos x="T4" y="T5"/>
                </a:cxn>
                <a:cxn ang="0">
                  <a:pos x="T6" y="T7"/>
                </a:cxn>
              </a:cxnLst>
              <a:rect l="0" t="0" r="r" b="b"/>
              <a:pathLst>
                <a:path w="163" h="73">
                  <a:moveTo>
                    <a:pt x="0" y="73"/>
                  </a:moveTo>
                  <a:lnTo>
                    <a:pt x="80" y="0"/>
                  </a:lnTo>
                  <a:lnTo>
                    <a:pt x="80" y="0"/>
                  </a:lnTo>
                  <a:lnTo>
                    <a:pt x="163" y="70"/>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 name="Line 73"/>
            <p:cNvSpPr>
              <a:spLocks noChangeShapeType="1"/>
            </p:cNvSpPr>
            <p:nvPr/>
          </p:nvSpPr>
          <p:spPr bwMode="auto">
            <a:xfrm>
              <a:off x="-2295525" y="2501900"/>
              <a:ext cx="134938" cy="8413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 name="Line 74"/>
            <p:cNvSpPr>
              <a:spLocks noChangeShapeType="1"/>
            </p:cNvSpPr>
            <p:nvPr/>
          </p:nvSpPr>
          <p:spPr bwMode="auto">
            <a:xfrm flipH="1">
              <a:off x="-2117725" y="2492375"/>
              <a:ext cx="136525" cy="93663"/>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139" name="Group 138"/>
          <p:cNvGrpSpPr/>
          <p:nvPr/>
        </p:nvGrpSpPr>
        <p:grpSpPr>
          <a:xfrm>
            <a:off x="4802089" y="2146295"/>
            <a:ext cx="322263" cy="303213"/>
            <a:chOff x="-1484313" y="2405063"/>
            <a:chExt cx="322263" cy="303213"/>
          </a:xfrm>
        </p:grpSpPr>
        <p:sp>
          <p:nvSpPr>
            <p:cNvPr id="47" name="Freeform 75"/>
            <p:cNvSpPr>
              <a:spLocks/>
            </p:cNvSpPr>
            <p:nvPr/>
          </p:nvSpPr>
          <p:spPr bwMode="auto">
            <a:xfrm>
              <a:off x="-1484313" y="2405063"/>
              <a:ext cx="322263" cy="303213"/>
            </a:xfrm>
            <a:custGeom>
              <a:avLst/>
              <a:gdLst>
                <a:gd name="T0" fmla="*/ 203 w 203"/>
                <a:gd name="T1" fmla="*/ 55 h 191"/>
                <a:gd name="T2" fmla="*/ 99 w 203"/>
                <a:gd name="T3" fmla="*/ 0 h 191"/>
                <a:gd name="T4" fmla="*/ 0 w 203"/>
                <a:gd name="T5" fmla="*/ 55 h 191"/>
                <a:gd name="T6" fmla="*/ 0 w 203"/>
                <a:gd name="T7" fmla="*/ 64 h 191"/>
                <a:gd name="T8" fmla="*/ 0 w 203"/>
                <a:gd name="T9" fmla="*/ 191 h 191"/>
                <a:gd name="T10" fmla="*/ 203 w 203"/>
                <a:gd name="T11" fmla="*/ 191 h 191"/>
                <a:gd name="T12" fmla="*/ 203 w 203"/>
                <a:gd name="T13" fmla="*/ 64 h 191"/>
                <a:gd name="T14" fmla="*/ 203 w 203"/>
                <a:gd name="T15" fmla="*/ 55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191">
                  <a:moveTo>
                    <a:pt x="203" y="55"/>
                  </a:moveTo>
                  <a:lnTo>
                    <a:pt x="99" y="0"/>
                  </a:lnTo>
                  <a:lnTo>
                    <a:pt x="0" y="55"/>
                  </a:lnTo>
                  <a:lnTo>
                    <a:pt x="0" y="64"/>
                  </a:lnTo>
                  <a:lnTo>
                    <a:pt x="0" y="191"/>
                  </a:lnTo>
                  <a:lnTo>
                    <a:pt x="203" y="191"/>
                  </a:lnTo>
                  <a:lnTo>
                    <a:pt x="203" y="64"/>
                  </a:lnTo>
                  <a:lnTo>
                    <a:pt x="203" y="55"/>
                  </a:ln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 name="Freeform 76"/>
            <p:cNvSpPr>
              <a:spLocks/>
            </p:cNvSpPr>
            <p:nvPr/>
          </p:nvSpPr>
          <p:spPr bwMode="auto">
            <a:xfrm>
              <a:off x="-1484313" y="2571750"/>
              <a:ext cx="322263" cy="136525"/>
            </a:xfrm>
            <a:custGeom>
              <a:avLst/>
              <a:gdLst>
                <a:gd name="T0" fmla="*/ 0 w 203"/>
                <a:gd name="T1" fmla="*/ 86 h 86"/>
                <a:gd name="T2" fmla="*/ 99 w 203"/>
                <a:gd name="T3" fmla="*/ 0 h 86"/>
                <a:gd name="T4" fmla="*/ 99 w 203"/>
                <a:gd name="T5" fmla="*/ 0 h 86"/>
                <a:gd name="T6" fmla="*/ 203 w 203"/>
                <a:gd name="T7" fmla="*/ 86 h 86"/>
              </a:gdLst>
              <a:ahLst/>
              <a:cxnLst>
                <a:cxn ang="0">
                  <a:pos x="T0" y="T1"/>
                </a:cxn>
                <a:cxn ang="0">
                  <a:pos x="T2" y="T3"/>
                </a:cxn>
                <a:cxn ang="0">
                  <a:pos x="T4" y="T5"/>
                </a:cxn>
                <a:cxn ang="0">
                  <a:pos x="T6" y="T7"/>
                </a:cxn>
              </a:cxnLst>
              <a:rect l="0" t="0" r="r" b="b"/>
              <a:pathLst>
                <a:path w="203" h="86">
                  <a:moveTo>
                    <a:pt x="0" y="86"/>
                  </a:moveTo>
                  <a:lnTo>
                    <a:pt x="99" y="0"/>
                  </a:lnTo>
                  <a:lnTo>
                    <a:pt x="99" y="0"/>
                  </a:lnTo>
                  <a:lnTo>
                    <a:pt x="203" y="86"/>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 name="Line 77"/>
            <p:cNvSpPr>
              <a:spLocks noChangeShapeType="1"/>
            </p:cNvSpPr>
            <p:nvPr/>
          </p:nvSpPr>
          <p:spPr bwMode="auto">
            <a:xfrm>
              <a:off x="-1390650" y="2673350"/>
              <a:ext cx="134938"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0" name="Line 78"/>
            <p:cNvSpPr>
              <a:spLocks noChangeShapeType="1"/>
            </p:cNvSpPr>
            <p:nvPr/>
          </p:nvSpPr>
          <p:spPr bwMode="auto">
            <a:xfrm>
              <a:off x="-1476375" y="2568575"/>
              <a:ext cx="1746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1" name="Line 79"/>
            <p:cNvSpPr>
              <a:spLocks noChangeShapeType="1"/>
            </p:cNvSpPr>
            <p:nvPr/>
          </p:nvSpPr>
          <p:spPr bwMode="auto">
            <a:xfrm>
              <a:off x="-1476375" y="2603500"/>
              <a:ext cx="1746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2" name="Line 80"/>
            <p:cNvSpPr>
              <a:spLocks noChangeShapeType="1"/>
            </p:cNvSpPr>
            <p:nvPr/>
          </p:nvSpPr>
          <p:spPr bwMode="auto">
            <a:xfrm>
              <a:off x="-1476375" y="2638425"/>
              <a:ext cx="1746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3" name="Line 81"/>
            <p:cNvSpPr>
              <a:spLocks noChangeShapeType="1"/>
            </p:cNvSpPr>
            <p:nvPr/>
          </p:nvSpPr>
          <p:spPr bwMode="auto">
            <a:xfrm>
              <a:off x="-1187450" y="2568575"/>
              <a:ext cx="1746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4" name="Line 82"/>
            <p:cNvSpPr>
              <a:spLocks noChangeShapeType="1"/>
            </p:cNvSpPr>
            <p:nvPr/>
          </p:nvSpPr>
          <p:spPr bwMode="auto">
            <a:xfrm>
              <a:off x="-1187450" y="2603500"/>
              <a:ext cx="1746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5" name="Line 83"/>
            <p:cNvSpPr>
              <a:spLocks noChangeShapeType="1"/>
            </p:cNvSpPr>
            <p:nvPr/>
          </p:nvSpPr>
          <p:spPr bwMode="auto">
            <a:xfrm>
              <a:off x="-1187450" y="2638425"/>
              <a:ext cx="1746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6" name="Line 84"/>
            <p:cNvSpPr>
              <a:spLocks noChangeShapeType="1"/>
            </p:cNvSpPr>
            <p:nvPr/>
          </p:nvSpPr>
          <p:spPr bwMode="auto">
            <a:xfrm>
              <a:off x="-1481138" y="2501900"/>
              <a:ext cx="136525" cy="8413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 name="Line 85"/>
            <p:cNvSpPr>
              <a:spLocks noChangeShapeType="1"/>
            </p:cNvSpPr>
            <p:nvPr/>
          </p:nvSpPr>
          <p:spPr bwMode="auto">
            <a:xfrm flipH="1">
              <a:off x="-1301750" y="2492375"/>
              <a:ext cx="134938" cy="93663"/>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140" name="Group 139"/>
          <p:cNvGrpSpPr/>
          <p:nvPr/>
        </p:nvGrpSpPr>
        <p:grpSpPr>
          <a:xfrm>
            <a:off x="4801295" y="1435895"/>
            <a:ext cx="323850" cy="211138"/>
            <a:chOff x="-669925" y="2462213"/>
            <a:chExt cx="323850" cy="211138"/>
          </a:xfrm>
        </p:grpSpPr>
        <p:sp>
          <p:nvSpPr>
            <p:cNvPr id="58" name="Rectangle 86"/>
            <p:cNvSpPr>
              <a:spLocks noChangeArrowheads="1"/>
            </p:cNvSpPr>
            <p:nvPr/>
          </p:nvSpPr>
          <p:spPr bwMode="auto">
            <a:xfrm>
              <a:off x="-669925" y="2462213"/>
              <a:ext cx="323850" cy="211138"/>
            </a:xfrm>
            <a:prstGeom prst="rect">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 name="Freeform 87"/>
            <p:cNvSpPr>
              <a:spLocks/>
            </p:cNvSpPr>
            <p:nvPr/>
          </p:nvSpPr>
          <p:spPr bwMode="auto">
            <a:xfrm>
              <a:off x="-669925" y="2462213"/>
              <a:ext cx="323850" cy="119063"/>
            </a:xfrm>
            <a:custGeom>
              <a:avLst/>
              <a:gdLst>
                <a:gd name="T0" fmla="*/ 0 w 204"/>
                <a:gd name="T1" fmla="*/ 0 h 75"/>
                <a:gd name="T2" fmla="*/ 102 w 204"/>
                <a:gd name="T3" fmla="*/ 75 h 75"/>
                <a:gd name="T4" fmla="*/ 204 w 204"/>
                <a:gd name="T5" fmla="*/ 0 h 75"/>
              </a:gdLst>
              <a:ahLst/>
              <a:cxnLst>
                <a:cxn ang="0">
                  <a:pos x="T0" y="T1"/>
                </a:cxn>
                <a:cxn ang="0">
                  <a:pos x="T2" y="T3"/>
                </a:cxn>
                <a:cxn ang="0">
                  <a:pos x="T4" y="T5"/>
                </a:cxn>
              </a:cxnLst>
              <a:rect l="0" t="0" r="r" b="b"/>
              <a:pathLst>
                <a:path w="204" h="75">
                  <a:moveTo>
                    <a:pt x="0" y="0"/>
                  </a:moveTo>
                  <a:lnTo>
                    <a:pt x="102" y="75"/>
                  </a:lnTo>
                  <a:lnTo>
                    <a:pt x="204" y="0"/>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0" name="Line 88"/>
            <p:cNvSpPr>
              <a:spLocks noChangeShapeType="1"/>
            </p:cNvSpPr>
            <p:nvPr/>
          </p:nvSpPr>
          <p:spPr bwMode="auto">
            <a:xfrm flipH="1">
              <a:off x="-669925" y="2554288"/>
              <a:ext cx="115888" cy="111125"/>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1" name="Line 89"/>
            <p:cNvSpPr>
              <a:spLocks noChangeShapeType="1"/>
            </p:cNvSpPr>
            <p:nvPr/>
          </p:nvSpPr>
          <p:spPr bwMode="auto">
            <a:xfrm>
              <a:off x="-465138" y="2549525"/>
              <a:ext cx="119063" cy="11588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2" name="Line 90"/>
            <p:cNvSpPr>
              <a:spLocks noChangeShapeType="1"/>
            </p:cNvSpPr>
            <p:nvPr/>
          </p:nvSpPr>
          <p:spPr bwMode="auto">
            <a:xfrm>
              <a:off x="-576263" y="2638425"/>
              <a:ext cx="13652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3" name="Line 91"/>
            <p:cNvSpPr>
              <a:spLocks noChangeShapeType="1"/>
            </p:cNvSpPr>
            <p:nvPr/>
          </p:nvSpPr>
          <p:spPr bwMode="auto">
            <a:xfrm>
              <a:off x="-660400" y="2532063"/>
              <a:ext cx="1587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8" name="Line 92"/>
            <p:cNvSpPr>
              <a:spLocks noChangeShapeType="1"/>
            </p:cNvSpPr>
            <p:nvPr/>
          </p:nvSpPr>
          <p:spPr bwMode="auto">
            <a:xfrm>
              <a:off x="-660400" y="2568575"/>
              <a:ext cx="1587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9" name="Line 93"/>
            <p:cNvSpPr>
              <a:spLocks noChangeShapeType="1"/>
            </p:cNvSpPr>
            <p:nvPr/>
          </p:nvSpPr>
          <p:spPr bwMode="auto">
            <a:xfrm>
              <a:off x="-660400" y="2603500"/>
              <a:ext cx="1587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0" name="Line 94"/>
            <p:cNvSpPr>
              <a:spLocks noChangeShapeType="1"/>
            </p:cNvSpPr>
            <p:nvPr/>
          </p:nvSpPr>
          <p:spPr bwMode="auto">
            <a:xfrm>
              <a:off x="-371475" y="2532063"/>
              <a:ext cx="1587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1" name="Line 95"/>
            <p:cNvSpPr>
              <a:spLocks noChangeShapeType="1"/>
            </p:cNvSpPr>
            <p:nvPr/>
          </p:nvSpPr>
          <p:spPr bwMode="auto">
            <a:xfrm>
              <a:off x="-371475" y="2568575"/>
              <a:ext cx="1587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2" name="Line 96"/>
            <p:cNvSpPr>
              <a:spLocks noChangeShapeType="1"/>
            </p:cNvSpPr>
            <p:nvPr/>
          </p:nvSpPr>
          <p:spPr bwMode="auto">
            <a:xfrm>
              <a:off x="-371475" y="2603500"/>
              <a:ext cx="1587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141" name="Group 140"/>
          <p:cNvGrpSpPr/>
          <p:nvPr/>
        </p:nvGrpSpPr>
        <p:grpSpPr>
          <a:xfrm>
            <a:off x="4046752" y="1435895"/>
            <a:ext cx="322263" cy="211138"/>
            <a:chOff x="146050" y="2449513"/>
            <a:chExt cx="322263" cy="211138"/>
          </a:xfrm>
        </p:grpSpPr>
        <p:sp>
          <p:nvSpPr>
            <p:cNvPr id="133" name="Rectangle 97"/>
            <p:cNvSpPr>
              <a:spLocks noChangeArrowheads="1"/>
            </p:cNvSpPr>
            <p:nvPr/>
          </p:nvSpPr>
          <p:spPr bwMode="auto">
            <a:xfrm>
              <a:off x="146050" y="2449513"/>
              <a:ext cx="322263" cy="211138"/>
            </a:xfrm>
            <a:prstGeom prst="rect">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4" name="Freeform 98"/>
            <p:cNvSpPr>
              <a:spLocks/>
            </p:cNvSpPr>
            <p:nvPr/>
          </p:nvSpPr>
          <p:spPr bwMode="auto">
            <a:xfrm>
              <a:off x="179387" y="2484438"/>
              <a:ext cx="255588" cy="84138"/>
            </a:xfrm>
            <a:custGeom>
              <a:avLst/>
              <a:gdLst>
                <a:gd name="T0" fmla="*/ 0 w 161"/>
                <a:gd name="T1" fmla="*/ 0 h 53"/>
                <a:gd name="T2" fmla="*/ 81 w 161"/>
                <a:gd name="T3" fmla="*/ 53 h 53"/>
                <a:gd name="T4" fmla="*/ 161 w 161"/>
                <a:gd name="T5" fmla="*/ 0 h 53"/>
              </a:gdLst>
              <a:ahLst/>
              <a:cxnLst>
                <a:cxn ang="0">
                  <a:pos x="T0" y="T1"/>
                </a:cxn>
                <a:cxn ang="0">
                  <a:pos x="T2" y="T3"/>
                </a:cxn>
                <a:cxn ang="0">
                  <a:pos x="T4" y="T5"/>
                </a:cxn>
              </a:cxnLst>
              <a:rect l="0" t="0" r="r" b="b"/>
              <a:pathLst>
                <a:path w="161" h="53">
                  <a:moveTo>
                    <a:pt x="0" y="0"/>
                  </a:moveTo>
                  <a:lnTo>
                    <a:pt x="81" y="53"/>
                  </a:lnTo>
                  <a:lnTo>
                    <a:pt x="161" y="0"/>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5" name="Line 99"/>
            <p:cNvSpPr>
              <a:spLocks noChangeShapeType="1"/>
            </p:cNvSpPr>
            <p:nvPr/>
          </p:nvSpPr>
          <p:spPr bwMode="auto">
            <a:xfrm flipH="1">
              <a:off x="179387" y="2549525"/>
              <a:ext cx="98425" cy="8413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6" name="Line 100"/>
            <p:cNvSpPr>
              <a:spLocks noChangeShapeType="1"/>
            </p:cNvSpPr>
            <p:nvPr/>
          </p:nvSpPr>
          <p:spPr bwMode="auto">
            <a:xfrm>
              <a:off x="341312" y="2554288"/>
              <a:ext cx="93663" cy="8413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277" name="Group 276"/>
          <p:cNvGrpSpPr/>
          <p:nvPr/>
        </p:nvGrpSpPr>
        <p:grpSpPr>
          <a:xfrm>
            <a:off x="5579781" y="1427164"/>
            <a:ext cx="288925" cy="228600"/>
            <a:chOff x="-2970212" y="2209800"/>
            <a:chExt cx="288925" cy="228600"/>
          </a:xfrm>
        </p:grpSpPr>
        <p:sp>
          <p:nvSpPr>
            <p:cNvPr id="145" name="Freeform 104"/>
            <p:cNvSpPr>
              <a:spLocks/>
            </p:cNvSpPr>
            <p:nvPr/>
          </p:nvSpPr>
          <p:spPr bwMode="auto">
            <a:xfrm>
              <a:off x="-2970212" y="2209800"/>
              <a:ext cx="288925" cy="228600"/>
            </a:xfrm>
            <a:custGeom>
              <a:avLst/>
              <a:gdLst>
                <a:gd name="T0" fmla="*/ 182 w 182"/>
                <a:gd name="T1" fmla="*/ 111 h 144"/>
                <a:gd name="T2" fmla="*/ 70 w 182"/>
                <a:gd name="T3" fmla="*/ 111 h 144"/>
                <a:gd name="T4" fmla="*/ 51 w 182"/>
                <a:gd name="T5" fmla="*/ 144 h 144"/>
                <a:gd name="T6" fmla="*/ 30 w 182"/>
                <a:gd name="T7" fmla="*/ 111 h 144"/>
                <a:gd name="T8" fmla="*/ 0 w 182"/>
                <a:gd name="T9" fmla="*/ 111 h 144"/>
                <a:gd name="T10" fmla="*/ 0 w 182"/>
                <a:gd name="T11" fmla="*/ 0 h 144"/>
                <a:gd name="T12" fmla="*/ 182 w 182"/>
                <a:gd name="T13" fmla="*/ 0 h 144"/>
                <a:gd name="T14" fmla="*/ 182 w 182"/>
                <a:gd name="T15" fmla="*/ 111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144">
                  <a:moveTo>
                    <a:pt x="182" y="111"/>
                  </a:moveTo>
                  <a:lnTo>
                    <a:pt x="70" y="111"/>
                  </a:lnTo>
                  <a:lnTo>
                    <a:pt x="51" y="144"/>
                  </a:lnTo>
                  <a:lnTo>
                    <a:pt x="30" y="111"/>
                  </a:lnTo>
                  <a:lnTo>
                    <a:pt x="0" y="111"/>
                  </a:lnTo>
                  <a:lnTo>
                    <a:pt x="0" y="0"/>
                  </a:lnTo>
                  <a:lnTo>
                    <a:pt x="182" y="0"/>
                  </a:lnTo>
                  <a:lnTo>
                    <a:pt x="182" y="111"/>
                  </a:ln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6" name="Oval 105"/>
            <p:cNvSpPr>
              <a:spLocks noChangeArrowheads="1"/>
            </p:cNvSpPr>
            <p:nvPr/>
          </p:nvSpPr>
          <p:spPr bwMode="auto">
            <a:xfrm>
              <a:off x="-2914650" y="2279650"/>
              <a:ext cx="38100" cy="39688"/>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7" name="Oval 106"/>
            <p:cNvSpPr>
              <a:spLocks noChangeArrowheads="1"/>
            </p:cNvSpPr>
            <p:nvPr/>
          </p:nvSpPr>
          <p:spPr bwMode="auto">
            <a:xfrm>
              <a:off x="-2838450" y="2279650"/>
              <a:ext cx="38100" cy="39688"/>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9" name="Oval 107"/>
            <p:cNvSpPr>
              <a:spLocks noChangeArrowheads="1"/>
            </p:cNvSpPr>
            <p:nvPr/>
          </p:nvSpPr>
          <p:spPr bwMode="auto">
            <a:xfrm>
              <a:off x="-2765425" y="2279650"/>
              <a:ext cx="38100" cy="39688"/>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276" name="Group 275"/>
          <p:cNvGrpSpPr/>
          <p:nvPr/>
        </p:nvGrpSpPr>
        <p:grpSpPr>
          <a:xfrm>
            <a:off x="6329499" y="1413670"/>
            <a:ext cx="288925" cy="255588"/>
            <a:chOff x="-2154237" y="2192338"/>
            <a:chExt cx="288925" cy="255588"/>
          </a:xfrm>
        </p:grpSpPr>
        <p:sp>
          <p:nvSpPr>
            <p:cNvPr id="176" name="Freeform 108"/>
            <p:cNvSpPr>
              <a:spLocks/>
            </p:cNvSpPr>
            <p:nvPr/>
          </p:nvSpPr>
          <p:spPr bwMode="auto">
            <a:xfrm>
              <a:off x="-2154237" y="2192338"/>
              <a:ext cx="288925" cy="255588"/>
            </a:xfrm>
            <a:custGeom>
              <a:avLst/>
              <a:gdLst>
                <a:gd name="T0" fmla="*/ 68 w 68"/>
                <a:gd name="T1" fmla="*/ 24 h 58"/>
                <a:gd name="T2" fmla="*/ 44 w 68"/>
                <a:gd name="T3" fmla="*/ 0 h 58"/>
                <a:gd name="T4" fmla="*/ 24 w 68"/>
                <a:gd name="T5" fmla="*/ 0 h 58"/>
                <a:gd name="T6" fmla="*/ 0 w 68"/>
                <a:gd name="T7" fmla="*/ 25 h 58"/>
                <a:gd name="T8" fmla="*/ 0 w 68"/>
                <a:gd name="T9" fmla="*/ 25 h 58"/>
                <a:gd name="T10" fmla="*/ 20 w 68"/>
                <a:gd name="T11" fmla="*/ 49 h 58"/>
                <a:gd name="T12" fmla="*/ 29 w 68"/>
                <a:gd name="T13" fmla="*/ 58 h 58"/>
                <a:gd name="T14" fmla="*/ 37 w 68"/>
                <a:gd name="T15" fmla="*/ 48 h 58"/>
                <a:gd name="T16" fmla="*/ 44 w 68"/>
                <a:gd name="T17" fmla="*/ 48 h 58"/>
                <a:gd name="T18" fmla="*/ 68 w 68"/>
                <a:gd name="T19"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58">
                  <a:moveTo>
                    <a:pt x="68" y="24"/>
                  </a:moveTo>
                  <a:cubicBezTo>
                    <a:pt x="68" y="11"/>
                    <a:pt x="57" y="0"/>
                    <a:pt x="44" y="0"/>
                  </a:cubicBezTo>
                  <a:cubicBezTo>
                    <a:pt x="24" y="0"/>
                    <a:pt x="24" y="0"/>
                    <a:pt x="24" y="0"/>
                  </a:cubicBezTo>
                  <a:cubicBezTo>
                    <a:pt x="11" y="0"/>
                    <a:pt x="0" y="11"/>
                    <a:pt x="0" y="25"/>
                  </a:cubicBezTo>
                  <a:cubicBezTo>
                    <a:pt x="0" y="25"/>
                    <a:pt x="0" y="25"/>
                    <a:pt x="0" y="25"/>
                  </a:cubicBezTo>
                  <a:cubicBezTo>
                    <a:pt x="0" y="36"/>
                    <a:pt x="9" y="47"/>
                    <a:pt x="20" y="49"/>
                  </a:cubicBezTo>
                  <a:cubicBezTo>
                    <a:pt x="21" y="49"/>
                    <a:pt x="27" y="58"/>
                    <a:pt x="29" y="58"/>
                  </a:cubicBezTo>
                  <a:cubicBezTo>
                    <a:pt x="37" y="48"/>
                    <a:pt x="37" y="48"/>
                    <a:pt x="37" y="48"/>
                  </a:cubicBezTo>
                  <a:cubicBezTo>
                    <a:pt x="44" y="48"/>
                    <a:pt x="44" y="48"/>
                    <a:pt x="44" y="48"/>
                  </a:cubicBezTo>
                  <a:cubicBezTo>
                    <a:pt x="57" y="48"/>
                    <a:pt x="68" y="37"/>
                    <a:pt x="68" y="24"/>
                  </a:cubicBez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8" name="Line 109"/>
            <p:cNvSpPr>
              <a:spLocks noChangeShapeType="1"/>
            </p:cNvSpPr>
            <p:nvPr/>
          </p:nvSpPr>
          <p:spPr bwMode="auto">
            <a:xfrm>
              <a:off x="-2078037" y="2262188"/>
              <a:ext cx="13652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9" name="Line 110"/>
            <p:cNvSpPr>
              <a:spLocks noChangeShapeType="1"/>
            </p:cNvSpPr>
            <p:nvPr/>
          </p:nvSpPr>
          <p:spPr bwMode="auto">
            <a:xfrm>
              <a:off x="-2078037" y="2297113"/>
              <a:ext cx="13652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6" name="Line 111"/>
            <p:cNvSpPr>
              <a:spLocks noChangeShapeType="1"/>
            </p:cNvSpPr>
            <p:nvPr/>
          </p:nvSpPr>
          <p:spPr bwMode="auto">
            <a:xfrm>
              <a:off x="-2078037" y="2333625"/>
              <a:ext cx="13652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275" name="Group 274"/>
          <p:cNvGrpSpPr/>
          <p:nvPr/>
        </p:nvGrpSpPr>
        <p:grpSpPr>
          <a:xfrm>
            <a:off x="7085629" y="1413670"/>
            <a:ext cx="287338" cy="255588"/>
            <a:chOff x="-1338262" y="2192338"/>
            <a:chExt cx="287338" cy="255588"/>
          </a:xfrm>
        </p:grpSpPr>
        <p:sp>
          <p:nvSpPr>
            <p:cNvPr id="187" name="Freeform 112"/>
            <p:cNvSpPr>
              <a:spLocks/>
            </p:cNvSpPr>
            <p:nvPr/>
          </p:nvSpPr>
          <p:spPr bwMode="auto">
            <a:xfrm>
              <a:off x="-1338262" y="2192338"/>
              <a:ext cx="287338" cy="255588"/>
            </a:xfrm>
            <a:custGeom>
              <a:avLst/>
              <a:gdLst>
                <a:gd name="T0" fmla="*/ 68 w 68"/>
                <a:gd name="T1" fmla="*/ 24 h 58"/>
                <a:gd name="T2" fmla="*/ 44 w 68"/>
                <a:gd name="T3" fmla="*/ 0 h 58"/>
                <a:gd name="T4" fmla="*/ 24 w 68"/>
                <a:gd name="T5" fmla="*/ 0 h 58"/>
                <a:gd name="T6" fmla="*/ 0 w 68"/>
                <a:gd name="T7" fmla="*/ 25 h 58"/>
                <a:gd name="T8" fmla="*/ 0 w 68"/>
                <a:gd name="T9" fmla="*/ 25 h 58"/>
                <a:gd name="T10" fmla="*/ 20 w 68"/>
                <a:gd name="T11" fmla="*/ 49 h 58"/>
                <a:gd name="T12" fmla="*/ 29 w 68"/>
                <a:gd name="T13" fmla="*/ 58 h 58"/>
                <a:gd name="T14" fmla="*/ 37 w 68"/>
                <a:gd name="T15" fmla="*/ 48 h 58"/>
                <a:gd name="T16" fmla="*/ 44 w 68"/>
                <a:gd name="T17" fmla="*/ 48 h 58"/>
                <a:gd name="T18" fmla="*/ 68 w 68"/>
                <a:gd name="T19"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58">
                  <a:moveTo>
                    <a:pt x="68" y="24"/>
                  </a:moveTo>
                  <a:cubicBezTo>
                    <a:pt x="68" y="11"/>
                    <a:pt x="57" y="0"/>
                    <a:pt x="44" y="0"/>
                  </a:cubicBezTo>
                  <a:cubicBezTo>
                    <a:pt x="24" y="0"/>
                    <a:pt x="24" y="0"/>
                    <a:pt x="24" y="0"/>
                  </a:cubicBezTo>
                  <a:cubicBezTo>
                    <a:pt x="11" y="0"/>
                    <a:pt x="0" y="11"/>
                    <a:pt x="0" y="25"/>
                  </a:cubicBezTo>
                  <a:cubicBezTo>
                    <a:pt x="0" y="25"/>
                    <a:pt x="0" y="25"/>
                    <a:pt x="0" y="25"/>
                  </a:cubicBezTo>
                  <a:cubicBezTo>
                    <a:pt x="0" y="36"/>
                    <a:pt x="9" y="47"/>
                    <a:pt x="20" y="49"/>
                  </a:cubicBezTo>
                  <a:cubicBezTo>
                    <a:pt x="21" y="49"/>
                    <a:pt x="27" y="58"/>
                    <a:pt x="29" y="58"/>
                  </a:cubicBezTo>
                  <a:cubicBezTo>
                    <a:pt x="37" y="48"/>
                    <a:pt x="37" y="48"/>
                    <a:pt x="37" y="48"/>
                  </a:cubicBezTo>
                  <a:cubicBezTo>
                    <a:pt x="44" y="48"/>
                    <a:pt x="44" y="48"/>
                    <a:pt x="44" y="48"/>
                  </a:cubicBezTo>
                  <a:cubicBezTo>
                    <a:pt x="57" y="48"/>
                    <a:pt x="68" y="37"/>
                    <a:pt x="68" y="24"/>
                  </a:cubicBez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8" name="Rectangle 113"/>
            <p:cNvSpPr>
              <a:spLocks noChangeArrowheads="1"/>
            </p:cNvSpPr>
            <p:nvPr/>
          </p:nvSpPr>
          <p:spPr bwMode="auto">
            <a:xfrm>
              <a:off x="-1168400" y="2266950"/>
              <a:ext cx="33338" cy="34925"/>
            </a:xfrm>
            <a:prstGeom prst="rect">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9" name="Freeform 114"/>
            <p:cNvSpPr>
              <a:spLocks/>
            </p:cNvSpPr>
            <p:nvPr/>
          </p:nvSpPr>
          <p:spPr bwMode="auto">
            <a:xfrm>
              <a:off x="-1165225" y="2301875"/>
              <a:ext cx="34925" cy="34925"/>
            </a:xfrm>
            <a:custGeom>
              <a:avLst/>
              <a:gdLst>
                <a:gd name="T0" fmla="*/ 7 w 8"/>
                <a:gd name="T1" fmla="*/ 0 h 8"/>
                <a:gd name="T2" fmla="*/ 0 w 8"/>
                <a:gd name="T3" fmla="*/ 8 h 8"/>
              </a:gdLst>
              <a:ahLst/>
              <a:cxnLst>
                <a:cxn ang="0">
                  <a:pos x="T0" y="T1"/>
                </a:cxn>
                <a:cxn ang="0">
                  <a:pos x="T2" y="T3"/>
                </a:cxn>
              </a:cxnLst>
              <a:rect l="0" t="0" r="r" b="b"/>
              <a:pathLst>
                <a:path w="8" h="8">
                  <a:moveTo>
                    <a:pt x="7" y="0"/>
                  </a:moveTo>
                  <a:cubicBezTo>
                    <a:pt x="7" y="0"/>
                    <a:pt x="8" y="8"/>
                    <a:pt x="0" y="8"/>
                  </a:cubicBez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0" name="Rectangle 115"/>
            <p:cNvSpPr>
              <a:spLocks noChangeArrowheads="1"/>
            </p:cNvSpPr>
            <p:nvPr/>
          </p:nvSpPr>
          <p:spPr bwMode="auto">
            <a:xfrm>
              <a:off x="-1236662" y="2266950"/>
              <a:ext cx="33338" cy="34925"/>
            </a:xfrm>
            <a:prstGeom prst="rect">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1" name="Freeform 116"/>
            <p:cNvSpPr>
              <a:spLocks/>
            </p:cNvSpPr>
            <p:nvPr/>
          </p:nvSpPr>
          <p:spPr bwMode="auto">
            <a:xfrm>
              <a:off x="-1233487" y="2306638"/>
              <a:ext cx="34925" cy="30163"/>
            </a:xfrm>
            <a:custGeom>
              <a:avLst/>
              <a:gdLst>
                <a:gd name="T0" fmla="*/ 7 w 8"/>
                <a:gd name="T1" fmla="*/ 0 h 7"/>
                <a:gd name="T2" fmla="*/ 0 w 8"/>
                <a:gd name="T3" fmla="*/ 7 h 7"/>
              </a:gdLst>
              <a:ahLst/>
              <a:cxnLst>
                <a:cxn ang="0">
                  <a:pos x="T0" y="T1"/>
                </a:cxn>
                <a:cxn ang="0">
                  <a:pos x="T2" y="T3"/>
                </a:cxn>
              </a:cxnLst>
              <a:rect l="0" t="0" r="r" b="b"/>
              <a:pathLst>
                <a:path w="8" h="7">
                  <a:moveTo>
                    <a:pt x="7" y="0"/>
                  </a:moveTo>
                  <a:cubicBezTo>
                    <a:pt x="7" y="0"/>
                    <a:pt x="8" y="7"/>
                    <a:pt x="0" y="7"/>
                  </a:cubicBez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240" name="Group 239"/>
          <p:cNvGrpSpPr/>
          <p:nvPr/>
        </p:nvGrpSpPr>
        <p:grpSpPr>
          <a:xfrm>
            <a:off x="7807055" y="1374777"/>
            <a:ext cx="365125" cy="333375"/>
            <a:chOff x="-561975" y="2162175"/>
            <a:chExt cx="365125" cy="333375"/>
          </a:xfrm>
        </p:grpSpPr>
        <p:sp>
          <p:nvSpPr>
            <p:cNvPr id="192" name="Freeform 117"/>
            <p:cNvSpPr>
              <a:spLocks/>
            </p:cNvSpPr>
            <p:nvPr/>
          </p:nvSpPr>
          <p:spPr bwMode="auto">
            <a:xfrm>
              <a:off x="-450850" y="2257425"/>
              <a:ext cx="254000" cy="238125"/>
            </a:xfrm>
            <a:custGeom>
              <a:avLst/>
              <a:gdLst>
                <a:gd name="T0" fmla="*/ 0 w 60"/>
                <a:gd name="T1" fmla="*/ 22 h 54"/>
                <a:gd name="T2" fmla="*/ 30 w 60"/>
                <a:gd name="T3" fmla="*/ 0 h 54"/>
                <a:gd name="T4" fmla="*/ 60 w 60"/>
                <a:gd name="T5" fmla="*/ 22 h 54"/>
                <a:gd name="T6" fmla="*/ 46 w 60"/>
                <a:gd name="T7" fmla="*/ 41 h 54"/>
                <a:gd name="T8" fmla="*/ 49 w 60"/>
                <a:gd name="T9" fmla="*/ 51 h 54"/>
                <a:gd name="T10" fmla="*/ 36 w 60"/>
                <a:gd name="T11" fmla="*/ 44 h 54"/>
                <a:gd name="T12" fmla="*/ 30 w 60"/>
                <a:gd name="T13" fmla="*/ 44 h 54"/>
                <a:gd name="T14" fmla="*/ 0 w 60"/>
                <a:gd name="T15" fmla="*/ 2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0" y="22"/>
                  </a:moveTo>
                  <a:cubicBezTo>
                    <a:pt x="0" y="10"/>
                    <a:pt x="14" y="0"/>
                    <a:pt x="30" y="0"/>
                  </a:cubicBezTo>
                  <a:cubicBezTo>
                    <a:pt x="46" y="0"/>
                    <a:pt x="60" y="10"/>
                    <a:pt x="60" y="22"/>
                  </a:cubicBezTo>
                  <a:cubicBezTo>
                    <a:pt x="60" y="30"/>
                    <a:pt x="54" y="37"/>
                    <a:pt x="46" y="41"/>
                  </a:cubicBezTo>
                  <a:cubicBezTo>
                    <a:pt x="44" y="42"/>
                    <a:pt x="51" y="54"/>
                    <a:pt x="49" y="51"/>
                  </a:cubicBezTo>
                  <a:cubicBezTo>
                    <a:pt x="48" y="50"/>
                    <a:pt x="38" y="43"/>
                    <a:pt x="36" y="44"/>
                  </a:cubicBezTo>
                  <a:cubicBezTo>
                    <a:pt x="34" y="44"/>
                    <a:pt x="32" y="44"/>
                    <a:pt x="30" y="44"/>
                  </a:cubicBezTo>
                  <a:cubicBezTo>
                    <a:pt x="14" y="44"/>
                    <a:pt x="0" y="34"/>
                    <a:pt x="0" y="22"/>
                  </a:cubicBez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1" name="Freeform 118"/>
            <p:cNvSpPr>
              <a:spLocks/>
            </p:cNvSpPr>
            <p:nvPr/>
          </p:nvSpPr>
          <p:spPr bwMode="auto">
            <a:xfrm>
              <a:off x="-561975" y="2162175"/>
              <a:ext cx="334963" cy="315913"/>
            </a:xfrm>
            <a:custGeom>
              <a:avLst/>
              <a:gdLst>
                <a:gd name="T0" fmla="*/ 79 w 79"/>
                <a:gd name="T1" fmla="*/ 29 h 72"/>
                <a:gd name="T2" fmla="*/ 40 w 79"/>
                <a:gd name="T3" fmla="*/ 0 h 72"/>
                <a:gd name="T4" fmla="*/ 0 w 79"/>
                <a:gd name="T5" fmla="*/ 29 h 72"/>
                <a:gd name="T6" fmla="*/ 19 w 79"/>
                <a:gd name="T7" fmla="*/ 54 h 72"/>
                <a:gd name="T8" fmla="*/ 15 w 79"/>
                <a:gd name="T9" fmla="*/ 68 h 72"/>
                <a:gd name="T10" fmla="*/ 31 w 79"/>
                <a:gd name="T11" fmla="*/ 58 h 72"/>
              </a:gdLst>
              <a:ahLst/>
              <a:cxnLst>
                <a:cxn ang="0">
                  <a:pos x="T0" y="T1"/>
                </a:cxn>
                <a:cxn ang="0">
                  <a:pos x="T2" y="T3"/>
                </a:cxn>
                <a:cxn ang="0">
                  <a:pos x="T4" y="T5"/>
                </a:cxn>
                <a:cxn ang="0">
                  <a:pos x="T6" y="T7"/>
                </a:cxn>
                <a:cxn ang="0">
                  <a:pos x="T8" y="T9"/>
                </a:cxn>
                <a:cxn ang="0">
                  <a:pos x="T10" y="T11"/>
                </a:cxn>
              </a:cxnLst>
              <a:rect l="0" t="0" r="r" b="b"/>
              <a:pathLst>
                <a:path w="79" h="72">
                  <a:moveTo>
                    <a:pt x="79" y="29"/>
                  </a:moveTo>
                  <a:cubicBezTo>
                    <a:pt x="79" y="13"/>
                    <a:pt x="61" y="0"/>
                    <a:pt x="40" y="0"/>
                  </a:cubicBezTo>
                  <a:cubicBezTo>
                    <a:pt x="18" y="0"/>
                    <a:pt x="0" y="13"/>
                    <a:pt x="0" y="29"/>
                  </a:cubicBezTo>
                  <a:cubicBezTo>
                    <a:pt x="0" y="40"/>
                    <a:pt x="8" y="49"/>
                    <a:pt x="19" y="54"/>
                  </a:cubicBezTo>
                  <a:cubicBezTo>
                    <a:pt x="21" y="55"/>
                    <a:pt x="12" y="72"/>
                    <a:pt x="15" y="68"/>
                  </a:cubicBezTo>
                  <a:cubicBezTo>
                    <a:pt x="16" y="66"/>
                    <a:pt x="29" y="57"/>
                    <a:pt x="31" y="58"/>
                  </a:cubicBez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2" name="Oval 119"/>
            <p:cNvSpPr>
              <a:spLocks noChangeArrowheads="1"/>
            </p:cNvSpPr>
            <p:nvPr/>
          </p:nvSpPr>
          <p:spPr bwMode="auto">
            <a:xfrm>
              <a:off x="-384175" y="2351088"/>
              <a:ext cx="12700" cy="12700"/>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3" name="Oval 120"/>
            <p:cNvSpPr>
              <a:spLocks noChangeArrowheads="1"/>
            </p:cNvSpPr>
            <p:nvPr/>
          </p:nvSpPr>
          <p:spPr bwMode="auto">
            <a:xfrm>
              <a:off x="-328612" y="2351088"/>
              <a:ext cx="12700" cy="12700"/>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4" name="Oval 121"/>
            <p:cNvSpPr>
              <a:spLocks noChangeArrowheads="1"/>
            </p:cNvSpPr>
            <p:nvPr/>
          </p:nvSpPr>
          <p:spPr bwMode="auto">
            <a:xfrm>
              <a:off x="-273050" y="2351088"/>
              <a:ext cx="12700" cy="12700"/>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239" name="Group 238"/>
          <p:cNvGrpSpPr/>
          <p:nvPr/>
        </p:nvGrpSpPr>
        <p:grpSpPr>
          <a:xfrm>
            <a:off x="8589316" y="1397002"/>
            <a:ext cx="306388" cy="288925"/>
            <a:chOff x="282575" y="2179638"/>
            <a:chExt cx="306388" cy="288925"/>
          </a:xfrm>
        </p:grpSpPr>
        <p:sp>
          <p:nvSpPr>
            <p:cNvPr id="235" name="Freeform 122"/>
            <p:cNvSpPr>
              <a:spLocks/>
            </p:cNvSpPr>
            <p:nvPr/>
          </p:nvSpPr>
          <p:spPr bwMode="auto">
            <a:xfrm>
              <a:off x="282575" y="2179638"/>
              <a:ext cx="306388" cy="288925"/>
            </a:xfrm>
            <a:custGeom>
              <a:avLst/>
              <a:gdLst>
                <a:gd name="T0" fmla="*/ 46 w 72"/>
                <a:gd name="T1" fmla="*/ 0 h 66"/>
                <a:gd name="T2" fmla="*/ 26 w 72"/>
                <a:gd name="T3" fmla="*/ 0 h 66"/>
                <a:gd name="T4" fmla="*/ 0 w 72"/>
                <a:gd name="T5" fmla="*/ 26 h 66"/>
                <a:gd name="T6" fmla="*/ 0 w 72"/>
                <a:gd name="T7" fmla="*/ 30 h 66"/>
                <a:gd name="T8" fmla="*/ 21 w 72"/>
                <a:gd name="T9" fmla="*/ 56 h 66"/>
                <a:gd name="T10" fmla="*/ 27 w 72"/>
                <a:gd name="T11" fmla="*/ 66 h 66"/>
                <a:gd name="T12" fmla="*/ 36 w 72"/>
                <a:gd name="T13" fmla="*/ 56 h 66"/>
                <a:gd name="T14" fmla="*/ 46 w 72"/>
                <a:gd name="T15" fmla="*/ 56 h 66"/>
                <a:gd name="T16" fmla="*/ 72 w 72"/>
                <a:gd name="T17" fmla="*/ 30 h 66"/>
                <a:gd name="T18" fmla="*/ 72 w 72"/>
                <a:gd name="T19" fmla="*/ 26 h 66"/>
                <a:gd name="T20" fmla="*/ 46 w 72"/>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66">
                  <a:moveTo>
                    <a:pt x="46" y="0"/>
                  </a:moveTo>
                  <a:cubicBezTo>
                    <a:pt x="26" y="0"/>
                    <a:pt x="26" y="0"/>
                    <a:pt x="26" y="0"/>
                  </a:cubicBezTo>
                  <a:cubicBezTo>
                    <a:pt x="12" y="0"/>
                    <a:pt x="0" y="12"/>
                    <a:pt x="0" y="26"/>
                  </a:cubicBezTo>
                  <a:cubicBezTo>
                    <a:pt x="0" y="30"/>
                    <a:pt x="0" y="30"/>
                    <a:pt x="0" y="30"/>
                  </a:cubicBezTo>
                  <a:cubicBezTo>
                    <a:pt x="0" y="43"/>
                    <a:pt x="9" y="53"/>
                    <a:pt x="21" y="56"/>
                  </a:cubicBezTo>
                  <a:cubicBezTo>
                    <a:pt x="27" y="66"/>
                    <a:pt x="27" y="66"/>
                    <a:pt x="27" y="66"/>
                  </a:cubicBezTo>
                  <a:cubicBezTo>
                    <a:pt x="36" y="56"/>
                    <a:pt x="36" y="56"/>
                    <a:pt x="36" y="56"/>
                  </a:cubicBezTo>
                  <a:cubicBezTo>
                    <a:pt x="46" y="56"/>
                    <a:pt x="46" y="56"/>
                    <a:pt x="46" y="56"/>
                  </a:cubicBezTo>
                  <a:cubicBezTo>
                    <a:pt x="60" y="56"/>
                    <a:pt x="72" y="44"/>
                    <a:pt x="72" y="30"/>
                  </a:cubicBezTo>
                  <a:cubicBezTo>
                    <a:pt x="72" y="26"/>
                    <a:pt x="72" y="26"/>
                    <a:pt x="72" y="26"/>
                  </a:cubicBezTo>
                  <a:cubicBezTo>
                    <a:pt x="72" y="12"/>
                    <a:pt x="60" y="0"/>
                    <a:pt x="46" y="0"/>
                  </a:cubicBez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6" name="Oval 123"/>
            <p:cNvSpPr>
              <a:spLocks noChangeArrowheads="1"/>
            </p:cNvSpPr>
            <p:nvPr/>
          </p:nvSpPr>
          <p:spPr bwMode="auto">
            <a:xfrm>
              <a:off x="338138" y="2284413"/>
              <a:ext cx="38100" cy="39688"/>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7" name="Oval 124"/>
            <p:cNvSpPr>
              <a:spLocks noChangeArrowheads="1"/>
            </p:cNvSpPr>
            <p:nvPr/>
          </p:nvSpPr>
          <p:spPr bwMode="auto">
            <a:xfrm>
              <a:off x="414338" y="2284413"/>
              <a:ext cx="38100" cy="39688"/>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8" name="Oval 125"/>
            <p:cNvSpPr>
              <a:spLocks noChangeArrowheads="1"/>
            </p:cNvSpPr>
            <p:nvPr/>
          </p:nvSpPr>
          <p:spPr bwMode="auto">
            <a:xfrm>
              <a:off x="487363" y="2284413"/>
              <a:ext cx="38100" cy="39688"/>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29" name="Group 328"/>
          <p:cNvGrpSpPr/>
          <p:nvPr/>
        </p:nvGrpSpPr>
        <p:grpSpPr>
          <a:xfrm>
            <a:off x="6346961" y="2183601"/>
            <a:ext cx="254000" cy="228600"/>
            <a:chOff x="-4779963" y="1851025"/>
            <a:chExt cx="254000" cy="228600"/>
          </a:xfrm>
        </p:grpSpPr>
        <p:sp>
          <p:nvSpPr>
            <p:cNvPr id="281" name="Freeform 129"/>
            <p:cNvSpPr>
              <a:spLocks/>
            </p:cNvSpPr>
            <p:nvPr/>
          </p:nvSpPr>
          <p:spPr bwMode="auto">
            <a:xfrm>
              <a:off x="-4779963" y="1851025"/>
              <a:ext cx="254000" cy="228600"/>
            </a:xfrm>
            <a:custGeom>
              <a:avLst/>
              <a:gdLst>
                <a:gd name="T0" fmla="*/ 160 w 160"/>
                <a:gd name="T1" fmla="*/ 111 h 144"/>
                <a:gd name="T2" fmla="*/ 70 w 160"/>
                <a:gd name="T3" fmla="*/ 111 h 144"/>
                <a:gd name="T4" fmla="*/ 51 w 160"/>
                <a:gd name="T5" fmla="*/ 144 h 144"/>
                <a:gd name="T6" fmla="*/ 30 w 160"/>
                <a:gd name="T7" fmla="*/ 111 h 144"/>
                <a:gd name="T8" fmla="*/ 0 w 160"/>
                <a:gd name="T9" fmla="*/ 111 h 144"/>
                <a:gd name="T10" fmla="*/ 0 w 160"/>
                <a:gd name="T11" fmla="*/ 0 h 144"/>
                <a:gd name="T12" fmla="*/ 160 w 160"/>
                <a:gd name="T13" fmla="*/ 0 h 144"/>
                <a:gd name="T14" fmla="*/ 160 w 160"/>
                <a:gd name="T15" fmla="*/ 111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144">
                  <a:moveTo>
                    <a:pt x="160" y="111"/>
                  </a:moveTo>
                  <a:lnTo>
                    <a:pt x="70" y="111"/>
                  </a:lnTo>
                  <a:lnTo>
                    <a:pt x="51" y="144"/>
                  </a:lnTo>
                  <a:lnTo>
                    <a:pt x="30" y="111"/>
                  </a:lnTo>
                  <a:lnTo>
                    <a:pt x="0" y="111"/>
                  </a:lnTo>
                  <a:lnTo>
                    <a:pt x="0" y="0"/>
                  </a:lnTo>
                  <a:lnTo>
                    <a:pt x="160" y="0"/>
                  </a:lnTo>
                  <a:lnTo>
                    <a:pt x="160" y="111"/>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2" name="Line 130"/>
            <p:cNvSpPr>
              <a:spLocks noChangeShapeType="1"/>
            </p:cNvSpPr>
            <p:nvPr/>
          </p:nvSpPr>
          <p:spPr bwMode="auto">
            <a:xfrm>
              <a:off x="-4737101" y="1903413"/>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3" name="Line 131"/>
            <p:cNvSpPr>
              <a:spLocks noChangeShapeType="1"/>
            </p:cNvSpPr>
            <p:nvPr/>
          </p:nvSpPr>
          <p:spPr bwMode="auto">
            <a:xfrm>
              <a:off x="-4737101" y="1938338"/>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4" name="Line 132"/>
            <p:cNvSpPr>
              <a:spLocks noChangeShapeType="1"/>
            </p:cNvSpPr>
            <p:nvPr/>
          </p:nvSpPr>
          <p:spPr bwMode="auto">
            <a:xfrm>
              <a:off x="-4737101" y="1973263"/>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30" name="Group 329"/>
          <p:cNvGrpSpPr/>
          <p:nvPr/>
        </p:nvGrpSpPr>
        <p:grpSpPr>
          <a:xfrm>
            <a:off x="7085629" y="2139945"/>
            <a:ext cx="287338" cy="315913"/>
            <a:chOff x="-3981451" y="1816100"/>
            <a:chExt cx="287338" cy="315913"/>
          </a:xfrm>
        </p:grpSpPr>
        <p:sp>
          <p:nvSpPr>
            <p:cNvPr id="285" name="Freeform 133"/>
            <p:cNvSpPr>
              <a:spLocks/>
            </p:cNvSpPr>
            <p:nvPr/>
          </p:nvSpPr>
          <p:spPr bwMode="auto">
            <a:xfrm>
              <a:off x="-3981451" y="1903413"/>
              <a:ext cx="287338" cy="228600"/>
            </a:xfrm>
            <a:custGeom>
              <a:avLst/>
              <a:gdLst>
                <a:gd name="T0" fmla="*/ 40 w 181"/>
                <a:gd name="T1" fmla="*/ 0 h 144"/>
                <a:gd name="T2" fmla="*/ 0 w 181"/>
                <a:gd name="T3" fmla="*/ 19 h 144"/>
                <a:gd name="T4" fmla="*/ 0 w 181"/>
                <a:gd name="T5" fmla="*/ 28 h 144"/>
                <a:gd name="T6" fmla="*/ 0 w 181"/>
                <a:gd name="T7" fmla="*/ 144 h 144"/>
                <a:gd name="T8" fmla="*/ 181 w 181"/>
                <a:gd name="T9" fmla="*/ 144 h 144"/>
                <a:gd name="T10" fmla="*/ 181 w 181"/>
                <a:gd name="T11" fmla="*/ 28 h 144"/>
                <a:gd name="T12" fmla="*/ 181 w 181"/>
                <a:gd name="T13" fmla="*/ 19 h 144"/>
                <a:gd name="T14" fmla="*/ 141 w 181"/>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44">
                  <a:moveTo>
                    <a:pt x="40" y="0"/>
                  </a:moveTo>
                  <a:lnTo>
                    <a:pt x="0" y="19"/>
                  </a:lnTo>
                  <a:lnTo>
                    <a:pt x="0" y="28"/>
                  </a:lnTo>
                  <a:lnTo>
                    <a:pt x="0" y="144"/>
                  </a:lnTo>
                  <a:lnTo>
                    <a:pt x="181" y="144"/>
                  </a:lnTo>
                  <a:lnTo>
                    <a:pt x="181" y="28"/>
                  </a:lnTo>
                  <a:lnTo>
                    <a:pt x="181" y="19"/>
                  </a:lnTo>
                  <a:lnTo>
                    <a:pt x="141"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6" name="Freeform 134"/>
            <p:cNvSpPr>
              <a:spLocks/>
            </p:cNvSpPr>
            <p:nvPr/>
          </p:nvSpPr>
          <p:spPr bwMode="auto">
            <a:xfrm>
              <a:off x="-3948113" y="2009775"/>
              <a:ext cx="225425" cy="87313"/>
            </a:xfrm>
            <a:custGeom>
              <a:avLst/>
              <a:gdLst>
                <a:gd name="T0" fmla="*/ 0 w 142"/>
                <a:gd name="T1" fmla="*/ 52 h 55"/>
                <a:gd name="T2" fmla="*/ 67 w 142"/>
                <a:gd name="T3" fmla="*/ 0 h 55"/>
                <a:gd name="T4" fmla="*/ 67 w 142"/>
                <a:gd name="T5" fmla="*/ 0 h 55"/>
                <a:gd name="T6" fmla="*/ 142 w 142"/>
                <a:gd name="T7" fmla="*/ 55 h 55"/>
              </a:gdLst>
              <a:ahLst/>
              <a:cxnLst>
                <a:cxn ang="0">
                  <a:pos x="T0" y="T1"/>
                </a:cxn>
                <a:cxn ang="0">
                  <a:pos x="T2" y="T3"/>
                </a:cxn>
                <a:cxn ang="0">
                  <a:pos x="T4" y="T5"/>
                </a:cxn>
                <a:cxn ang="0">
                  <a:pos x="T6" y="T7"/>
                </a:cxn>
              </a:cxnLst>
              <a:rect l="0" t="0" r="r" b="b"/>
              <a:pathLst>
                <a:path w="142" h="55">
                  <a:moveTo>
                    <a:pt x="0" y="52"/>
                  </a:moveTo>
                  <a:lnTo>
                    <a:pt x="67" y="0"/>
                  </a:lnTo>
                  <a:lnTo>
                    <a:pt x="67" y="0"/>
                  </a:lnTo>
                  <a:lnTo>
                    <a:pt x="142" y="55"/>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7" name="Line 135"/>
            <p:cNvSpPr>
              <a:spLocks noChangeShapeType="1"/>
            </p:cNvSpPr>
            <p:nvPr/>
          </p:nvSpPr>
          <p:spPr bwMode="auto">
            <a:xfrm>
              <a:off x="-3978276" y="1938338"/>
              <a:ext cx="123825" cy="793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8" name="Line 136"/>
            <p:cNvSpPr>
              <a:spLocks noChangeShapeType="1"/>
            </p:cNvSpPr>
            <p:nvPr/>
          </p:nvSpPr>
          <p:spPr bwMode="auto">
            <a:xfrm flipH="1">
              <a:off x="-3825876" y="1938338"/>
              <a:ext cx="128588" cy="7461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9" name="Freeform 137"/>
            <p:cNvSpPr>
              <a:spLocks/>
            </p:cNvSpPr>
            <p:nvPr/>
          </p:nvSpPr>
          <p:spPr bwMode="auto">
            <a:xfrm>
              <a:off x="-3914776" y="1816100"/>
              <a:ext cx="152400" cy="161925"/>
            </a:xfrm>
            <a:custGeom>
              <a:avLst/>
              <a:gdLst>
                <a:gd name="T0" fmla="*/ 0 w 96"/>
                <a:gd name="T1" fmla="*/ 102 h 102"/>
                <a:gd name="T2" fmla="*/ 0 w 96"/>
                <a:gd name="T3" fmla="*/ 0 h 102"/>
                <a:gd name="T4" fmla="*/ 96 w 96"/>
                <a:gd name="T5" fmla="*/ 0 h 102"/>
                <a:gd name="T6" fmla="*/ 96 w 96"/>
                <a:gd name="T7" fmla="*/ 102 h 102"/>
              </a:gdLst>
              <a:ahLst/>
              <a:cxnLst>
                <a:cxn ang="0">
                  <a:pos x="T0" y="T1"/>
                </a:cxn>
                <a:cxn ang="0">
                  <a:pos x="T2" y="T3"/>
                </a:cxn>
                <a:cxn ang="0">
                  <a:pos x="T4" y="T5"/>
                </a:cxn>
                <a:cxn ang="0">
                  <a:pos x="T6" y="T7"/>
                </a:cxn>
              </a:cxnLst>
              <a:rect l="0" t="0" r="r" b="b"/>
              <a:pathLst>
                <a:path w="96" h="102">
                  <a:moveTo>
                    <a:pt x="0" y="102"/>
                  </a:moveTo>
                  <a:lnTo>
                    <a:pt x="0" y="0"/>
                  </a:lnTo>
                  <a:lnTo>
                    <a:pt x="96" y="0"/>
                  </a:lnTo>
                  <a:lnTo>
                    <a:pt x="96" y="10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0" name="Line 138"/>
            <p:cNvSpPr>
              <a:spLocks noChangeShapeType="1"/>
            </p:cNvSpPr>
            <p:nvPr/>
          </p:nvSpPr>
          <p:spPr bwMode="auto">
            <a:xfrm>
              <a:off x="-3871913" y="1868488"/>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1" name="Line 139"/>
            <p:cNvSpPr>
              <a:spLocks noChangeShapeType="1"/>
            </p:cNvSpPr>
            <p:nvPr/>
          </p:nvSpPr>
          <p:spPr bwMode="auto">
            <a:xfrm>
              <a:off x="-3871913" y="1903413"/>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2" name="Line 140"/>
            <p:cNvSpPr>
              <a:spLocks noChangeShapeType="1"/>
            </p:cNvSpPr>
            <p:nvPr/>
          </p:nvSpPr>
          <p:spPr bwMode="auto">
            <a:xfrm>
              <a:off x="-3871913" y="1938338"/>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31" name="Group 330"/>
          <p:cNvGrpSpPr/>
          <p:nvPr/>
        </p:nvGrpSpPr>
        <p:grpSpPr>
          <a:xfrm>
            <a:off x="7845948" y="2170107"/>
            <a:ext cx="287338" cy="255588"/>
            <a:chOff x="-3167063" y="1833563"/>
            <a:chExt cx="287338" cy="255588"/>
          </a:xfrm>
        </p:grpSpPr>
        <p:sp>
          <p:nvSpPr>
            <p:cNvPr id="293" name="Freeform 141"/>
            <p:cNvSpPr>
              <a:spLocks/>
            </p:cNvSpPr>
            <p:nvPr/>
          </p:nvSpPr>
          <p:spPr bwMode="auto">
            <a:xfrm>
              <a:off x="-3167063" y="1833563"/>
              <a:ext cx="287338" cy="255588"/>
            </a:xfrm>
            <a:custGeom>
              <a:avLst/>
              <a:gdLst>
                <a:gd name="T0" fmla="*/ 68 w 68"/>
                <a:gd name="T1" fmla="*/ 24 h 58"/>
                <a:gd name="T2" fmla="*/ 44 w 68"/>
                <a:gd name="T3" fmla="*/ 0 h 58"/>
                <a:gd name="T4" fmla="*/ 24 w 68"/>
                <a:gd name="T5" fmla="*/ 0 h 58"/>
                <a:gd name="T6" fmla="*/ 0 w 68"/>
                <a:gd name="T7" fmla="*/ 25 h 58"/>
                <a:gd name="T8" fmla="*/ 0 w 68"/>
                <a:gd name="T9" fmla="*/ 25 h 58"/>
                <a:gd name="T10" fmla="*/ 20 w 68"/>
                <a:gd name="T11" fmla="*/ 49 h 58"/>
                <a:gd name="T12" fmla="*/ 29 w 68"/>
                <a:gd name="T13" fmla="*/ 58 h 58"/>
                <a:gd name="T14" fmla="*/ 37 w 68"/>
                <a:gd name="T15" fmla="*/ 48 h 58"/>
                <a:gd name="T16" fmla="*/ 44 w 68"/>
                <a:gd name="T17" fmla="*/ 48 h 58"/>
                <a:gd name="T18" fmla="*/ 68 w 68"/>
                <a:gd name="T19"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58">
                  <a:moveTo>
                    <a:pt x="68" y="24"/>
                  </a:moveTo>
                  <a:cubicBezTo>
                    <a:pt x="68" y="11"/>
                    <a:pt x="57" y="0"/>
                    <a:pt x="44" y="0"/>
                  </a:cubicBezTo>
                  <a:cubicBezTo>
                    <a:pt x="24" y="0"/>
                    <a:pt x="24" y="0"/>
                    <a:pt x="24" y="0"/>
                  </a:cubicBezTo>
                  <a:cubicBezTo>
                    <a:pt x="11" y="0"/>
                    <a:pt x="0" y="11"/>
                    <a:pt x="0" y="25"/>
                  </a:cubicBezTo>
                  <a:cubicBezTo>
                    <a:pt x="0" y="25"/>
                    <a:pt x="0" y="25"/>
                    <a:pt x="0" y="25"/>
                  </a:cubicBezTo>
                  <a:cubicBezTo>
                    <a:pt x="0" y="36"/>
                    <a:pt x="9" y="47"/>
                    <a:pt x="20" y="49"/>
                  </a:cubicBezTo>
                  <a:cubicBezTo>
                    <a:pt x="21" y="49"/>
                    <a:pt x="27" y="58"/>
                    <a:pt x="29" y="58"/>
                  </a:cubicBezTo>
                  <a:cubicBezTo>
                    <a:pt x="37" y="48"/>
                    <a:pt x="37" y="48"/>
                    <a:pt x="37" y="48"/>
                  </a:cubicBezTo>
                  <a:cubicBezTo>
                    <a:pt x="44" y="48"/>
                    <a:pt x="44" y="48"/>
                    <a:pt x="44" y="48"/>
                  </a:cubicBezTo>
                  <a:cubicBezTo>
                    <a:pt x="57" y="48"/>
                    <a:pt x="68" y="37"/>
                    <a:pt x="68" y="24"/>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4" name="Oval 142"/>
            <p:cNvSpPr>
              <a:spLocks noChangeArrowheads="1"/>
            </p:cNvSpPr>
            <p:nvPr/>
          </p:nvSpPr>
          <p:spPr bwMode="auto">
            <a:xfrm>
              <a:off x="-3057526" y="1903413"/>
              <a:ext cx="17463" cy="174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5" name="Oval 143"/>
            <p:cNvSpPr>
              <a:spLocks noChangeArrowheads="1"/>
            </p:cNvSpPr>
            <p:nvPr/>
          </p:nvSpPr>
          <p:spPr bwMode="auto">
            <a:xfrm>
              <a:off x="-2998788" y="1903413"/>
              <a:ext cx="14288" cy="174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6" name="Freeform 144"/>
            <p:cNvSpPr>
              <a:spLocks/>
            </p:cNvSpPr>
            <p:nvPr/>
          </p:nvSpPr>
          <p:spPr bwMode="auto">
            <a:xfrm>
              <a:off x="-3090863" y="1965325"/>
              <a:ext cx="144463" cy="34925"/>
            </a:xfrm>
            <a:custGeom>
              <a:avLst/>
              <a:gdLst>
                <a:gd name="T0" fmla="*/ 34 w 34"/>
                <a:gd name="T1" fmla="*/ 0 h 8"/>
                <a:gd name="T2" fmla="*/ 17 w 34"/>
                <a:gd name="T3" fmla="*/ 8 h 8"/>
                <a:gd name="T4" fmla="*/ 0 w 34"/>
                <a:gd name="T5" fmla="*/ 0 h 8"/>
              </a:gdLst>
              <a:ahLst/>
              <a:cxnLst>
                <a:cxn ang="0">
                  <a:pos x="T0" y="T1"/>
                </a:cxn>
                <a:cxn ang="0">
                  <a:pos x="T2" y="T3"/>
                </a:cxn>
                <a:cxn ang="0">
                  <a:pos x="T4" y="T5"/>
                </a:cxn>
              </a:cxnLst>
              <a:rect l="0" t="0" r="r" b="b"/>
              <a:pathLst>
                <a:path w="34" h="8">
                  <a:moveTo>
                    <a:pt x="34" y="0"/>
                  </a:moveTo>
                  <a:cubicBezTo>
                    <a:pt x="30" y="4"/>
                    <a:pt x="24" y="8"/>
                    <a:pt x="17" y="8"/>
                  </a:cubicBezTo>
                  <a:cubicBezTo>
                    <a:pt x="10" y="8"/>
                    <a:pt x="4" y="4"/>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32" name="Group 331"/>
          <p:cNvGrpSpPr/>
          <p:nvPr/>
        </p:nvGrpSpPr>
        <p:grpSpPr>
          <a:xfrm>
            <a:off x="8562329" y="2166139"/>
            <a:ext cx="360363" cy="263525"/>
            <a:chOff x="-2387601" y="1833563"/>
            <a:chExt cx="360363" cy="263525"/>
          </a:xfrm>
        </p:grpSpPr>
        <p:sp>
          <p:nvSpPr>
            <p:cNvPr id="297" name="Oval 145"/>
            <p:cNvSpPr>
              <a:spLocks noChangeArrowheads="1"/>
            </p:cNvSpPr>
            <p:nvPr/>
          </p:nvSpPr>
          <p:spPr bwMode="auto">
            <a:xfrm>
              <a:off x="-2179638" y="1938338"/>
              <a:ext cx="152400" cy="15875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8" name="Freeform 146"/>
            <p:cNvSpPr>
              <a:spLocks/>
            </p:cNvSpPr>
            <p:nvPr/>
          </p:nvSpPr>
          <p:spPr bwMode="auto">
            <a:xfrm>
              <a:off x="-2128838" y="1970088"/>
              <a:ext cx="55563" cy="82550"/>
            </a:xfrm>
            <a:custGeom>
              <a:avLst/>
              <a:gdLst>
                <a:gd name="T0" fmla="*/ 0 w 13"/>
                <a:gd name="T1" fmla="*/ 6 h 19"/>
                <a:gd name="T2" fmla="*/ 6 w 13"/>
                <a:gd name="T3" fmla="*/ 0 h 19"/>
                <a:gd name="T4" fmla="*/ 13 w 13"/>
                <a:gd name="T5" fmla="*/ 7 h 19"/>
                <a:gd name="T6" fmla="*/ 6 w 13"/>
                <a:gd name="T7" fmla="*/ 14 h 19"/>
                <a:gd name="T8" fmla="*/ 6 w 13"/>
                <a:gd name="T9" fmla="*/ 19 h 19"/>
              </a:gdLst>
              <a:ahLst/>
              <a:cxnLst>
                <a:cxn ang="0">
                  <a:pos x="T0" y="T1"/>
                </a:cxn>
                <a:cxn ang="0">
                  <a:pos x="T2" y="T3"/>
                </a:cxn>
                <a:cxn ang="0">
                  <a:pos x="T4" y="T5"/>
                </a:cxn>
                <a:cxn ang="0">
                  <a:pos x="T6" y="T7"/>
                </a:cxn>
                <a:cxn ang="0">
                  <a:pos x="T8" y="T9"/>
                </a:cxn>
              </a:cxnLst>
              <a:rect l="0" t="0" r="r" b="b"/>
              <a:pathLst>
                <a:path w="13" h="19">
                  <a:moveTo>
                    <a:pt x="0" y="6"/>
                  </a:moveTo>
                  <a:cubicBezTo>
                    <a:pt x="0" y="3"/>
                    <a:pt x="2" y="0"/>
                    <a:pt x="6" y="0"/>
                  </a:cubicBezTo>
                  <a:cubicBezTo>
                    <a:pt x="10" y="0"/>
                    <a:pt x="13" y="4"/>
                    <a:pt x="13" y="7"/>
                  </a:cubicBezTo>
                  <a:cubicBezTo>
                    <a:pt x="13" y="11"/>
                    <a:pt x="11" y="14"/>
                    <a:pt x="6" y="14"/>
                  </a:cubicBezTo>
                  <a:cubicBezTo>
                    <a:pt x="6" y="19"/>
                    <a:pt x="6" y="19"/>
                    <a:pt x="6" y="1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9" name="Line 147"/>
            <p:cNvSpPr>
              <a:spLocks noChangeShapeType="1"/>
            </p:cNvSpPr>
            <p:nvPr/>
          </p:nvSpPr>
          <p:spPr bwMode="auto">
            <a:xfrm>
              <a:off x="-2103438" y="207486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0" name="Freeform 148"/>
            <p:cNvSpPr>
              <a:spLocks/>
            </p:cNvSpPr>
            <p:nvPr/>
          </p:nvSpPr>
          <p:spPr bwMode="auto">
            <a:xfrm>
              <a:off x="-2387601" y="1833563"/>
              <a:ext cx="322263" cy="211138"/>
            </a:xfrm>
            <a:custGeom>
              <a:avLst/>
              <a:gdLst>
                <a:gd name="T0" fmla="*/ 131 w 203"/>
                <a:gd name="T1" fmla="*/ 133 h 133"/>
                <a:gd name="T2" fmla="*/ 0 w 203"/>
                <a:gd name="T3" fmla="*/ 133 h 133"/>
                <a:gd name="T4" fmla="*/ 0 w 203"/>
                <a:gd name="T5" fmla="*/ 0 h 133"/>
                <a:gd name="T6" fmla="*/ 203 w 203"/>
                <a:gd name="T7" fmla="*/ 0 h 133"/>
                <a:gd name="T8" fmla="*/ 203 w 203"/>
                <a:gd name="T9" fmla="*/ 72 h 133"/>
              </a:gdLst>
              <a:ahLst/>
              <a:cxnLst>
                <a:cxn ang="0">
                  <a:pos x="T0" y="T1"/>
                </a:cxn>
                <a:cxn ang="0">
                  <a:pos x="T2" y="T3"/>
                </a:cxn>
                <a:cxn ang="0">
                  <a:pos x="T4" y="T5"/>
                </a:cxn>
                <a:cxn ang="0">
                  <a:pos x="T6" y="T7"/>
                </a:cxn>
                <a:cxn ang="0">
                  <a:pos x="T8" y="T9"/>
                </a:cxn>
              </a:cxnLst>
              <a:rect l="0" t="0" r="r" b="b"/>
              <a:pathLst>
                <a:path w="203" h="133">
                  <a:moveTo>
                    <a:pt x="131" y="133"/>
                  </a:moveTo>
                  <a:lnTo>
                    <a:pt x="0" y="133"/>
                  </a:lnTo>
                  <a:lnTo>
                    <a:pt x="0" y="0"/>
                  </a:lnTo>
                  <a:lnTo>
                    <a:pt x="203" y="0"/>
                  </a:lnTo>
                  <a:lnTo>
                    <a:pt x="203" y="7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1" name="Freeform 149"/>
            <p:cNvSpPr>
              <a:spLocks/>
            </p:cNvSpPr>
            <p:nvPr/>
          </p:nvSpPr>
          <p:spPr bwMode="auto">
            <a:xfrm>
              <a:off x="-2357438" y="1863725"/>
              <a:ext cx="254000" cy="84138"/>
            </a:xfrm>
            <a:custGeom>
              <a:avLst/>
              <a:gdLst>
                <a:gd name="T0" fmla="*/ 0 w 160"/>
                <a:gd name="T1" fmla="*/ 0 h 53"/>
                <a:gd name="T2" fmla="*/ 80 w 160"/>
                <a:gd name="T3" fmla="*/ 53 h 53"/>
                <a:gd name="T4" fmla="*/ 160 w 160"/>
                <a:gd name="T5" fmla="*/ 0 h 53"/>
              </a:gdLst>
              <a:ahLst/>
              <a:cxnLst>
                <a:cxn ang="0">
                  <a:pos x="T0" y="T1"/>
                </a:cxn>
                <a:cxn ang="0">
                  <a:pos x="T2" y="T3"/>
                </a:cxn>
                <a:cxn ang="0">
                  <a:pos x="T4" y="T5"/>
                </a:cxn>
              </a:cxnLst>
              <a:rect l="0" t="0" r="r" b="b"/>
              <a:pathLst>
                <a:path w="160" h="53">
                  <a:moveTo>
                    <a:pt x="0" y="0"/>
                  </a:moveTo>
                  <a:lnTo>
                    <a:pt x="80" y="53"/>
                  </a:lnTo>
                  <a:lnTo>
                    <a:pt x="16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2" name="Line 150"/>
            <p:cNvSpPr>
              <a:spLocks noChangeShapeType="1"/>
            </p:cNvSpPr>
            <p:nvPr/>
          </p:nvSpPr>
          <p:spPr bwMode="auto">
            <a:xfrm flipH="1">
              <a:off x="-2357438" y="1930400"/>
              <a:ext cx="93663" cy="8255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3" name="Line 151"/>
            <p:cNvSpPr>
              <a:spLocks noChangeShapeType="1"/>
            </p:cNvSpPr>
            <p:nvPr/>
          </p:nvSpPr>
          <p:spPr bwMode="auto">
            <a:xfrm>
              <a:off x="-2195513" y="1930400"/>
              <a:ext cx="33338" cy="301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33" name="Group 332"/>
          <p:cNvGrpSpPr/>
          <p:nvPr/>
        </p:nvGrpSpPr>
        <p:grpSpPr>
          <a:xfrm>
            <a:off x="9320047" y="2166139"/>
            <a:ext cx="361950" cy="263525"/>
            <a:chOff x="-1573213" y="1833563"/>
            <a:chExt cx="361950" cy="263525"/>
          </a:xfrm>
        </p:grpSpPr>
        <p:sp>
          <p:nvSpPr>
            <p:cNvPr id="304" name="Oval 152"/>
            <p:cNvSpPr>
              <a:spLocks noChangeArrowheads="1"/>
            </p:cNvSpPr>
            <p:nvPr/>
          </p:nvSpPr>
          <p:spPr bwMode="auto">
            <a:xfrm>
              <a:off x="-1365251" y="1938338"/>
              <a:ext cx="153988" cy="15875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5" name="Freeform 153"/>
            <p:cNvSpPr>
              <a:spLocks/>
            </p:cNvSpPr>
            <p:nvPr/>
          </p:nvSpPr>
          <p:spPr bwMode="auto">
            <a:xfrm>
              <a:off x="-1573213" y="1833563"/>
              <a:ext cx="322263" cy="211138"/>
            </a:xfrm>
            <a:custGeom>
              <a:avLst/>
              <a:gdLst>
                <a:gd name="T0" fmla="*/ 129 w 203"/>
                <a:gd name="T1" fmla="*/ 133 h 133"/>
                <a:gd name="T2" fmla="*/ 0 w 203"/>
                <a:gd name="T3" fmla="*/ 133 h 133"/>
                <a:gd name="T4" fmla="*/ 0 w 203"/>
                <a:gd name="T5" fmla="*/ 0 h 133"/>
                <a:gd name="T6" fmla="*/ 203 w 203"/>
                <a:gd name="T7" fmla="*/ 0 h 133"/>
                <a:gd name="T8" fmla="*/ 203 w 203"/>
                <a:gd name="T9" fmla="*/ 72 h 133"/>
              </a:gdLst>
              <a:ahLst/>
              <a:cxnLst>
                <a:cxn ang="0">
                  <a:pos x="T0" y="T1"/>
                </a:cxn>
                <a:cxn ang="0">
                  <a:pos x="T2" y="T3"/>
                </a:cxn>
                <a:cxn ang="0">
                  <a:pos x="T4" y="T5"/>
                </a:cxn>
                <a:cxn ang="0">
                  <a:pos x="T6" y="T7"/>
                </a:cxn>
                <a:cxn ang="0">
                  <a:pos x="T8" y="T9"/>
                </a:cxn>
              </a:cxnLst>
              <a:rect l="0" t="0" r="r" b="b"/>
              <a:pathLst>
                <a:path w="203" h="133">
                  <a:moveTo>
                    <a:pt x="129" y="133"/>
                  </a:moveTo>
                  <a:lnTo>
                    <a:pt x="0" y="133"/>
                  </a:lnTo>
                  <a:lnTo>
                    <a:pt x="0" y="0"/>
                  </a:lnTo>
                  <a:lnTo>
                    <a:pt x="203" y="0"/>
                  </a:lnTo>
                  <a:lnTo>
                    <a:pt x="203" y="7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6" name="Freeform 154"/>
            <p:cNvSpPr>
              <a:spLocks/>
            </p:cNvSpPr>
            <p:nvPr/>
          </p:nvSpPr>
          <p:spPr bwMode="auto">
            <a:xfrm>
              <a:off x="-1543051" y="1863725"/>
              <a:ext cx="254000" cy="84138"/>
            </a:xfrm>
            <a:custGeom>
              <a:avLst/>
              <a:gdLst>
                <a:gd name="T0" fmla="*/ 0 w 160"/>
                <a:gd name="T1" fmla="*/ 0 h 53"/>
                <a:gd name="T2" fmla="*/ 80 w 160"/>
                <a:gd name="T3" fmla="*/ 53 h 53"/>
                <a:gd name="T4" fmla="*/ 160 w 160"/>
                <a:gd name="T5" fmla="*/ 0 h 53"/>
              </a:gdLst>
              <a:ahLst/>
              <a:cxnLst>
                <a:cxn ang="0">
                  <a:pos x="T0" y="T1"/>
                </a:cxn>
                <a:cxn ang="0">
                  <a:pos x="T2" y="T3"/>
                </a:cxn>
                <a:cxn ang="0">
                  <a:pos x="T4" y="T5"/>
                </a:cxn>
              </a:cxnLst>
              <a:rect l="0" t="0" r="r" b="b"/>
              <a:pathLst>
                <a:path w="160" h="53">
                  <a:moveTo>
                    <a:pt x="0" y="0"/>
                  </a:moveTo>
                  <a:lnTo>
                    <a:pt x="80" y="53"/>
                  </a:lnTo>
                  <a:lnTo>
                    <a:pt x="16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7" name="Line 155"/>
            <p:cNvSpPr>
              <a:spLocks noChangeShapeType="1"/>
            </p:cNvSpPr>
            <p:nvPr/>
          </p:nvSpPr>
          <p:spPr bwMode="auto">
            <a:xfrm flipH="1">
              <a:off x="-1543051" y="1930400"/>
              <a:ext cx="93663" cy="8255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8" name="Line 156"/>
            <p:cNvSpPr>
              <a:spLocks noChangeShapeType="1"/>
            </p:cNvSpPr>
            <p:nvPr/>
          </p:nvSpPr>
          <p:spPr bwMode="auto">
            <a:xfrm>
              <a:off x="-1381126" y="1930400"/>
              <a:ext cx="33338" cy="301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9" name="Line 157"/>
            <p:cNvSpPr>
              <a:spLocks noChangeShapeType="1"/>
            </p:cNvSpPr>
            <p:nvPr/>
          </p:nvSpPr>
          <p:spPr bwMode="auto">
            <a:xfrm>
              <a:off x="-1289051" y="1982788"/>
              <a:ext cx="0" cy="6985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0" name="Freeform 158"/>
            <p:cNvSpPr>
              <a:spLocks/>
            </p:cNvSpPr>
            <p:nvPr/>
          </p:nvSpPr>
          <p:spPr bwMode="auto">
            <a:xfrm>
              <a:off x="-1330326" y="2022475"/>
              <a:ext cx="79375" cy="34925"/>
            </a:xfrm>
            <a:custGeom>
              <a:avLst/>
              <a:gdLst>
                <a:gd name="T0" fmla="*/ 0 w 50"/>
                <a:gd name="T1" fmla="*/ 0 h 22"/>
                <a:gd name="T2" fmla="*/ 26 w 50"/>
                <a:gd name="T3" fmla="*/ 22 h 22"/>
                <a:gd name="T4" fmla="*/ 50 w 50"/>
                <a:gd name="T5" fmla="*/ 0 h 22"/>
              </a:gdLst>
              <a:ahLst/>
              <a:cxnLst>
                <a:cxn ang="0">
                  <a:pos x="T0" y="T1"/>
                </a:cxn>
                <a:cxn ang="0">
                  <a:pos x="T2" y="T3"/>
                </a:cxn>
                <a:cxn ang="0">
                  <a:pos x="T4" y="T5"/>
                </a:cxn>
              </a:cxnLst>
              <a:rect l="0" t="0" r="r" b="b"/>
              <a:pathLst>
                <a:path w="50" h="22">
                  <a:moveTo>
                    <a:pt x="0" y="0"/>
                  </a:moveTo>
                  <a:lnTo>
                    <a:pt x="26" y="22"/>
                  </a:lnTo>
                  <a:lnTo>
                    <a:pt x="5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34" name="Group 333"/>
          <p:cNvGrpSpPr/>
          <p:nvPr/>
        </p:nvGrpSpPr>
        <p:grpSpPr>
          <a:xfrm>
            <a:off x="10090514" y="2141532"/>
            <a:ext cx="339725" cy="312738"/>
            <a:chOff x="-749301" y="1806575"/>
            <a:chExt cx="339725" cy="312738"/>
          </a:xfrm>
        </p:grpSpPr>
        <p:sp>
          <p:nvSpPr>
            <p:cNvPr id="311" name="Freeform 159"/>
            <p:cNvSpPr>
              <a:spLocks/>
            </p:cNvSpPr>
            <p:nvPr/>
          </p:nvSpPr>
          <p:spPr bwMode="auto">
            <a:xfrm>
              <a:off x="-749301" y="1806575"/>
              <a:ext cx="339725" cy="312738"/>
            </a:xfrm>
            <a:custGeom>
              <a:avLst/>
              <a:gdLst>
                <a:gd name="T0" fmla="*/ 50 w 80"/>
                <a:gd name="T1" fmla="*/ 1 h 71"/>
                <a:gd name="T2" fmla="*/ 29 w 80"/>
                <a:gd name="T3" fmla="*/ 1 h 71"/>
                <a:gd name="T4" fmla="*/ 0 w 80"/>
                <a:gd name="T5" fmla="*/ 29 h 71"/>
                <a:gd name="T6" fmla="*/ 0 w 80"/>
                <a:gd name="T7" fmla="*/ 33 h 71"/>
                <a:gd name="T8" fmla="*/ 22 w 80"/>
                <a:gd name="T9" fmla="*/ 61 h 71"/>
                <a:gd name="T10" fmla="*/ 29 w 80"/>
                <a:gd name="T11" fmla="*/ 71 h 71"/>
                <a:gd name="T12" fmla="*/ 39 w 80"/>
                <a:gd name="T13" fmla="*/ 61 h 71"/>
                <a:gd name="T14" fmla="*/ 50 w 80"/>
                <a:gd name="T15" fmla="*/ 61 h 71"/>
                <a:gd name="T16" fmla="*/ 80 w 80"/>
                <a:gd name="T17" fmla="*/ 34 h 71"/>
                <a:gd name="T18" fmla="*/ 80 w 80"/>
                <a:gd name="T19" fmla="*/ 30 h 71"/>
                <a:gd name="T20" fmla="*/ 50 w 80"/>
                <a:gd name="T21" fmla="*/ 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71">
                  <a:moveTo>
                    <a:pt x="50" y="1"/>
                  </a:moveTo>
                  <a:cubicBezTo>
                    <a:pt x="29" y="1"/>
                    <a:pt x="29" y="1"/>
                    <a:pt x="29" y="1"/>
                  </a:cubicBezTo>
                  <a:cubicBezTo>
                    <a:pt x="13" y="0"/>
                    <a:pt x="0" y="13"/>
                    <a:pt x="0" y="29"/>
                  </a:cubicBezTo>
                  <a:cubicBezTo>
                    <a:pt x="0" y="33"/>
                    <a:pt x="0" y="33"/>
                    <a:pt x="0" y="33"/>
                  </a:cubicBezTo>
                  <a:cubicBezTo>
                    <a:pt x="0" y="46"/>
                    <a:pt x="9" y="58"/>
                    <a:pt x="22" y="61"/>
                  </a:cubicBezTo>
                  <a:cubicBezTo>
                    <a:pt x="29" y="71"/>
                    <a:pt x="29" y="71"/>
                    <a:pt x="29" y="71"/>
                  </a:cubicBezTo>
                  <a:cubicBezTo>
                    <a:pt x="39" y="61"/>
                    <a:pt x="39" y="61"/>
                    <a:pt x="39" y="61"/>
                  </a:cubicBezTo>
                  <a:cubicBezTo>
                    <a:pt x="50" y="61"/>
                    <a:pt x="50" y="61"/>
                    <a:pt x="50" y="61"/>
                  </a:cubicBezTo>
                  <a:cubicBezTo>
                    <a:pt x="65" y="61"/>
                    <a:pt x="80" y="49"/>
                    <a:pt x="80" y="34"/>
                  </a:cubicBezTo>
                  <a:cubicBezTo>
                    <a:pt x="80" y="30"/>
                    <a:pt x="80" y="30"/>
                    <a:pt x="80" y="30"/>
                  </a:cubicBezTo>
                  <a:cubicBezTo>
                    <a:pt x="80" y="14"/>
                    <a:pt x="66" y="1"/>
                    <a:pt x="50" y="1"/>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2" name="Freeform 160"/>
            <p:cNvSpPr>
              <a:spLocks/>
            </p:cNvSpPr>
            <p:nvPr/>
          </p:nvSpPr>
          <p:spPr bwMode="auto">
            <a:xfrm>
              <a:off x="-622301" y="1895475"/>
              <a:ext cx="88900" cy="92075"/>
            </a:xfrm>
            <a:custGeom>
              <a:avLst/>
              <a:gdLst>
                <a:gd name="T0" fmla="*/ 4 w 21"/>
                <a:gd name="T1" fmla="*/ 4 h 21"/>
                <a:gd name="T2" fmla="*/ 17 w 21"/>
                <a:gd name="T3" fmla="*/ 4 h 21"/>
                <a:gd name="T4" fmla="*/ 17 w 21"/>
                <a:gd name="T5" fmla="*/ 17 h 21"/>
                <a:gd name="T6" fmla="*/ 4 w 21"/>
                <a:gd name="T7" fmla="*/ 17 h 21"/>
                <a:gd name="T8" fmla="*/ 4 w 21"/>
                <a:gd name="T9" fmla="*/ 4 h 21"/>
              </a:gdLst>
              <a:ahLst/>
              <a:cxnLst>
                <a:cxn ang="0">
                  <a:pos x="T0" y="T1"/>
                </a:cxn>
                <a:cxn ang="0">
                  <a:pos x="T2" y="T3"/>
                </a:cxn>
                <a:cxn ang="0">
                  <a:pos x="T4" y="T5"/>
                </a:cxn>
                <a:cxn ang="0">
                  <a:pos x="T6" y="T7"/>
                </a:cxn>
                <a:cxn ang="0">
                  <a:pos x="T8" y="T9"/>
                </a:cxn>
              </a:cxnLst>
              <a:rect l="0" t="0" r="r" b="b"/>
              <a:pathLst>
                <a:path w="21" h="21">
                  <a:moveTo>
                    <a:pt x="4" y="4"/>
                  </a:moveTo>
                  <a:cubicBezTo>
                    <a:pt x="7" y="0"/>
                    <a:pt x="13" y="0"/>
                    <a:pt x="17" y="4"/>
                  </a:cubicBezTo>
                  <a:cubicBezTo>
                    <a:pt x="21" y="8"/>
                    <a:pt x="21" y="14"/>
                    <a:pt x="17" y="17"/>
                  </a:cubicBezTo>
                  <a:cubicBezTo>
                    <a:pt x="13" y="21"/>
                    <a:pt x="7" y="21"/>
                    <a:pt x="4" y="17"/>
                  </a:cubicBezTo>
                  <a:cubicBezTo>
                    <a:pt x="0" y="14"/>
                    <a:pt x="0" y="8"/>
                    <a:pt x="4" y="4"/>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3" name="Freeform 161"/>
            <p:cNvSpPr>
              <a:spLocks/>
            </p:cNvSpPr>
            <p:nvPr/>
          </p:nvSpPr>
          <p:spPr bwMode="auto">
            <a:xfrm>
              <a:off x="-617538" y="2005013"/>
              <a:ext cx="20638" cy="12700"/>
            </a:xfrm>
            <a:custGeom>
              <a:avLst/>
              <a:gdLst>
                <a:gd name="T0" fmla="*/ 5 w 5"/>
                <a:gd name="T1" fmla="*/ 3 h 3"/>
                <a:gd name="T2" fmla="*/ 0 w 5"/>
                <a:gd name="T3" fmla="*/ 0 h 3"/>
                <a:gd name="T4" fmla="*/ 5 w 5"/>
                <a:gd name="T5" fmla="*/ 3 h 3"/>
              </a:gdLst>
              <a:ahLst/>
              <a:cxnLst>
                <a:cxn ang="0">
                  <a:pos x="T0" y="T1"/>
                </a:cxn>
                <a:cxn ang="0">
                  <a:pos x="T2" y="T3"/>
                </a:cxn>
                <a:cxn ang="0">
                  <a:pos x="T4" y="T5"/>
                </a:cxn>
              </a:cxnLst>
              <a:rect l="0" t="0" r="r" b="b"/>
              <a:pathLst>
                <a:path w="5" h="3">
                  <a:moveTo>
                    <a:pt x="5" y="3"/>
                  </a:moveTo>
                  <a:cubicBezTo>
                    <a:pt x="0" y="0"/>
                    <a:pt x="0" y="0"/>
                    <a:pt x="0" y="0"/>
                  </a:cubicBezTo>
                  <a:cubicBezTo>
                    <a:pt x="1" y="1"/>
                    <a:pt x="3" y="2"/>
                    <a:pt x="5" y="3"/>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4" name="Freeform 162"/>
            <p:cNvSpPr>
              <a:spLocks/>
            </p:cNvSpPr>
            <p:nvPr/>
          </p:nvSpPr>
          <p:spPr bwMode="auto">
            <a:xfrm>
              <a:off x="-563563" y="1868488"/>
              <a:ext cx="22225" cy="7938"/>
            </a:xfrm>
            <a:custGeom>
              <a:avLst/>
              <a:gdLst>
                <a:gd name="T0" fmla="*/ 0 w 5"/>
                <a:gd name="T1" fmla="*/ 0 h 2"/>
                <a:gd name="T2" fmla="*/ 5 w 5"/>
                <a:gd name="T3" fmla="*/ 2 h 2"/>
                <a:gd name="T4" fmla="*/ 0 w 5"/>
                <a:gd name="T5" fmla="*/ 0 h 2"/>
              </a:gdLst>
              <a:ahLst/>
              <a:cxnLst>
                <a:cxn ang="0">
                  <a:pos x="T0" y="T1"/>
                </a:cxn>
                <a:cxn ang="0">
                  <a:pos x="T2" y="T3"/>
                </a:cxn>
                <a:cxn ang="0">
                  <a:pos x="T4" y="T5"/>
                </a:cxn>
              </a:cxnLst>
              <a:rect l="0" t="0" r="r" b="b"/>
              <a:pathLst>
                <a:path w="5" h="2">
                  <a:moveTo>
                    <a:pt x="0" y="0"/>
                  </a:moveTo>
                  <a:cubicBezTo>
                    <a:pt x="5" y="2"/>
                    <a:pt x="5" y="2"/>
                    <a:pt x="5" y="2"/>
                  </a:cubicBezTo>
                  <a:cubicBezTo>
                    <a:pt x="3" y="1"/>
                    <a:pt x="2" y="1"/>
                    <a:pt x="0" y="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5" name="Freeform 163"/>
            <p:cNvSpPr>
              <a:spLocks/>
            </p:cNvSpPr>
            <p:nvPr/>
          </p:nvSpPr>
          <p:spPr bwMode="auto">
            <a:xfrm>
              <a:off x="-617538" y="1868488"/>
              <a:ext cx="20638" cy="7938"/>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3" y="1"/>
                    <a:pt x="2" y="1"/>
                    <a:pt x="0" y="2"/>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6" name="Freeform 164"/>
            <p:cNvSpPr>
              <a:spLocks/>
            </p:cNvSpPr>
            <p:nvPr/>
          </p:nvSpPr>
          <p:spPr bwMode="auto">
            <a:xfrm>
              <a:off x="-652463" y="1960563"/>
              <a:ext cx="9525" cy="22225"/>
            </a:xfrm>
            <a:custGeom>
              <a:avLst/>
              <a:gdLst>
                <a:gd name="T0" fmla="*/ 2 w 2"/>
                <a:gd name="T1" fmla="*/ 5 h 5"/>
                <a:gd name="T2" fmla="*/ 0 w 2"/>
                <a:gd name="T3" fmla="*/ 0 h 5"/>
                <a:gd name="T4" fmla="*/ 2 w 2"/>
                <a:gd name="T5" fmla="*/ 5 h 5"/>
              </a:gdLst>
              <a:ahLst/>
              <a:cxnLst>
                <a:cxn ang="0">
                  <a:pos x="T0" y="T1"/>
                </a:cxn>
                <a:cxn ang="0">
                  <a:pos x="T2" y="T3"/>
                </a:cxn>
                <a:cxn ang="0">
                  <a:pos x="T4" y="T5"/>
                </a:cxn>
              </a:cxnLst>
              <a:rect l="0" t="0" r="r" b="b"/>
              <a:pathLst>
                <a:path w="2" h="5">
                  <a:moveTo>
                    <a:pt x="2" y="5"/>
                  </a:moveTo>
                  <a:cubicBezTo>
                    <a:pt x="0" y="0"/>
                    <a:pt x="0" y="0"/>
                    <a:pt x="0" y="0"/>
                  </a:cubicBezTo>
                  <a:cubicBezTo>
                    <a:pt x="1" y="1"/>
                    <a:pt x="1" y="3"/>
                    <a:pt x="2" y="5"/>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7" name="Freeform 165"/>
            <p:cNvSpPr>
              <a:spLocks/>
            </p:cNvSpPr>
            <p:nvPr/>
          </p:nvSpPr>
          <p:spPr bwMode="auto">
            <a:xfrm>
              <a:off x="-563563" y="2005013"/>
              <a:ext cx="22225" cy="12700"/>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0" y="3"/>
                    <a:pt x="0" y="3"/>
                    <a:pt x="0" y="3"/>
                  </a:cubicBezTo>
                  <a:cubicBezTo>
                    <a:pt x="2" y="2"/>
                    <a:pt x="3" y="1"/>
                    <a:pt x="5" y="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8" name="Freeform 166"/>
            <p:cNvSpPr>
              <a:spLocks/>
            </p:cNvSpPr>
            <p:nvPr/>
          </p:nvSpPr>
          <p:spPr bwMode="auto">
            <a:xfrm>
              <a:off x="-520701" y="1903413"/>
              <a:ext cx="12700" cy="2222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2" y="3"/>
                    <a:pt x="1" y="1"/>
                    <a:pt x="0" y="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9" name="Freeform 167"/>
            <p:cNvSpPr>
              <a:spLocks/>
            </p:cNvSpPr>
            <p:nvPr/>
          </p:nvSpPr>
          <p:spPr bwMode="auto">
            <a:xfrm>
              <a:off x="-515938" y="1960563"/>
              <a:ext cx="7938" cy="22225"/>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0" y="5"/>
                    <a:pt x="0" y="5"/>
                    <a:pt x="0" y="5"/>
                  </a:cubicBezTo>
                  <a:cubicBezTo>
                    <a:pt x="1" y="3"/>
                    <a:pt x="1" y="1"/>
                    <a:pt x="2" y="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0" name="Freeform 168"/>
            <p:cNvSpPr>
              <a:spLocks/>
            </p:cNvSpPr>
            <p:nvPr/>
          </p:nvSpPr>
          <p:spPr bwMode="auto">
            <a:xfrm>
              <a:off x="-652463" y="1903413"/>
              <a:ext cx="9525" cy="22225"/>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2" y="0"/>
                    <a:pt x="2" y="0"/>
                    <a:pt x="2" y="0"/>
                  </a:cubicBezTo>
                  <a:cubicBezTo>
                    <a:pt x="1" y="1"/>
                    <a:pt x="1" y="3"/>
                    <a:pt x="0" y="5"/>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1" name="Freeform 169"/>
            <p:cNvSpPr>
              <a:spLocks/>
            </p:cNvSpPr>
            <p:nvPr/>
          </p:nvSpPr>
          <p:spPr bwMode="auto">
            <a:xfrm>
              <a:off x="-541338" y="1868488"/>
              <a:ext cx="33338" cy="34925"/>
            </a:xfrm>
            <a:custGeom>
              <a:avLst/>
              <a:gdLst>
                <a:gd name="T0" fmla="*/ 6 w 8"/>
                <a:gd name="T1" fmla="*/ 8 h 8"/>
                <a:gd name="T2" fmla="*/ 7 w 8"/>
                <a:gd name="T3" fmla="*/ 7 h 8"/>
                <a:gd name="T4" fmla="*/ 7 w 8"/>
                <a:gd name="T5" fmla="*/ 2 h 8"/>
                <a:gd name="T6" fmla="*/ 6 w 8"/>
                <a:gd name="T7" fmla="*/ 1 h 8"/>
                <a:gd name="T8" fmla="*/ 1 w 8"/>
                <a:gd name="T9" fmla="*/ 1 h 8"/>
                <a:gd name="T10" fmla="*/ 0 w 8"/>
                <a:gd name="T11" fmla="*/ 2 h 8"/>
              </a:gdLst>
              <a:ahLst/>
              <a:cxnLst>
                <a:cxn ang="0">
                  <a:pos x="T0" y="T1"/>
                </a:cxn>
                <a:cxn ang="0">
                  <a:pos x="T2" y="T3"/>
                </a:cxn>
                <a:cxn ang="0">
                  <a:pos x="T4" y="T5"/>
                </a:cxn>
                <a:cxn ang="0">
                  <a:pos x="T6" y="T7"/>
                </a:cxn>
                <a:cxn ang="0">
                  <a:pos x="T8" y="T9"/>
                </a:cxn>
                <a:cxn ang="0">
                  <a:pos x="T10" y="T11"/>
                </a:cxn>
              </a:cxnLst>
              <a:rect l="0" t="0" r="r" b="b"/>
              <a:pathLst>
                <a:path w="8" h="8">
                  <a:moveTo>
                    <a:pt x="6" y="8"/>
                  </a:moveTo>
                  <a:cubicBezTo>
                    <a:pt x="7" y="7"/>
                    <a:pt x="7" y="7"/>
                    <a:pt x="7" y="7"/>
                  </a:cubicBezTo>
                  <a:cubicBezTo>
                    <a:pt x="8" y="5"/>
                    <a:pt x="8" y="3"/>
                    <a:pt x="7" y="2"/>
                  </a:cubicBezTo>
                  <a:cubicBezTo>
                    <a:pt x="6" y="1"/>
                    <a:pt x="6" y="1"/>
                    <a:pt x="6" y="1"/>
                  </a:cubicBezTo>
                  <a:cubicBezTo>
                    <a:pt x="5" y="0"/>
                    <a:pt x="2" y="0"/>
                    <a:pt x="1" y="1"/>
                  </a:cubicBezTo>
                  <a:cubicBezTo>
                    <a:pt x="0" y="2"/>
                    <a:pt x="0" y="2"/>
                    <a:pt x="0" y="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2" name="Freeform 170"/>
            <p:cNvSpPr>
              <a:spLocks/>
            </p:cNvSpPr>
            <p:nvPr/>
          </p:nvSpPr>
          <p:spPr bwMode="auto">
            <a:xfrm>
              <a:off x="-652463" y="1982788"/>
              <a:ext cx="34925" cy="34925"/>
            </a:xfrm>
            <a:custGeom>
              <a:avLst/>
              <a:gdLst>
                <a:gd name="T0" fmla="*/ 2 w 8"/>
                <a:gd name="T1" fmla="*/ 0 h 8"/>
                <a:gd name="T2" fmla="*/ 1 w 8"/>
                <a:gd name="T3" fmla="*/ 1 h 8"/>
                <a:gd name="T4" fmla="*/ 1 w 8"/>
                <a:gd name="T5" fmla="*/ 6 h 8"/>
                <a:gd name="T6" fmla="*/ 2 w 8"/>
                <a:gd name="T7" fmla="*/ 6 h 8"/>
                <a:gd name="T8" fmla="*/ 7 w 8"/>
                <a:gd name="T9" fmla="*/ 6 h 8"/>
                <a:gd name="T10" fmla="*/ 8 w 8"/>
                <a:gd name="T11" fmla="*/ 5 h 8"/>
              </a:gdLst>
              <a:ahLst/>
              <a:cxnLst>
                <a:cxn ang="0">
                  <a:pos x="T0" y="T1"/>
                </a:cxn>
                <a:cxn ang="0">
                  <a:pos x="T2" y="T3"/>
                </a:cxn>
                <a:cxn ang="0">
                  <a:pos x="T4" y="T5"/>
                </a:cxn>
                <a:cxn ang="0">
                  <a:pos x="T6" y="T7"/>
                </a:cxn>
                <a:cxn ang="0">
                  <a:pos x="T8" y="T9"/>
                </a:cxn>
                <a:cxn ang="0">
                  <a:pos x="T10" y="T11"/>
                </a:cxn>
              </a:cxnLst>
              <a:rect l="0" t="0" r="r" b="b"/>
              <a:pathLst>
                <a:path w="8" h="8">
                  <a:moveTo>
                    <a:pt x="2" y="0"/>
                  </a:moveTo>
                  <a:cubicBezTo>
                    <a:pt x="1" y="1"/>
                    <a:pt x="1" y="1"/>
                    <a:pt x="1" y="1"/>
                  </a:cubicBezTo>
                  <a:cubicBezTo>
                    <a:pt x="0" y="2"/>
                    <a:pt x="0" y="4"/>
                    <a:pt x="1" y="6"/>
                  </a:cubicBezTo>
                  <a:cubicBezTo>
                    <a:pt x="2" y="6"/>
                    <a:pt x="2" y="6"/>
                    <a:pt x="2" y="6"/>
                  </a:cubicBezTo>
                  <a:cubicBezTo>
                    <a:pt x="3" y="8"/>
                    <a:pt x="5" y="8"/>
                    <a:pt x="7" y="6"/>
                  </a:cubicBezTo>
                  <a:cubicBezTo>
                    <a:pt x="8" y="5"/>
                    <a:pt x="8" y="5"/>
                    <a:pt x="8" y="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3" name="Freeform 171"/>
            <p:cNvSpPr>
              <a:spLocks/>
            </p:cNvSpPr>
            <p:nvPr/>
          </p:nvSpPr>
          <p:spPr bwMode="auto">
            <a:xfrm>
              <a:off x="-541338" y="1982788"/>
              <a:ext cx="33338" cy="34925"/>
            </a:xfrm>
            <a:custGeom>
              <a:avLst/>
              <a:gdLst>
                <a:gd name="T0" fmla="*/ 0 w 8"/>
                <a:gd name="T1" fmla="*/ 5 h 8"/>
                <a:gd name="T2" fmla="*/ 1 w 8"/>
                <a:gd name="T3" fmla="*/ 6 h 8"/>
                <a:gd name="T4" fmla="*/ 6 w 8"/>
                <a:gd name="T5" fmla="*/ 6 h 8"/>
                <a:gd name="T6" fmla="*/ 7 w 8"/>
                <a:gd name="T7" fmla="*/ 6 h 8"/>
                <a:gd name="T8" fmla="*/ 7 w 8"/>
                <a:gd name="T9" fmla="*/ 1 h 8"/>
                <a:gd name="T10" fmla="*/ 6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0" y="5"/>
                  </a:moveTo>
                  <a:cubicBezTo>
                    <a:pt x="1" y="6"/>
                    <a:pt x="1" y="6"/>
                    <a:pt x="1" y="6"/>
                  </a:cubicBezTo>
                  <a:cubicBezTo>
                    <a:pt x="2" y="8"/>
                    <a:pt x="5" y="8"/>
                    <a:pt x="6" y="6"/>
                  </a:cubicBezTo>
                  <a:cubicBezTo>
                    <a:pt x="7" y="6"/>
                    <a:pt x="7" y="6"/>
                    <a:pt x="7" y="6"/>
                  </a:cubicBezTo>
                  <a:cubicBezTo>
                    <a:pt x="8" y="4"/>
                    <a:pt x="8" y="2"/>
                    <a:pt x="7" y="1"/>
                  </a:cubicBezTo>
                  <a:cubicBezTo>
                    <a:pt x="6" y="0"/>
                    <a:pt x="6" y="0"/>
                    <a:pt x="6"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4" name="Freeform 172"/>
            <p:cNvSpPr>
              <a:spLocks/>
            </p:cNvSpPr>
            <p:nvPr/>
          </p:nvSpPr>
          <p:spPr bwMode="auto">
            <a:xfrm>
              <a:off x="-652463" y="1868488"/>
              <a:ext cx="34925" cy="34925"/>
            </a:xfrm>
            <a:custGeom>
              <a:avLst/>
              <a:gdLst>
                <a:gd name="T0" fmla="*/ 8 w 8"/>
                <a:gd name="T1" fmla="*/ 2 h 8"/>
                <a:gd name="T2" fmla="*/ 7 w 8"/>
                <a:gd name="T3" fmla="*/ 1 h 8"/>
                <a:gd name="T4" fmla="*/ 2 w 8"/>
                <a:gd name="T5" fmla="*/ 1 h 8"/>
                <a:gd name="T6" fmla="*/ 1 w 8"/>
                <a:gd name="T7" fmla="*/ 2 h 8"/>
                <a:gd name="T8" fmla="*/ 1 w 8"/>
                <a:gd name="T9" fmla="*/ 7 h 8"/>
                <a:gd name="T10" fmla="*/ 2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8" y="2"/>
                  </a:moveTo>
                  <a:cubicBezTo>
                    <a:pt x="7" y="1"/>
                    <a:pt x="7" y="1"/>
                    <a:pt x="7" y="1"/>
                  </a:cubicBezTo>
                  <a:cubicBezTo>
                    <a:pt x="5" y="0"/>
                    <a:pt x="3" y="0"/>
                    <a:pt x="2" y="1"/>
                  </a:cubicBezTo>
                  <a:cubicBezTo>
                    <a:pt x="1" y="2"/>
                    <a:pt x="1" y="2"/>
                    <a:pt x="1" y="2"/>
                  </a:cubicBezTo>
                  <a:cubicBezTo>
                    <a:pt x="0" y="3"/>
                    <a:pt x="0" y="5"/>
                    <a:pt x="1" y="7"/>
                  </a:cubicBezTo>
                  <a:cubicBezTo>
                    <a:pt x="2" y="8"/>
                    <a:pt x="2" y="8"/>
                    <a:pt x="2" y="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5" name="Freeform 173"/>
            <p:cNvSpPr>
              <a:spLocks/>
            </p:cNvSpPr>
            <p:nvPr/>
          </p:nvSpPr>
          <p:spPr bwMode="auto">
            <a:xfrm>
              <a:off x="-596901" y="2017713"/>
              <a:ext cx="33338" cy="17463"/>
            </a:xfrm>
            <a:custGeom>
              <a:avLst/>
              <a:gdLst>
                <a:gd name="T0" fmla="*/ 0 w 8"/>
                <a:gd name="T1" fmla="*/ 0 h 4"/>
                <a:gd name="T2" fmla="*/ 0 w 8"/>
                <a:gd name="T3" fmla="*/ 1 h 4"/>
                <a:gd name="T4" fmla="*/ 3 w 8"/>
                <a:gd name="T5" fmla="*/ 4 h 4"/>
                <a:gd name="T6" fmla="*/ 4 w 8"/>
                <a:gd name="T7" fmla="*/ 4 h 4"/>
                <a:gd name="T8" fmla="*/ 8 w 8"/>
                <a:gd name="T9" fmla="*/ 1 h 4"/>
                <a:gd name="T10" fmla="*/ 8 w 8"/>
                <a:gd name="T11" fmla="*/ 0 h 4"/>
              </a:gdLst>
              <a:ahLst/>
              <a:cxnLst>
                <a:cxn ang="0">
                  <a:pos x="T0" y="T1"/>
                </a:cxn>
                <a:cxn ang="0">
                  <a:pos x="T2" y="T3"/>
                </a:cxn>
                <a:cxn ang="0">
                  <a:pos x="T4" y="T5"/>
                </a:cxn>
                <a:cxn ang="0">
                  <a:pos x="T6" y="T7"/>
                </a:cxn>
                <a:cxn ang="0">
                  <a:pos x="T8" y="T9"/>
                </a:cxn>
                <a:cxn ang="0">
                  <a:pos x="T10" y="T11"/>
                </a:cxn>
              </a:cxnLst>
              <a:rect l="0" t="0" r="r" b="b"/>
              <a:pathLst>
                <a:path w="8" h="4">
                  <a:moveTo>
                    <a:pt x="0" y="0"/>
                  </a:moveTo>
                  <a:cubicBezTo>
                    <a:pt x="0" y="1"/>
                    <a:pt x="0" y="1"/>
                    <a:pt x="0" y="1"/>
                  </a:cubicBezTo>
                  <a:cubicBezTo>
                    <a:pt x="0" y="3"/>
                    <a:pt x="2" y="4"/>
                    <a:pt x="3" y="4"/>
                  </a:cubicBezTo>
                  <a:cubicBezTo>
                    <a:pt x="4" y="4"/>
                    <a:pt x="4" y="4"/>
                    <a:pt x="4" y="4"/>
                  </a:cubicBezTo>
                  <a:cubicBezTo>
                    <a:pt x="6" y="4"/>
                    <a:pt x="8" y="3"/>
                    <a:pt x="8" y="1"/>
                  </a:cubicBezTo>
                  <a:cubicBezTo>
                    <a:pt x="8" y="0"/>
                    <a:pt x="8" y="0"/>
                    <a:pt x="8"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6" name="Freeform 174"/>
            <p:cNvSpPr>
              <a:spLocks/>
            </p:cNvSpPr>
            <p:nvPr/>
          </p:nvSpPr>
          <p:spPr bwMode="auto">
            <a:xfrm>
              <a:off x="-596901" y="1846263"/>
              <a:ext cx="33338" cy="22225"/>
            </a:xfrm>
            <a:custGeom>
              <a:avLst/>
              <a:gdLst>
                <a:gd name="T0" fmla="*/ 8 w 8"/>
                <a:gd name="T1" fmla="*/ 5 h 5"/>
                <a:gd name="T2" fmla="*/ 8 w 8"/>
                <a:gd name="T3" fmla="*/ 4 h 5"/>
                <a:gd name="T4" fmla="*/ 4 w 8"/>
                <a:gd name="T5" fmla="*/ 0 h 5"/>
                <a:gd name="T6" fmla="*/ 4 w 8"/>
                <a:gd name="T7" fmla="*/ 0 h 5"/>
                <a:gd name="T8" fmla="*/ 0 w 8"/>
                <a:gd name="T9" fmla="*/ 4 h 5"/>
                <a:gd name="T10" fmla="*/ 0 w 8"/>
                <a:gd name="T11" fmla="*/ 5 h 5"/>
              </a:gdLst>
              <a:ahLst/>
              <a:cxnLst>
                <a:cxn ang="0">
                  <a:pos x="T0" y="T1"/>
                </a:cxn>
                <a:cxn ang="0">
                  <a:pos x="T2" y="T3"/>
                </a:cxn>
                <a:cxn ang="0">
                  <a:pos x="T4" y="T5"/>
                </a:cxn>
                <a:cxn ang="0">
                  <a:pos x="T6" y="T7"/>
                </a:cxn>
                <a:cxn ang="0">
                  <a:pos x="T8" y="T9"/>
                </a:cxn>
                <a:cxn ang="0">
                  <a:pos x="T10" y="T11"/>
                </a:cxn>
              </a:cxnLst>
              <a:rect l="0" t="0" r="r" b="b"/>
              <a:pathLst>
                <a:path w="8" h="5">
                  <a:moveTo>
                    <a:pt x="8" y="5"/>
                  </a:moveTo>
                  <a:cubicBezTo>
                    <a:pt x="8" y="4"/>
                    <a:pt x="8" y="4"/>
                    <a:pt x="8" y="4"/>
                  </a:cubicBezTo>
                  <a:cubicBezTo>
                    <a:pt x="8" y="2"/>
                    <a:pt x="6" y="0"/>
                    <a:pt x="4" y="0"/>
                  </a:cubicBezTo>
                  <a:cubicBezTo>
                    <a:pt x="4" y="0"/>
                    <a:pt x="4" y="0"/>
                    <a:pt x="4" y="0"/>
                  </a:cubicBezTo>
                  <a:cubicBezTo>
                    <a:pt x="2" y="0"/>
                    <a:pt x="0" y="2"/>
                    <a:pt x="0" y="4"/>
                  </a:cubicBezTo>
                  <a:cubicBezTo>
                    <a:pt x="0" y="5"/>
                    <a:pt x="0" y="5"/>
                    <a:pt x="0" y="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7" name="Freeform 175"/>
            <p:cNvSpPr>
              <a:spLocks/>
            </p:cNvSpPr>
            <p:nvPr/>
          </p:nvSpPr>
          <p:spPr bwMode="auto">
            <a:xfrm>
              <a:off x="-508001" y="1925638"/>
              <a:ext cx="20638" cy="34925"/>
            </a:xfrm>
            <a:custGeom>
              <a:avLst/>
              <a:gdLst>
                <a:gd name="T0" fmla="*/ 0 w 5"/>
                <a:gd name="T1" fmla="*/ 8 h 8"/>
                <a:gd name="T2" fmla="*/ 1 w 5"/>
                <a:gd name="T3" fmla="*/ 8 h 8"/>
                <a:gd name="T4" fmla="*/ 5 w 5"/>
                <a:gd name="T5" fmla="*/ 4 h 8"/>
                <a:gd name="T6" fmla="*/ 5 w 5"/>
                <a:gd name="T7" fmla="*/ 3 h 8"/>
                <a:gd name="T8" fmla="*/ 1 w 5"/>
                <a:gd name="T9" fmla="*/ 0 h 8"/>
                <a:gd name="T10" fmla="*/ 0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0" y="8"/>
                  </a:moveTo>
                  <a:cubicBezTo>
                    <a:pt x="1" y="8"/>
                    <a:pt x="1" y="8"/>
                    <a:pt x="1" y="8"/>
                  </a:cubicBezTo>
                  <a:cubicBezTo>
                    <a:pt x="3" y="8"/>
                    <a:pt x="5" y="6"/>
                    <a:pt x="5" y="4"/>
                  </a:cubicBezTo>
                  <a:cubicBezTo>
                    <a:pt x="5" y="3"/>
                    <a:pt x="5" y="3"/>
                    <a:pt x="5" y="3"/>
                  </a:cubicBezTo>
                  <a:cubicBezTo>
                    <a:pt x="5" y="1"/>
                    <a:pt x="3" y="0"/>
                    <a:pt x="1" y="0"/>
                  </a:cubicBezTo>
                  <a:cubicBezTo>
                    <a:pt x="0" y="0"/>
                    <a:pt x="0" y="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8" name="Freeform 176"/>
            <p:cNvSpPr>
              <a:spLocks/>
            </p:cNvSpPr>
            <p:nvPr/>
          </p:nvSpPr>
          <p:spPr bwMode="auto">
            <a:xfrm>
              <a:off x="-673101" y="1925638"/>
              <a:ext cx="20638" cy="34925"/>
            </a:xfrm>
            <a:custGeom>
              <a:avLst/>
              <a:gdLst>
                <a:gd name="T0" fmla="*/ 5 w 5"/>
                <a:gd name="T1" fmla="*/ 0 h 8"/>
                <a:gd name="T2" fmla="*/ 4 w 5"/>
                <a:gd name="T3" fmla="*/ 0 h 8"/>
                <a:gd name="T4" fmla="*/ 0 w 5"/>
                <a:gd name="T5" fmla="*/ 3 h 8"/>
                <a:gd name="T6" fmla="*/ 0 w 5"/>
                <a:gd name="T7" fmla="*/ 4 h 8"/>
                <a:gd name="T8" fmla="*/ 4 w 5"/>
                <a:gd name="T9" fmla="*/ 8 h 8"/>
                <a:gd name="T10" fmla="*/ 5 w 5"/>
                <a:gd name="T11" fmla="*/ 8 h 8"/>
              </a:gdLst>
              <a:ahLst/>
              <a:cxnLst>
                <a:cxn ang="0">
                  <a:pos x="T0" y="T1"/>
                </a:cxn>
                <a:cxn ang="0">
                  <a:pos x="T2" y="T3"/>
                </a:cxn>
                <a:cxn ang="0">
                  <a:pos x="T4" y="T5"/>
                </a:cxn>
                <a:cxn ang="0">
                  <a:pos x="T6" y="T7"/>
                </a:cxn>
                <a:cxn ang="0">
                  <a:pos x="T8" y="T9"/>
                </a:cxn>
                <a:cxn ang="0">
                  <a:pos x="T10" y="T11"/>
                </a:cxn>
              </a:cxnLst>
              <a:rect l="0" t="0" r="r" b="b"/>
              <a:pathLst>
                <a:path w="5" h="8">
                  <a:moveTo>
                    <a:pt x="5" y="0"/>
                  </a:moveTo>
                  <a:cubicBezTo>
                    <a:pt x="4" y="0"/>
                    <a:pt x="4" y="0"/>
                    <a:pt x="4" y="0"/>
                  </a:cubicBezTo>
                  <a:cubicBezTo>
                    <a:pt x="2" y="0"/>
                    <a:pt x="0" y="1"/>
                    <a:pt x="0" y="3"/>
                  </a:cubicBezTo>
                  <a:cubicBezTo>
                    <a:pt x="0" y="4"/>
                    <a:pt x="0" y="4"/>
                    <a:pt x="0" y="4"/>
                  </a:cubicBezTo>
                  <a:cubicBezTo>
                    <a:pt x="0" y="6"/>
                    <a:pt x="2" y="8"/>
                    <a:pt x="4" y="8"/>
                  </a:cubicBezTo>
                  <a:cubicBezTo>
                    <a:pt x="5" y="8"/>
                    <a:pt x="5" y="8"/>
                    <a:pt x="5" y="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99" name="Group 398"/>
          <p:cNvGrpSpPr/>
          <p:nvPr/>
        </p:nvGrpSpPr>
        <p:grpSpPr>
          <a:xfrm>
            <a:off x="1041979" y="2894536"/>
            <a:ext cx="288925" cy="315912"/>
            <a:chOff x="-4831796" y="2039671"/>
            <a:chExt cx="288925" cy="315912"/>
          </a:xfrm>
        </p:grpSpPr>
        <p:sp>
          <p:nvSpPr>
            <p:cNvPr id="367" name="Freeform 210"/>
            <p:cNvSpPr>
              <a:spLocks/>
            </p:cNvSpPr>
            <p:nvPr/>
          </p:nvSpPr>
          <p:spPr bwMode="auto">
            <a:xfrm>
              <a:off x="-4831796" y="2126983"/>
              <a:ext cx="288925" cy="228600"/>
            </a:xfrm>
            <a:custGeom>
              <a:avLst/>
              <a:gdLst>
                <a:gd name="T0" fmla="*/ 40 w 182"/>
                <a:gd name="T1" fmla="*/ 0 h 144"/>
                <a:gd name="T2" fmla="*/ 0 w 182"/>
                <a:gd name="T3" fmla="*/ 19 h 144"/>
                <a:gd name="T4" fmla="*/ 0 w 182"/>
                <a:gd name="T5" fmla="*/ 28 h 144"/>
                <a:gd name="T6" fmla="*/ 0 w 182"/>
                <a:gd name="T7" fmla="*/ 144 h 144"/>
                <a:gd name="T8" fmla="*/ 182 w 182"/>
                <a:gd name="T9" fmla="*/ 144 h 144"/>
                <a:gd name="T10" fmla="*/ 182 w 182"/>
                <a:gd name="T11" fmla="*/ 28 h 144"/>
                <a:gd name="T12" fmla="*/ 182 w 182"/>
                <a:gd name="T13" fmla="*/ 19 h 144"/>
                <a:gd name="T14" fmla="*/ 142 w 182"/>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144">
                  <a:moveTo>
                    <a:pt x="40" y="0"/>
                  </a:moveTo>
                  <a:lnTo>
                    <a:pt x="0" y="19"/>
                  </a:lnTo>
                  <a:lnTo>
                    <a:pt x="0" y="28"/>
                  </a:lnTo>
                  <a:lnTo>
                    <a:pt x="0" y="144"/>
                  </a:lnTo>
                  <a:lnTo>
                    <a:pt x="182" y="144"/>
                  </a:lnTo>
                  <a:lnTo>
                    <a:pt x="182" y="28"/>
                  </a:lnTo>
                  <a:lnTo>
                    <a:pt x="182" y="19"/>
                  </a:lnTo>
                  <a:lnTo>
                    <a:pt x="142"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8" name="Freeform 211"/>
            <p:cNvSpPr>
              <a:spLocks/>
            </p:cNvSpPr>
            <p:nvPr/>
          </p:nvSpPr>
          <p:spPr bwMode="auto">
            <a:xfrm>
              <a:off x="-4796871" y="2231758"/>
              <a:ext cx="223838" cy="88900"/>
            </a:xfrm>
            <a:custGeom>
              <a:avLst/>
              <a:gdLst>
                <a:gd name="T0" fmla="*/ 0 w 141"/>
                <a:gd name="T1" fmla="*/ 53 h 56"/>
                <a:gd name="T2" fmla="*/ 67 w 141"/>
                <a:gd name="T3" fmla="*/ 0 h 56"/>
                <a:gd name="T4" fmla="*/ 67 w 141"/>
                <a:gd name="T5" fmla="*/ 0 h 56"/>
                <a:gd name="T6" fmla="*/ 141 w 141"/>
                <a:gd name="T7" fmla="*/ 56 h 56"/>
              </a:gdLst>
              <a:ahLst/>
              <a:cxnLst>
                <a:cxn ang="0">
                  <a:pos x="T0" y="T1"/>
                </a:cxn>
                <a:cxn ang="0">
                  <a:pos x="T2" y="T3"/>
                </a:cxn>
                <a:cxn ang="0">
                  <a:pos x="T4" y="T5"/>
                </a:cxn>
                <a:cxn ang="0">
                  <a:pos x="T6" y="T7"/>
                </a:cxn>
              </a:cxnLst>
              <a:rect l="0" t="0" r="r" b="b"/>
              <a:pathLst>
                <a:path w="141" h="56">
                  <a:moveTo>
                    <a:pt x="0" y="53"/>
                  </a:moveTo>
                  <a:lnTo>
                    <a:pt x="67" y="0"/>
                  </a:lnTo>
                  <a:lnTo>
                    <a:pt x="67" y="0"/>
                  </a:lnTo>
                  <a:lnTo>
                    <a:pt x="141" y="56"/>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9" name="Line 212"/>
            <p:cNvSpPr>
              <a:spLocks noChangeShapeType="1"/>
            </p:cNvSpPr>
            <p:nvPr/>
          </p:nvSpPr>
          <p:spPr bwMode="auto">
            <a:xfrm>
              <a:off x="-4827033" y="2161908"/>
              <a:ext cx="123825" cy="793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0" name="Line 213"/>
            <p:cNvSpPr>
              <a:spLocks noChangeShapeType="1"/>
            </p:cNvSpPr>
            <p:nvPr/>
          </p:nvSpPr>
          <p:spPr bwMode="auto">
            <a:xfrm flipH="1">
              <a:off x="-4674633" y="2161908"/>
              <a:ext cx="128588" cy="7461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1" name="Freeform 214"/>
            <p:cNvSpPr>
              <a:spLocks/>
            </p:cNvSpPr>
            <p:nvPr/>
          </p:nvSpPr>
          <p:spPr bwMode="auto">
            <a:xfrm>
              <a:off x="-4763533" y="2039671"/>
              <a:ext cx="152400" cy="157163"/>
            </a:xfrm>
            <a:custGeom>
              <a:avLst/>
              <a:gdLst>
                <a:gd name="T0" fmla="*/ 0 w 96"/>
                <a:gd name="T1" fmla="*/ 99 h 99"/>
                <a:gd name="T2" fmla="*/ 0 w 96"/>
                <a:gd name="T3" fmla="*/ 0 h 99"/>
                <a:gd name="T4" fmla="*/ 96 w 96"/>
                <a:gd name="T5" fmla="*/ 0 h 99"/>
                <a:gd name="T6" fmla="*/ 96 w 96"/>
                <a:gd name="T7" fmla="*/ 99 h 99"/>
              </a:gdLst>
              <a:ahLst/>
              <a:cxnLst>
                <a:cxn ang="0">
                  <a:pos x="T0" y="T1"/>
                </a:cxn>
                <a:cxn ang="0">
                  <a:pos x="T2" y="T3"/>
                </a:cxn>
                <a:cxn ang="0">
                  <a:pos x="T4" y="T5"/>
                </a:cxn>
                <a:cxn ang="0">
                  <a:pos x="T6" y="T7"/>
                </a:cxn>
              </a:cxnLst>
              <a:rect l="0" t="0" r="r" b="b"/>
              <a:pathLst>
                <a:path w="96" h="99">
                  <a:moveTo>
                    <a:pt x="0" y="99"/>
                  </a:moveTo>
                  <a:lnTo>
                    <a:pt x="0" y="0"/>
                  </a:lnTo>
                  <a:lnTo>
                    <a:pt x="96" y="0"/>
                  </a:lnTo>
                  <a:lnTo>
                    <a:pt x="96" y="99"/>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2" name="Freeform 215"/>
            <p:cNvSpPr>
              <a:spLocks/>
            </p:cNvSpPr>
            <p:nvPr/>
          </p:nvSpPr>
          <p:spPr bwMode="auto">
            <a:xfrm>
              <a:off x="-4712733" y="2109521"/>
              <a:ext cx="76200" cy="87313"/>
            </a:xfrm>
            <a:custGeom>
              <a:avLst/>
              <a:gdLst>
                <a:gd name="T0" fmla="*/ 0 w 48"/>
                <a:gd name="T1" fmla="*/ 0 h 55"/>
                <a:gd name="T2" fmla="*/ 0 w 48"/>
                <a:gd name="T3" fmla="*/ 55 h 55"/>
                <a:gd name="T4" fmla="*/ 48 w 48"/>
                <a:gd name="T5" fmla="*/ 28 h 55"/>
                <a:gd name="T6" fmla="*/ 0 w 48"/>
                <a:gd name="T7" fmla="*/ 0 h 55"/>
              </a:gdLst>
              <a:ahLst/>
              <a:cxnLst>
                <a:cxn ang="0">
                  <a:pos x="T0" y="T1"/>
                </a:cxn>
                <a:cxn ang="0">
                  <a:pos x="T2" y="T3"/>
                </a:cxn>
                <a:cxn ang="0">
                  <a:pos x="T4" y="T5"/>
                </a:cxn>
                <a:cxn ang="0">
                  <a:pos x="T6" y="T7"/>
                </a:cxn>
              </a:cxnLst>
              <a:rect l="0" t="0" r="r" b="b"/>
              <a:pathLst>
                <a:path w="48" h="55">
                  <a:moveTo>
                    <a:pt x="0" y="0"/>
                  </a:moveTo>
                  <a:lnTo>
                    <a:pt x="0" y="55"/>
                  </a:lnTo>
                  <a:lnTo>
                    <a:pt x="48" y="28"/>
                  </a:lnTo>
                  <a:lnTo>
                    <a:pt x="0"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3" name="Rectangle 216"/>
            <p:cNvSpPr>
              <a:spLocks noChangeArrowheads="1"/>
            </p:cNvSpPr>
            <p:nvPr/>
          </p:nvSpPr>
          <p:spPr bwMode="auto">
            <a:xfrm>
              <a:off x="-4763533" y="2039671"/>
              <a:ext cx="152400" cy="523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4" name="Line 217"/>
            <p:cNvSpPr>
              <a:spLocks noChangeShapeType="1"/>
            </p:cNvSpPr>
            <p:nvPr/>
          </p:nvSpPr>
          <p:spPr bwMode="auto">
            <a:xfrm>
              <a:off x="-4712733" y="2047608"/>
              <a:ext cx="0" cy="3492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5" name="Line 218"/>
            <p:cNvSpPr>
              <a:spLocks noChangeShapeType="1"/>
            </p:cNvSpPr>
            <p:nvPr/>
          </p:nvSpPr>
          <p:spPr bwMode="auto">
            <a:xfrm>
              <a:off x="-4661933" y="2047608"/>
              <a:ext cx="0" cy="3492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98" name="Group 397"/>
          <p:cNvGrpSpPr/>
          <p:nvPr/>
        </p:nvGrpSpPr>
        <p:grpSpPr>
          <a:xfrm>
            <a:off x="10905382" y="1429545"/>
            <a:ext cx="220663" cy="223838"/>
            <a:chOff x="-3982483" y="2074596"/>
            <a:chExt cx="220663" cy="223838"/>
          </a:xfrm>
        </p:grpSpPr>
        <p:sp>
          <p:nvSpPr>
            <p:cNvPr id="376" name="Freeform 219"/>
            <p:cNvSpPr>
              <a:spLocks/>
            </p:cNvSpPr>
            <p:nvPr/>
          </p:nvSpPr>
          <p:spPr bwMode="auto">
            <a:xfrm>
              <a:off x="-3914221" y="2144446"/>
              <a:ext cx="80963" cy="96838"/>
            </a:xfrm>
            <a:custGeom>
              <a:avLst/>
              <a:gdLst>
                <a:gd name="T0" fmla="*/ 19 w 19"/>
                <a:gd name="T1" fmla="*/ 19 h 22"/>
                <a:gd name="T2" fmla="*/ 11 w 19"/>
                <a:gd name="T3" fmla="*/ 22 h 22"/>
                <a:gd name="T4" fmla="*/ 0 w 19"/>
                <a:gd name="T5" fmla="*/ 11 h 22"/>
                <a:gd name="T6" fmla="*/ 11 w 19"/>
                <a:gd name="T7" fmla="*/ 0 h 22"/>
                <a:gd name="T8" fmla="*/ 19 w 19"/>
                <a:gd name="T9" fmla="*/ 3 h 22"/>
              </a:gdLst>
              <a:ahLst/>
              <a:cxnLst>
                <a:cxn ang="0">
                  <a:pos x="T0" y="T1"/>
                </a:cxn>
                <a:cxn ang="0">
                  <a:pos x="T2" y="T3"/>
                </a:cxn>
                <a:cxn ang="0">
                  <a:pos x="T4" y="T5"/>
                </a:cxn>
                <a:cxn ang="0">
                  <a:pos x="T6" y="T7"/>
                </a:cxn>
                <a:cxn ang="0">
                  <a:pos x="T8" y="T9"/>
                </a:cxn>
              </a:cxnLst>
              <a:rect l="0" t="0" r="r" b="b"/>
              <a:pathLst>
                <a:path w="19" h="22">
                  <a:moveTo>
                    <a:pt x="19" y="19"/>
                  </a:moveTo>
                  <a:cubicBezTo>
                    <a:pt x="17" y="20"/>
                    <a:pt x="14" y="22"/>
                    <a:pt x="11" y="22"/>
                  </a:cubicBezTo>
                  <a:cubicBezTo>
                    <a:pt x="5" y="22"/>
                    <a:pt x="0" y="17"/>
                    <a:pt x="0" y="11"/>
                  </a:cubicBezTo>
                  <a:cubicBezTo>
                    <a:pt x="0" y="4"/>
                    <a:pt x="5" y="0"/>
                    <a:pt x="11" y="0"/>
                  </a:cubicBezTo>
                  <a:cubicBezTo>
                    <a:pt x="14" y="0"/>
                    <a:pt x="17" y="1"/>
                    <a:pt x="19" y="3"/>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7" name="Freeform 220"/>
            <p:cNvSpPr>
              <a:spLocks/>
            </p:cNvSpPr>
            <p:nvPr/>
          </p:nvSpPr>
          <p:spPr bwMode="auto">
            <a:xfrm>
              <a:off x="-3982483" y="2074596"/>
              <a:ext cx="220663" cy="223838"/>
            </a:xfrm>
            <a:custGeom>
              <a:avLst/>
              <a:gdLst>
                <a:gd name="T0" fmla="*/ 35 w 52"/>
                <a:gd name="T1" fmla="*/ 14 h 51"/>
                <a:gd name="T2" fmla="*/ 35 w 52"/>
                <a:gd name="T3" fmla="*/ 40 h 51"/>
                <a:gd name="T4" fmla="*/ 42 w 52"/>
                <a:gd name="T5" fmla="*/ 45 h 51"/>
                <a:gd name="T6" fmla="*/ 48 w 52"/>
                <a:gd name="T7" fmla="*/ 41 h 51"/>
                <a:gd name="T8" fmla="*/ 52 w 52"/>
                <a:gd name="T9" fmla="*/ 26 h 51"/>
                <a:gd name="T10" fmla="*/ 26 w 52"/>
                <a:gd name="T11" fmla="*/ 0 h 51"/>
                <a:gd name="T12" fmla="*/ 0 w 52"/>
                <a:gd name="T13" fmla="*/ 26 h 51"/>
                <a:gd name="T14" fmla="*/ 20 w 52"/>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1">
                  <a:moveTo>
                    <a:pt x="35" y="14"/>
                  </a:moveTo>
                  <a:cubicBezTo>
                    <a:pt x="35" y="40"/>
                    <a:pt x="35" y="40"/>
                    <a:pt x="35" y="40"/>
                  </a:cubicBezTo>
                  <a:cubicBezTo>
                    <a:pt x="35" y="40"/>
                    <a:pt x="35" y="47"/>
                    <a:pt x="42" y="45"/>
                  </a:cubicBezTo>
                  <a:cubicBezTo>
                    <a:pt x="42" y="45"/>
                    <a:pt x="45" y="45"/>
                    <a:pt x="48" y="41"/>
                  </a:cubicBezTo>
                  <a:cubicBezTo>
                    <a:pt x="51" y="37"/>
                    <a:pt x="52" y="32"/>
                    <a:pt x="52" y="26"/>
                  </a:cubicBezTo>
                  <a:cubicBezTo>
                    <a:pt x="52" y="12"/>
                    <a:pt x="40" y="0"/>
                    <a:pt x="26" y="0"/>
                  </a:cubicBezTo>
                  <a:cubicBezTo>
                    <a:pt x="12" y="0"/>
                    <a:pt x="0" y="12"/>
                    <a:pt x="0" y="26"/>
                  </a:cubicBezTo>
                  <a:cubicBezTo>
                    <a:pt x="0" y="39"/>
                    <a:pt x="9" y="48"/>
                    <a:pt x="20" y="5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97" name="Group 396"/>
          <p:cNvGrpSpPr/>
          <p:nvPr/>
        </p:nvGrpSpPr>
        <p:grpSpPr>
          <a:xfrm>
            <a:off x="10897444" y="2128832"/>
            <a:ext cx="236538" cy="338138"/>
            <a:chOff x="-3183971" y="2022208"/>
            <a:chExt cx="236538" cy="338138"/>
          </a:xfrm>
        </p:grpSpPr>
        <p:sp>
          <p:nvSpPr>
            <p:cNvPr id="378" name="Freeform 221"/>
            <p:cNvSpPr>
              <a:spLocks/>
            </p:cNvSpPr>
            <p:nvPr/>
          </p:nvSpPr>
          <p:spPr bwMode="auto">
            <a:xfrm>
              <a:off x="-3183971" y="2022208"/>
              <a:ext cx="236538" cy="338138"/>
            </a:xfrm>
            <a:custGeom>
              <a:avLst/>
              <a:gdLst>
                <a:gd name="T0" fmla="*/ 0 w 149"/>
                <a:gd name="T1" fmla="*/ 0 h 213"/>
                <a:gd name="T2" fmla="*/ 0 w 149"/>
                <a:gd name="T3" fmla="*/ 213 h 213"/>
                <a:gd name="T4" fmla="*/ 75 w 149"/>
                <a:gd name="T5" fmla="*/ 157 h 213"/>
                <a:gd name="T6" fmla="*/ 149 w 149"/>
                <a:gd name="T7" fmla="*/ 213 h 213"/>
                <a:gd name="T8" fmla="*/ 149 w 149"/>
                <a:gd name="T9" fmla="*/ 0 h 213"/>
                <a:gd name="T10" fmla="*/ 0 w 149"/>
                <a:gd name="T11" fmla="*/ 0 h 213"/>
              </a:gdLst>
              <a:ahLst/>
              <a:cxnLst>
                <a:cxn ang="0">
                  <a:pos x="T0" y="T1"/>
                </a:cxn>
                <a:cxn ang="0">
                  <a:pos x="T2" y="T3"/>
                </a:cxn>
                <a:cxn ang="0">
                  <a:pos x="T4" y="T5"/>
                </a:cxn>
                <a:cxn ang="0">
                  <a:pos x="T6" y="T7"/>
                </a:cxn>
                <a:cxn ang="0">
                  <a:pos x="T8" y="T9"/>
                </a:cxn>
                <a:cxn ang="0">
                  <a:pos x="T10" y="T11"/>
                </a:cxn>
              </a:cxnLst>
              <a:rect l="0" t="0" r="r" b="b"/>
              <a:pathLst>
                <a:path w="149" h="213">
                  <a:moveTo>
                    <a:pt x="0" y="0"/>
                  </a:moveTo>
                  <a:lnTo>
                    <a:pt x="0" y="213"/>
                  </a:lnTo>
                  <a:lnTo>
                    <a:pt x="75" y="157"/>
                  </a:lnTo>
                  <a:lnTo>
                    <a:pt x="149" y="213"/>
                  </a:lnTo>
                  <a:lnTo>
                    <a:pt x="149" y="0"/>
                  </a:lnTo>
                  <a:lnTo>
                    <a:pt x="0"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79" name="Freeform 222"/>
            <p:cNvSpPr>
              <a:spLocks/>
            </p:cNvSpPr>
            <p:nvPr/>
          </p:nvSpPr>
          <p:spPr bwMode="auto">
            <a:xfrm>
              <a:off x="-3137933" y="2074596"/>
              <a:ext cx="144463" cy="144463"/>
            </a:xfrm>
            <a:custGeom>
              <a:avLst/>
              <a:gdLst>
                <a:gd name="T0" fmla="*/ 46 w 91"/>
                <a:gd name="T1" fmla="*/ 0 h 91"/>
                <a:gd name="T2" fmla="*/ 62 w 91"/>
                <a:gd name="T3" fmla="*/ 30 h 91"/>
                <a:gd name="T4" fmla="*/ 91 w 91"/>
                <a:gd name="T5" fmla="*/ 36 h 91"/>
                <a:gd name="T6" fmla="*/ 70 w 91"/>
                <a:gd name="T7" fmla="*/ 58 h 91"/>
                <a:gd name="T8" fmla="*/ 75 w 91"/>
                <a:gd name="T9" fmla="*/ 91 h 91"/>
                <a:gd name="T10" fmla="*/ 46 w 91"/>
                <a:gd name="T11" fmla="*/ 77 h 91"/>
                <a:gd name="T12" fmla="*/ 19 w 91"/>
                <a:gd name="T13" fmla="*/ 91 h 91"/>
                <a:gd name="T14" fmla="*/ 24 w 91"/>
                <a:gd name="T15" fmla="*/ 58 h 91"/>
                <a:gd name="T16" fmla="*/ 0 w 91"/>
                <a:gd name="T17" fmla="*/ 36 h 91"/>
                <a:gd name="T18" fmla="*/ 32 w 91"/>
                <a:gd name="T19" fmla="*/ 30 h 91"/>
                <a:gd name="T20" fmla="*/ 46 w 91"/>
                <a:gd name="T2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91">
                  <a:moveTo>
                    <a:pt x="46" y="0"/>
                  </a:moveTo>
                  <a:lnTo>
                    <a:pt x="62" y="30"/>
                  </a:lnTo>
                  <a:lnTo>
                    <a:pt x="91" y="36"/>
                  </a:lnTo>
                  <a:lnTo>
                    <a:pt x="70" y="58"/>
                  </a:lnTo>
                  <a:lnTo>
                    <a:pt x="75" y="91"/>
                  </a:lnTo>
                  <a:lnTo>
                    <a:pt x="46" y="77"/>
                  </a:lnTo>
                  <a:lnTo>
                    <a:pt x="19" y="91"/>
                  </a:lnTo>
                  <a:lnTo>
                    <a:pt x="24" y="58"/>
                  </a:lnTo>
                  <a:lnTo>
                    <a:pt x="0" y="36"/>
                  </a:lnTo>
                  <a:lnTo>
                    <a:pt x="32" y="30"/>
                  </a:lnTo>
                  <a:lnTo>
                    <a:pt x="46"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96" name="Group 395"/>
          <p:cNvGrpSpPr/>
          <p:nvPr/>
        </p:nvGrpSpPr>
        <p:grpSpPr>
          <a:xfrm>
            <a:off x="1765503" y="2920730"/>
            <a:ext cx="360362" cy="263525"/>
            <a:chOff x="-2420383" y="2057133"/>
            <a:chExt cx="360362" cy="263525"/>
          </a:xfrm>
        </p:grpSpPr>
        <p:sp>
          <p:nvSpPr>
            <p:cNvPr id="380" name="Oval 223"/>
            <p:cNvSpPr>
              <a:spLocks noChangeArrowheads="1"/>
            </p:cNvSpPr>
            <p:nvPr/>
          </p:nvSpPr>
          <p:spPr bwMode="auto">
            <a:xfrm>
              <a:off x="-2212421" y="2161908"/>
              <a:ext cx="152400" cy="15875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1" name="Freeform 224"/>
            <p:cNvSpPr>
              <a:spLocks/>
            </p:cNvSpPr>
            <p:nvPr/>
          </p:nvSpPr>
          <p:spPr bwMode="auto">
            <a:xfrm>
              <a:off x="-2420383" y="2057133"/>
              <a:ext cx="322263" cy="211138"/>
            </a:xfrm>
            <a:custGeom>
              <a:avLst/>
              <a:gdLst>
                <a:gd name="T0" fmla="*/ 131 w 203"/>
                <a:gd name="T1" fmla="*/ 133 h 133"/>
                <a:gd name="T2" fmla="*/ 0 w 203"/>
                <a:gd name="T3" fmla="*/ 133 h 133"/>
                <a:gd name="T4" fmla="*/ 0 w 203"/>
                <a:gd name="T5" fmla="*/ 0 h 133"/>
                <a:gd name="T6" fmla="*/ 203 w 203"/>
                <a:gd name="T7" fmla="*/ 0 h 133"/>
                <a:gd name="T8" fmla="*/ 203 w 203"/>
                <a:gd name="T9" fmla="*/ 72 h 133"/>
              </a:gdLst>
              <a:ahLst/>
              <a:cxnLst>
                <a:cxn ang="0">
                  <a:pos x="T0" y="T1"/>
                </a:cxn>
                <a:cxn ang="0">
                  <a:pos x="T2" y="T3"/>
                </a:cxn>
                <a:cxn ang="0">
                  <a:pos x="T4" y="T5"/>
                </a:cxn>
                <a:cxn ang="0">
                  <a:pos x="T6" y="T7"/>
                </a:cxn>
                <a:cxn ang="0">
                  <a:pos x="T8" y="T9"/>
                </a:cxn>
              </a:cxnLst>
              <a:rect l="0" t="0" r="r" b="b"/>
              <a:pathLst>
                <a:path w="203" h="133">
                  <a:moveTo>
                    <a:pt x="131" y="133"/>
                  </a:moveTo>
                  <a:lnTo>
                    <a:pt x="0" y="133"/>
                  </a:lnTo>
                  <a:lnTo>
                    <a:pt x="0" y="0"/>
                  </a:lnTo>
                  <a:lnTo>
                    <a:pt x="203" y="0"/>
                  </a:lnTo>
                  <a:lnTo>
                    <a:pt x="203" y="7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2" name="Freeform 225"/>
            <p:cNvSpPr>
              <a:spLocks/>
            </p:cNvSpPr>
            <p:nvPr/>
          </p:nvSpPr>
          <p:spPr bwMode="auto">
            <a:xfrm>
              <a:off x="-2390221" y="2087296"/>
              <a:ext cx="254000" cy="84138"/>
            </a:xfrm>
            <a:custGeom>
              <a:avLst/>
              <a:gdLst>
                <a:gd name="T0" fmla="*/ 0 w 160"/>
                <a:gd name="T1" fmla="*/ 0 h 53"/>
                <a:gd name="T2" fmla="*/ 80 w 160"/>
                <a:gd name="T3" fmla="*/ 53 h 53"/>
                <a:gd name="T4" fmla="*/ 160 w 160"/>
                <a:gd name="T5" fmla="*/ 0 h 53"/>
              </a:gdLst>
              <a:ahLst/>
              <a:cxnLst>
                <a:cxn ang="0">
                  <a:pos x="T0" y="T1"/>
                </a:cxn>
                <a:cxn ang="0">
                  <a:pos x="T2" y="T3"/>
                </a:cxn>
                <a:cxn ang="0">
                  <a:pos x="T4" y="T5"/>
                </a:cxn>
              </a:cxnLst>
              <a:rect l="0" t="0" r="r" b="b"/>
              <a:pathLst>
                <a:path w="160" h="53">
                  <a:moveTo>
                    <a:pt x="0" y="0"/>
                  </a:moveTo>
                  <a:lnTo>
                    <a:pt x="80" y="53"/>
                  </a:lnTo>
                  <a:lnTo>
                    <a:pt x="16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3" name="Line 226"/>
            <p:cNvSpPr>
              <a:spLocks noChangeShapeType="1"/>
            </p:cNvSpPr>
            <p:nvPr/>
          </p:nvSpPr>
          <p:spPr bwMode="auto">
            <a:xfrm flipH="1">
              <a:off x="-2390221" y="2153971"/>
              <a:ext cx="92075" cy="8255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4" name="Line 227"/>
            <p:cNvSpPr>
              <a:spLocks noChangeShapeType="1"/>
            </p:cNvSpPr>
            <p:nvPr/>
          </p:nvSpPr>
          <p:spPr bwMode="auto">
            <a:xfrm>
              <a:off x="-2229883" y="2153971"/>
              <a:ext cx="34925" cy="301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5" name="Freeform 228"/>
            <p:cNvSpPr>
              <a:spLocks/>
            </p:cNvSpPr>
            <p:nvPr/>
          </p:nvSpPr>
          <p:spPr bwMode="auto">
            <a:xfrm>
              <a:off x="-2182258" y="2196833"/>
              <a:ext cx="92075" cy="88900"/>
            </a:xfrm>
            <a:custGeom>
              <a:avLst/>
              <a:gdLst>
                <a:gd name="T0" fmla="*/ 21 w 22"/>
                <a:gd name="T1" fmla="*/ 6 h 20"/>
                <a:gd name="T2" fmla="*/ 16 w 22"/>
                <a:gd name="T3" fmla="*/ 1 h 20"/>
                <a:gd name="T4" fmla="*/ 11 w 22"/>
                <a:gd name="T5" fmla="*/ 4 h 20"/>
                <a:gd name="T6" fmla="*/ 11 w 22"/>
                <a:gd name="T7" fmla="*/ 4 h 20"/>
                <a:gd name="T8" fmla="*/ 6 w 22"/>
                <a:gd name="T9" fmla="*/ 1 h 20"/>
                <a:gd name="T10" fmla="*/ 1 w 22"/>
                <a:gd name="T11" fmla="*/ 6 h 20"/>
                <a:gd name="T12" fmla="*/ 11 w 22"/>
                <a:gd name="T13" fmla="*/ 20 h 20"/>
                <a:gd name="T14" fmla="*/ 11 w 22"/>
                <a:gd name="T15" fmla="*/ 20 h 20"/>
                <a:gd name="T16" fmla="*/ 21 w 22"/>
                <a:gd name="T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0">
                  <a:moveTo>
                    <a:pt x="21" y="6"/>
                  </a:moveTo>
                  <a:cubicBezTo>
                    <a:pt x="20" y="3"/>
                    <a:pt x="19" y="1"/>
                    <a:pt x="16" y="1"/>
                  </a:cubicBezTo>
                  <a:cubicBezTo>
                    <a:pt x="15" y="1"/>
                    <a:pt x="11" y="0"/>
                    <a:pt x="11" y="4"/>
                  </a:cubicBezTo>
                  <a:cubicBezTo>
                    <a:pt x="11" y="4"/>
                    <a:pt x="11" y="4"/>
                    <a:pt x="11" y="4"/>
                  </a:cubicBezTo>
                  <a:cubicBezTo>
                    <a:pt x="10" y="0"/>
                    <a:pt x="7" y="1"/>
                    <a:pt x="6" y="1"/>
                  </a:cubicBezTo>
                  <a:cubicBezTo>
                    <a:pt x="3" y="1"/>
                    <a:pt x="2" y="4"/>
                    <a:pt x="1" y="6"/>
                  </a:cubicBezTo>
                  <a:cubicBezTo>
                    <a:pt x="0" y="12"/>
                    <a:pt x="11" y="20"/>
                    <a:pt x="11" y="20"/>
                  </a:cubicBezTo>
                  <a:cubicBezTo>
                    <a:pt x="11" y="20"/>
                    <a:pt x="11" y="20"/>
                    <a:pt x="11" y="20"/>
                  </a:cubicBezTo>
                  <a:cubicBezTo>
                    <a:pt x="11" y="20"/>
                    <a:pt x="22" y="12"/>
                    <a:pt x="21" y="6"/>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95" name="Group 394"/>
          <p:cNvGrpSpPr/>
          <p:nvPr/>
        </p:nvGrpSpPr>
        <p:grpSpPr>
          <a:xfrm>
            <a:off x="2548621" y="2900886"/>
            <a:ext cx="304800" cy="303213"/>
            <a:chOff x="-1588533" y="2034908"/>
            <a:chExt cx="304800" cy="303213"/>
          </a:xfrm>
        </p:grpSpPr>
        <p:sp>
          <p:nvSpPr>
            <p:cNvPr id="386" name="Freeform 229"/>
            <p:cNvSpPr>
              <a:spLocks/>
            </p:cNvSpPr>
            <p:nvPr/>
          </p:nvSpPr>
          <p:spPr bwMode="auto">
            <a:xfrm>
              <a:off x="-1588533" y="2231758"/>
              <a:ext cx="304800" cy="106363"/>
            </a:xfrm>
            <a:custGeom>
              <a:avLst/>
              <a:gdLst>
                <a:gd name="T0" fmla="*/ 14 w 72"/>
                <a:gd name="T1" fmla="*/ 0 h 24"/>
                <a:gd name="T2" fmla="*/ 14 w 72"/>
                <a:gd name="T3" fmla="*/ 0 h 24"/>
                <a:gd name="T4" fmla="*/ 22 w 72"/>
                <a:gd name="T5" fmla="*/ 8 h 24"/>
                <a:gd name="T6" fmla="*/ 54 w 72"/>
                <a:gd name="T7" fmla="*/ 8 h 24"/>
                <a:gd name="T8" fmla="*/ 62 w 72"/>
                <a:gd name="T9" fmla="*/ 0 h 24"/>
                <a:gd name="T10" fmla="*/ 62 w 72"/>
                <a:gd name="T11" fmla="*/ 0 h 24"/>
                <a:gd name="T12" fmla="*/ 64 w 72"/>
                <a:gd name="T13" fmla="*/ 0 h 24"/>
                <a:gd name="T14" fmla="*/ 72 w 72"/>
                <a:gd name="T15" fmla="*/ 0 h 24"/>
                <a:gd name="T16" fmla="*/ 72 w 72"/>
                <a:gd name="T17" fmla="*/ 24 h 24"/>
                <a:gd name="T18" fmla="*/ 0 w 72"/>
                <a:gd name="T19" fmla="*/ 24 h 24"/>
                <a:gd name="T20" fmla="*/ 0 w 72"/>
                <a:gd name="T21" fmla="*/ 0 h 24"/>
                <a:gd name="T22" fmla="*/ 12 w 72"/>
                <a:gd name="T23" fmla="*/ 0 h 24"/>
                <a:gd name="T24" fmla="*/ 14 w 72"/>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24">
                  <a:moveTo>
                    <a:pt x="14" y="0"/>
                  </a:moveTo>
                  <a:cubicBezTo>
                    <a:pt x="14" y="0"/>
                    <a:pt x="14" y="0"/>
                    <a:pt x="14" y="0"/>
                  </a:cubicBezTo>
                  <a:cubicBezTo>
                    <a:pt x="14" y="0"/>
                    <a:pt x="18" y="8"/>
                    <a:pt x="22" y="8"/>
                  </a:cubicBezTo>
                  <a:cubicBezTo>
                    <a:pt x="54" y="8"/>
                    <a:pt x="54" y="8"/>
                    <a:pt x="54" y="8"/>
                  </a:cubicBezTo>
                  <a:cubicBezTo>
                    <a:pt x="58" y="8"/>
                    <a:pt x="62" y="4"/>
                    <a:pt x="62" y="0"/>
                  </a:cubicBezTo>
                  <a:cubicBezTo>
                    <a:pt x="62" y="0"/>
                    <a:pt x="62" y="0"/>
                    <a:pt x="62" y="0"/>
                  </a:cubicBezTo>
                  <a:cubicBezTo>
                    <a:pt x="64" y="0"/>
                    <a:pt x="64" y="0"/>
                    <a:pt x="64" y="0"/>
                  </a:cubicBezTo>
                  <a:cubicBezTo>
                    <a:pt x="72" y="0"/>
                    <a:pt x="72" y="0"/>
                    <a:pt x="72" y="0"/>
                  </a:cubicBezTo>
                  <a:cubicBezTo>
                    <a:pt x="72" y="24"/>
                    <a:pt x="72" y="24"/>
                    <a:pt x="72" y="24"/>
                  </a:cubicBezTo>
                  <a:cubicBezTo>
                    <a:pt x="0" y="24"/>
                    <a:pt x="0" y="24"/>
                    <a:pt x="0" y="24"/>
                  </a:cubicBezTo>
                  <a:cubicBezTo>
                    <a:pt x="0" y="0"/>
                    <a:pt x="0" y="0"/>
                    <a:pt x="0" y="0"/>
                  </a:cubicBezTo>
                  <a:cubicBezTo>
                    <a:pt x="12" y="0"/>
                    <a:pt x="12" y="0"/>
                    <a:pt x="12" y="0"/>
                  </a:cubicBezTo>
                  <a:lnTo>
                    <a:pt x="14"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7" name="Freeform 230"/>
            <p:cNvSpPr>
              <a:spLocks/>
            </p:cNvSpPr>
            <p:nvPr/>
          </p:nvSpPr>
          <p:spPr bwMode="auto">
            <a:xfrm>
              <a:off x="-1571071" y="2109521"/>
              <a:ext cx="152400" cy="114300"/>
            </a:xfrm>
            <a:custGeom>
              <a:avLst/>
              <a:gdLst>
                <a:gd name="T0" fmla="*/ 0 w 36"/>
                <a:gd name="T1" fmla="*/ 0 h 26"/>
                <a:gd name="T2" fmla="*/ 31 w 36"/>
                <a:gd name="T3" fmla="*/ 0 h 26"/>
                <a:gd name="T4" fmla="*/ 36 w 36"/>
                <a:gd name="T5" fmla="*/ 8 h 26"/>
                <a:gd name="T6" fmla="*/ 36 w 36"/>
                <a:gd name="T7" fmla="*/ 26 h 26"/>
              </a:gdLst>
              <a:ahLst/>
              <a:cxnLst>
                <a:cxn ang="0">
                  <a:pos x="T0" y="T1"/>
                </a:cxn>
                <a:cxn ang="0">
                  <a:pos x="T2" y="T3"/>
                </a:cxn>
                <a:cxn ang="0">
                  <a:pos x="T4" y="T5"/>
                </a:cxn>
                <a:cxn ang="0">
                  <a:pos x="T6" y="T7"/>
                </a:cxn>
              </a:cxnLst>
              <a:rect l="0" t="0" r="r" b="b"/>
              <a:pathLst>
                <a:path w="36" h="26">
                  <a:moveTo>
                    <a:pt x="0" y="0"/>
                  </a:moveTo>
                  <a:cubicBezTo>
                    <a:pt x="31" y="0"/>
                    <a:pt x="31" y="0"/>
                    <a:pt x="31" y="0"/>
                  </a:cubicBezTo>
                  <a:cubicBezTo>
                    <a:pt x="31" y="0"/>
                    <a:pt x="36" y="1"/>
                    <a:pt x="36" y="8"/>
                  </a:cubicBezTo>
                  <a:cubicBezTo>
                    <a:pt x="36" y="15"/>
                    <a:pt x="36" y="26"/>
                    <a:pt x="36" y="26"/>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8" name="Freeform 231"/>
            <p:cNvSpPr>
              <a:spLocks/>
            </p:cNvSpPr>
            <p:nvPr/>
          </p:nvSpPr>
          <p:spPr bwMode="auto">
            <a:xfrm>
              <a:off x="-1575833" y="2034908"/>
              <a:ext cx="58738" cy="153988"/>
            </a:xfrm>
            <a:custGeom>
              <a:avLst/>
              <a:gdLst>
                <a:gd name="T0" fmla="*/ 37 w 37"/>
                <a:gd name="T1" fmla="*/ 0 h 97"/>
                <a:gd name="T2" fmla="*/ 0 w 37"/>
                <a:gd name="T3" fmla="*/ 47 h 97"/>
                <a:gd name="T4" fmla="*/ 37 w 37"/>
                <a:gd name="T5" fmla="*/ 97 h 97"/>
              </a:gdLst>
              <a:ahLst/>
              <a:cxnLst>
                <a:cxn ang="0">
                  <a:pos x="T0" y="T1"/>
                </a:cxn>
                <a:cxn ang="0">
                  <a:pos x="T2" y="T3"/>
                </a:cxn>
                <a:cxn ang="0">
                  <a:pos x="T4" y="T5"/>
                </a:cxn>
              </a:cxnLst>
              <a:rect l="0" t="0" r="r" b="b"/>
              <a:pathLst>
                <a:path w="37" h="97">
                  <a:moveTo>
                    <a:pt x="37" y="0"/>
                  </a:moveTo>
                  <a:lnTo>
                    <a:pt x="0" y="47"/>
                  </a:lnTo>
                  <a:lnTo>
                    <a:pt x="37" y="97"/>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89" name="Line 232"/>
            <p:cNvSpPr>
              <a:spLocks noChangeShapeType="1"/>
            </p:cNvSpPr>
            <p:nvPr/>
          </p:nvSpPr>
          <p:spPr bwMode="auto">
            <a:xfrm>
              <a:off x="-1512333" y="2303196"/>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394" name="Group 393"/>
          <p:cNvGrpSpPr/>
          <p:nvPr/>
        </p:nvGrpSpPr>
        <p:grpSpPr>
          <a:xfrm>
            <a:off x="3308146" y="2911998"/>
            <a:ext cx="306388" cy="280988"/>
            <a:chOff x="-774146" y="2057133"/>
            <a:chExt cx="306388" cy="280988"/>
          </a:xfrm>
        </p:grpSpPr>
        <p:sp>
          <p:nvSpPr>
            <p:cNvPr id="390" name="Freeform 233"/>
            <p:cNvSpPr>
              <a:spLocks/>
            </p:cNvSpPr>
            <p:nvPr/>
          </p:nvSpPr>
          <p:spPr bwMode="auto">
            <a:xfrm>
              <a:off x="-774146" y="2231758"/>
              <a:ext cx="306388" cy="106363"/>
            </a:xfrm>
            <a:custGeom>
              <a:avLst/>
              <a:gdLst>
                <a:gd name="T0" fmla="*/ 14 w 72"/>
                <a:gd name="T1" fmla="*/ 0 h 24"/>
                <a:gd name="T2" fmla="*/ 14 w 72"/>
                <a:gd name="T3" fmla="*/ 0 h 24"/>
                <a:gd name="T4" fmla="*/ 22 w 72"/>
                <a:gd name="T5" fmla="*/ 8 h 24"/>
                <a:gd name="T6" fmla="*/ 54 w 72"/>
                <a:gd name="T7" fmla="*/ 8 h 24"/>
                <a:gd name="T8" fmla="*/ 62 w 72"/>
                <a:gd name="T9" fmla="*/ 0 h 24"/>
                <a:gd name="T10" fmla="*/ 62 w 72"/>
                <a:gd name="T11" fmla="*/ 0 h 24"/>
                <a:gd name="T12" fmla="*/ 64 w 72"/>
                <a:gd name="T13" fmla="*/ 0 h 24"/>
                <a:gd name="T14" fmla="*/ 72 w 72"/>
                <a:gd name="T15" fmla="*/ 0 h 24"/>
                <a:gd name="T16" fmla="*/ 72 w 72"/>
                <a:gd name="T17" fmla="*/ 24 h 24"/>
                <a:gd name="T18" fmla="*/ 0 w 72"/>
                <a:gd name="T19" fmla="*/ 24 h 24"/>
                <a:gd name="T20" fmla="*/ 0 w 72"/>
                <a:gd name="T21" fmla="*/ 0 h 24"/>
                <a:gd name="T22" fmla="*/ 12 w 72"/>
                <a:gd name="T23" fmla="*/ 0 h 24"/>
                <a:gd name="T24" fmla="*/ 14 w 72"/>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24">
                  <a:moveTo>
                    <a:pt x="14" y="0"/>
                  </a:moveTo>
                  <a:cubicBezTo>
                    <a:pt x="14" y="0"/>
                    <a:pt x="14" y="0"/>
                    <a:pt x="14" y="0"/>
                  </a:cubicBezTo>
                  <a:cubicBezTo>
                    <a:pt x="14" y="0"/>
                    <a:pt x="18" y="8"/>
                    <a:pt x="22" y="8"/>
                  </a:cubicBezTo>
                  <a:cubicBezTo>
                    <a:pt x="54" y="8"/>
                    <a:pt x="54" y="8"/>
                    <a:pt x="54" y="8"/>
                  </a:cubicBezTo>
                  <a:cubicBezTo>
                    <a:pt x="58" y="8"/>
                    <a:pt x="62" y="4"/>
                    <a:pt x="62" y="0"/>
                  </a:cubicBezTo>
                  <a:cubicBezTo>
                    <a:pt x="62" y="0"/>
                    <a:pt x="62" y="0"/>
                    <a:pt x="62" y="0"/>
                  </a:cubicBezTo>
                  <a:cubicBezTo>
                    <a:pt x="64" y="0"/>
                    <a:pt x="64" y="0"/>
                    <a:pt x="64" y="0"/>
                  </a:cubicBezTo>
                  <a:cubicBezTo>
                    <a:pt x="72" y="0"/>
                    <a:pt x="72" y="0"/>
                    <a:pt x="72" y="0"/>
                  </a:cubicBezTo>
                  <a:cubicBezTo>
                    <a:pt x="72" y="24"/>
                    <a:pt x="72" y="24"/>
                    <a:pt x="72" y="24"/>
                  </a:cubicBezTo>
                  <a:cubicBezTo>
                    <a:pt x="0" y="24"/>
                    <a:pt x="0" y="24"/>
                    <a:pt x="0" y="24"/>
                  </a:cubicBezTo>
                  <a:cubicBezTo>
                    <a:pt x="0" y="0"/>
                    <a:pt x="0" y="0"/>
                    <a:pt x="0" y="0"/>
                  </a:cubicBezTo>
                  <a:cubicBezTo>
                    <a:pt x="12" y="0"/>
                    <a:pt x="12" y="0"/>
                    <a:pt x="12" y="0"/>
                  </a:cubicBezTo>
                  <a:lnTo>
                    <a:pt x="14"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91" name="Freeform 234"/>
            <p:cNvSpPr>
              <a:spLocks/>
            </p:cNvSpPr>
            <p:nvPr/>
          </p:nvSpPr>
          <p:spPr bwMode="auto">
            <a:xfrm>
              <a:off x="-612221" y="2057133"/>
              <a:ext cx="68263" cy="161925"/>
            </a:xfrm>
            <a:custGeom>
              <a:avLst/>
              <a:gdLst>
                <a:gd name="T0" fmla="*/ 0 w 16"/>
                <a:gd name="T1" fmla="*/ 37 h 37"/>
                <a:gd name="T2" fmla="*/ 0 w 16"/>
                <a:gd name="T3" fmla="*/ 3 h 37"/>
                <a:gd name="T4" fmla="*/ 6 w 16"/>
                <a:gd name="T5" fmla="*/ 0 h 37"/>
                <a:gd name="T6" fmla="*/ 16 w 16"/>
                <a:gd name="T7" fmla="*/ 0 h 37"/>
              </a:gdLst>
              <a:ahLst/>
              <a:cxnLst>
                <a:cxn ang="0">
                  <a:pos x="T0" y="T1"/>
                </a:cxn>
                <a:cxn ang="0">
                  <a:pos x="T2" y="T3"/>
                </a:cxn>
                <a:cxn ang="0">
                  <a:pos x="T4" y="T5"/>
                </a:cxn>
                <a:cxn ang="0">
                  <a:pos x="T6" y="T7"/>
                </a:cxn>
              </a:cxnLst>
              <a:rect l="0" t="0" r="r" b="b"/>
              <a:pathLst>
                <a:path w="16" h="37">
                  <a:moveTo>
                    <a:pt x="0" y="37"/>
                  </a:moveTo>
                  <a:cubicBezTo>
                    <a:pt x="0" y="3"/>
                    <a:pt x="0" y="3"/>
                    <a:pt x="0" y="3"/>
                  </a:cubicBezTo>
                  <a:cubicBezTo>
                    <a:pt x="0" y="3"/>
                    <a:pt x="0" y="0"/>
                    <a:pt x="6" y="0"/>
                  </a:cubicBezTo>
                  <a:cubicBezTo>
                    <a:pt x="13" y="0"/>
                    <a:pt x="16" y="0"/>
                    <a:pt x="16"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92" name="Freeform 235"/>
            <p:cNvSpPr>
              <a:spLocks/>
            </p:cNvSpPr>
            <p:nvPr/>
          </p:nvSpPr>
          <p:spPr bwMode="auto">
            <a:xfrm>
              <a:off x="-688421" y="2149210"/>
              <a:ext cx="152400" cy="65088"/>
            </a:xfrm>
            <a:custGeom>
              <a:avLst/>
              <a:gdLst>
                <a:gd name="T0" fmla="*/ 0 w 96"/>
                <a:gd name="T1" fmla="*/ 0 h 41"/>
                <a:gd name="T2" fmla="*/ 48 w 96"/>
                <a:gd name="T3" fmla="*/ 41 h 41"/>
                <a:gd name="T4" fmla="*/ 96 w 96"/>
                <a:gd name="T5" fmla="*/ 0 h 41"/>
              </a:gdLst>
              <a:ahLst/>
              <a:cxnLst>
                <a:cxn ang="0">
                  <a:pos x="T0" y="T1"/>
                </a:cxn>
                <a:cxn ang="0">
                  <a:pos x="T2" y="T3"/>
                </a:cxn>
                <a:cxn ang="0">
                  <a:pos x="T4" y="T5"/>
                </a:cxn>
              </a:cxnLst>
              <a:rect l="0" t="0" r="r" b="b"/>
              <a:pathLst>
                <a:path w="96" h="41">
                  <a:moveTo>
                    <a:pt x="0" y="0"/>
                  </a:moveTo>
                  <a:lnTo>
                    <a:pt x="48" y="41"/>
                  </a:lnTo>
                  <a:lnTo>
                    <a:pt x="96"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93" name="Line 236"/>
            <p:cNvSpPr>
              <a:spLocks noChangeShapeType="1"/>
            </p:cNvSpPr>
            <p:nvPr/>
          </p:nvSpPr>
          <p:spPr bwMode="auto">
            <a:xfrm>
              <a:off x="-697946" y="2303196"/>
              <a:ext cx="153988"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30" name="Group 429"/>
          <p:cNvGrpSpPr/>
          <p:nvPr/>
        </p:nvGrpSpPr>
        <p:grpSpPr>
          <a:xfrm>
            <a:off x="1005466" y="1408114"/>
            <a:ext cx="361951" cy="266701"/>
            <a:chOff x="-3836988" y="2206625"/>
            <a:chExt cx="361951" cy="266701"/>
          </a:xfrm>
        </p:grpSpPr>
        <p:sp>
          <p:nvSpPr>
            <p:cNvPr id="403" name="Oval 240"/>
            <p:cNvSpPr>
              <a:spLocks noChangeArrowheads="1"/>
            </p:cNvSpPr>
            <p:nvPr/>
          </p:nvSpPr>
          <p:spPr bwMode="auto">
            <a:xfrm>
              <a:off x="-3629025" y="2312988"/>
              <a:ext cx="153988" cy="1603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04" name="Freeform 241"/>
            <p:cNvSpPr>
              <a:spLocks/>
            </p:cNvSpPr>
            <p:nvPr/>
          </p:nvSpPr>
          <p:spPr bwMode="auto">
            <a:xfrm>
              <a:off x="-3836988" y="2206625"/>
              <a:ext cx="323850" cy="212725"/>
            </a:xfrm>
            <a:custGeom>
              <a:avLst/>
              <a:gdLst>
                <a:gd name="T0" fmla="*/ 131 w 204"/>
                <a:gd name="T1" fmla="*/ 134 h 134"/>
                <a:gd name="T2" fmla="*/ 0 w 204"/>
                <a:gd name="T3" fmla="*/ 134 h 134"/>
                <a:gd name="T4" fmla="*/ 0 w 204"/>
                <a:gd name="T5" fmla="*/ 0 h 134"/>
                <a:gd name="T6" fmla="*/ 204 w 204"/>
                <a:gd name="T7" fmla="*/ 0 h 134"/>
                <a:gd name="T8" fmla="*/ 204 w 204"/>
                <a:gd name="T9" fmla="*/ 73 h 134"/>
              </a:gdLst>
              <a:ahLst/>
              <a:cxnLst>
                <a:cxn ang="0">
                  <a:pos x="T0" y="T1"/>
                </a:cxn>
                <a:cxn ang="0">
                  <a:pos x="T2" y="T3"/>
                </a:cxn>
                <a:cxn ang="0">
                  <a:pos x="T4" y="T5"/>
                </a:cxn>
                <a:cxn ang="0">
                  <a:pos x="T6" y="T7"/>
                </a:cxn>
                <a:cxn ang="0">
                  <a:pos x="T8" y="T9"/>
                </a:cxn>
              </a:cxnLst>
              <a:rect l="0" t="0" r="r" b="b"/>
              <a:pathLst>
                <a:path w="204" h="134">
                  <a:moveTo>
                    <a:pt x="131" y="134"/>
                  </a:moveTo>
                  <a:lnTo>
                    <a:pt x="0" y="134"/>
                  </a:lnTo>
                  <a:lnTo>
                    <a:pt x="0" y="0"/>
                  </a:lnTo>
                  <a:lnTo>
                    <a:pt x="204" y="0"/>
                  </a:lnTo>
                  <a:lnTo>
                    <a:pt x="204" y="73"/>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05" name="Freeform 242"/>
            <p:cNvSpPr>
              <a:spLocks/>
            </p:cNvSpPr>
            <p:nvPr/>
          </p:nvSpPr>
          <p:spPr bwMode="auto">
            <a:xfrm>
              <a:off x="-3806825" y="2238375"/>
              <a:ext cx="254000" cy="84138"/>
            </a:xfrm>
            <a:custGeom>
              <a:avLst/>
              <a:gdLst>
                <a:gd name="T0" fmla="*/ 0 w 160"/>
                <a:gd name="T1" fmla="*/ 0 h 53"/>
                <a:gd name="T2" fmla="*/ 80 w 160"/>
                <a:gd name="T3" fmla="*/ 53 h 53"/>
                <a:gd name="T4" fmla="*/ 160 w 160"/>
                <a:gd name="T5" fmla="*/ 0 h 53"/>
              </a:gdLst>
              <a:ahLst/>
              <a:cxnLst>
                <a:cxn ang="0">
                  <a:pos x="T0" y="T1"/>
                </a:cxn>
                <a:cxn ang="0">
                  <a:pos x="T2" y="T3"/>
                </a:cxn>
                <a:cxn ang="0">
                  <a:pos x="T4" y="T5"/>
                </a:cxn>
              </a:cxnLst>
              <a:rect l="0" t="0" r="r" b="b"/>
              <a:pathLst>
                <a:path w="160" h="53">
                  <a:moveTo>
                    <a:pt x="0" y="0"/>
                  </a:moveTo>
                  <a:lnTo>
                    <a:pt x="80" y="53"/>
                  </a:lnTo>
                  <a:lnTo>
                    <a:pt x="16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06" name="Line 243"/>
            <p:cNvSpPr>
              <a:spLocks noChangeShapeType="1"/>
            </p:cNvSpPr>
            <p:nvPr/>
          </p:nvSpPr>
          <p:spPr bwMode="auto">
            <a:xfrm flipH="1">
              <a:off x="-3806825" y="2305050"/>
              <a:ext cx="93663" cy="841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07" name="Line 244"/>
            <p:cNvSpPr>
              <a:spLocks noChangeShapeType="1"/>
            </p:cNvSpPr>
            <p:nvPr/>
          </p:nvSpPr>
          <p:spPr bwMode="auto">
            <a:xfrm>
              <a:off x="-3644900" y="2305050"/>
              <a:ext cx="33338" cy="301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08" name="Freeform 245"/>
            <p:cNvSpPr>
              <a:spLocks/>
            </p:cNvSpPr>
            <p:nvPr/>
          </p:nvSpPr>
          <p:spPr bwMode="auto">
            <a:xfrm>
              <a:off x="-3581400" y="2352675"/>
              <a:ext cx="68263" cy="98425"/>
            </a:xfrm>
            <a:custGeom>
              <a:avLst/>
              <a:gdLst>
                <a:gd name="T0" fmla="*/ 0 w 16"/>
                <a:gd name="T1" fmla="*/ 3 h 22"/>
                <a:gd name="T2" fmla="*/ 4 w 16"/>
                <a:gd name="T3" fmla="*/ 2 h 22"/>
                <a:gd name="T4" fmla="*/ 7 w 16"/>
                <a:gd name="T5" fmla="*/ 0 h 22"/>
                <a:gd name="T6" fmla="*/ 11 w 16"/>
                <a:gd name="T7" fmla="*/ 2 h 22"/>
                <a:gd name="T8" fmla="*/ 16 w 16"/>
                <a:gd name="T9" fmla="*/ 3 h 22"/>
                <a:gd name="T10" fmla="*/ 16 w 16"/>
                <a:gd name="T11" fmla="*/ 13 h 22"/>
                <a:gd name="T12" fmla="*/ 8 w 16"/>
                <a:gd name="T13" fmla="*/ 22 h 22"/>
                <a:gd name="T14" fmla="*/ 0 w 16"/>
                <a:gd name="T15" fmla="*/ 13 h 22"/>
                <a:gd name="T16" fmla="*/ 0 w 16"/>
                <a:gd name="T1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2">
                  <a:moveTo>
                    <a:pt x="0" y="3"/>
                  </a:moveTo>
                  <a:cubicBezTo>
                    <a:pt x="0" y="3"/>
                    <a:pt x="2" y="3"/>
                    <a:pt x="4" y="2"/>
                  </a:cubicBezTo>
                  <a:cubicBezTo>
                    <a:pt x="6" y="1"/>
                    <a:pt x="7" y="0"/>
                    <a:pt x="7" y="0"/>
                  </a:cubicBezTo>
                  <a:cubicBezTo>
                    <a:pt x="7" y="0"/>
                    <a:pt x="9" y="1"/>
                    <a:pt x="11" y="2"/>
                  </a:cubicBezTo>
                  <a:cubicBezTo>
                    <a:pt x="14" y="3"/>
                    <a:pt x="16" y="3"/>
                    <a:pt x="16" y="3"/>
                  </a:cubicBezTo>
                  <a:cubicBezTo>
                    <a:pt x="16" y="3"/>
                    <a:pt x="16" y="12"/>
                    <a:pt x="16" y="13"/>
                  </a:cubicBezTo>
                  <a:cubicBezTo>
                    <a:pt x="16" y="15"/>
                    <a:pt x="10" y="22"/>
                    <a:pt x="8" y="22"/>
                  </a:cubicBezTo>
                  <a:cubicBezTo>
                    <a:pt x="6" y="22"/>
                    <a:pt x="0" y="16"/>
                    <a:pt x="0" y="13"/>
                  </a:cubicBezTo>
                  <a:cubicBezTo>
                    <a:pt x="0" y="11"/>
                    <a:pt x="0" y="3"/>
                    <a:pt x="0" y="3"/>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09" name="Line 246"/>
            <p:cNvSpPr>
              <a:spLocks noChangeShapeType="1"/>
            </p:cNvSpPr>
            <p:nvPr/>
          </p:nvSpPr>
          <p:spPr bwMode="auto">
            <a:xfrm>
              <a:off x="-3548063" y="2357438"/>
              <a:ext cx="0" cy="889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31" name="Group 430"/>
          <p:cNvGrpSpPr/>
          <p:nvPr/>
        </p:nvGrpSpPr>
        <p:grpSpPr>
          <a:xfrm>
            <a:off x="1764709" y="1408114"/>
            <a:ext cx="361951" cy="266701"/>
            <a:chOff x="-3021013" y="2206625"/>
            <a:chExt cx="361951" cy="266701"/>
          </a:xfrm>
        </p:grpSpPr>
        <p:sp>
          <p:nvSpPr>
            <p:cNvPr id="410" name="Oval 247"/>
            <p:cNvSpPr>
              <a:spLocks noChangeArrowheads="1"/>
            </p:cNvSpPr>
            <p:nvPr/>
          </p:nvSpPr>
          <p:spPr bwMode="auto">
            <a:xfrm>
              <a:off x="-2813050" y="2312988"/>
              <a:ext cx="153988" cy="1603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1" name="Freeform 248"/>
            <p:cNvSpPr>
              <a:spLocks/>
            </p:cNvSpPr>
            <p:nvPr/>
          </p:nvSpPr>
          <p:spPr bwMode="auto">
            <a:xfrm>
              <a:off x="-3021013" y="2206625"/>
              <a:ext cx="323850" cy="212725"/>
            </a:xfrm>
            <a:custGeom>
              <a:avLst/>
              <a:gdLst>
                <a:gd name="T0" fmla="*/ 131 w 204"/>
                <a:gd name="T1" fmla="*/ 134 h 134"/>
                <a:gd name="T2" fmla="*/ 0 w 204"/>
                <a:gd name="T3" fmla="*/ 134 h 134"/>
                <a:gd name="T4" fmla="*/ 0 w 204"/>
                <a:gd name="T5" fmla="*/ 0 h 134"/>
                <a:gd name="T6" fmla="*/ 204 w 204"/>
                <a:gd name="T7" fmla="*/ 0 h 134"/>
                <a:gd name="T8" fmla="*/ 204 w 204"/>
                <a:gd name="T9" fmla="*/ 73 h 134"/>
              </a:gdLst>
              <a:ahLst/>
              <a:cxnLst>
                <a:cxn ang="0">
                  <a:pos x="T0" y="T1"/>
                </a:cxn>
                <a:cxn ang="0">
                  <a:pos x="T2" y="T3"/>
                </a:cxn>
                <a:cxn ang="0">
                  <a:pos x="T4" y="T5"/>
                </a:cxn>
                <a:cxn ang="0">
                  <a:pos x="T6" y="T7"/>
                </a:cxn>
                <a:cxn ang="0">
                  <a:pos x="T8" y="T9"/>
                </a:cxn>
              </a:cxnLst>
              <a:rect l="0" t="0" r="r" b="b"/>
              <a:pathLst>
                <a:path w="204" h="134">
                  <a:moveTo>
                    <a:pt x="131" y="134"/>
                  </a:moveTo>
                  <a:lnTo>
                    <a:pt x="0" y="134"/>
                  </a:lnTo>
                  <a:lnTo>
                    <a:pt x="0" y="0"/>
                  </a:lnTo>
                  <a:lnTo>
                    <a:pt x="204" y="0"/>
                  </a:lnTo>
                  <a:lnTo>
                    <a:pt x="204" y="73"/>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2" name="Freeform 249"/>
            <p:cNvSpPr>
              <a:spLocks/>
            </p:cNvSpPr>
            <p:nvPr/>
          </p:nvSpPr>
          <p:spPr bwMode="auto">
            <a:xfrm>
              <a:off x="-2990850" y="2238375"/>
              <a:ext cx="254000" cy="84138"/>
            </a:xfrm>
            <a:custGeom>
              <a:avLst/>
              <a:gdLst>
                <a:gd name="T0" fmla="*/ 0 w 160"/>
                <a:gd name="T1" fmla="*/ 0 h 53"/>
                <a:gd name="T2" fmla="*/ 80 w 160"/>
                <a:gd name="T3" fmla="*/ 53 h 53"/>
                <a:gd name="T4" fmla="*/ 160 w 160"/>
                <a:gd name="T5" fmla="*/ 0 h 53"/>
              </a:gdLst>
              <a:ahLst/>
              <a:cxnLst>
                <a:cxn ang="0">
                  <a:pos x="T0" y="T1"/>
                </a:cxn>
                <a:cxn ang="0">
                  <a:pos x="T2" y="T3"/>
                </a:cxn>
                <a:cxn ang="0">
                  <a:pos x="T4" y="T5"/>
                </a:cxn>
              </a:cxnLst>
              <a:rect l="0" t="0" r="r" b="b"/>
              <a:pathLst>
                <a:path w="160" h="53">
                  <a:moveTo>
                    <a:pt x="0" y="0"/>
                  </a:moveTo>
                  <a:lnTo>
                    <a:pt x="80" y="53"/>
                  </a:lnTo>
                  <a:lnTo>
                    <a:pt x="16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3" name="Line 250"/>
            <p:cNvSpPr>
              <a:spLocks noChangeShapeType="1"/>
            </p:cNvSpPr>
            <p:nvPr/>
          </p:nvSpPr>
          <p:spPr bwMode="auto">
            <a:xfrm flipH="1">
              <a:off x="-2990850" y="2305050"/>
              <a:ext cx="93663" cy="841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4" name="Line 251"/>
            <p:cNvSpPr>
              <a:spLocks noChangeShapeType="1"/>
            </p:cNvSpPr>
            <p:nvPr/>
          </p:nvSpPr>
          <p:spPr bwMode="auto">
            <a:xfrm>
              <a:off x="-2828925" y="2305050"/>
              <a:ext cx="33338" cy="301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5" name="Freeform 252"/>
            <p:cNvSpPr>
              <a:spLocks/>
            </p:cNvSpPr>
            <p:nvPr/>
          </p:nvSpPr>
          <p:spPr bwMode="auto">
            <a:xfrm>
              <a:off x="-2774950" y="2379663"/>
              <a:ext cx="73025" cy="49213"/>
            </a:xfrm>
            <a:custGeom>
              <a:avLst/>
              <a:gdLst>
                <a:gd name="T0" fmla="*/ 46 w 46"/>
                <a:gd name="T1" fmla="*/ 0 h 31"/>
                <a:gd name="T2" fmla="*/ 14 w 46"/>
                <a:gd name="T3" fmla="*/ 31 h 31"/>
                <a:gd name="T4" fmla="*/ 0 w 46"/>
                <a:gd name="T5" fmla="*/ 14 h 31"/>
              </a:gdLst>
              <a:ahLst/>
              <a:cxnLst>
                <a:cxn ang="0">
                  <a:pos x="T0" y="T1"/>
                </a:cxn>
                <a:cxn ang="0">
                  <a:pos x="T2" y="T3"/>
                </a:cxn>
                <a:cxn ang="0">
                  <a:pos x="T4" y="T5"/>
                </a:cxn>
              </a:cxnLst>
              <a:rect l="0" t="0" r="r" b="b"/>
              <a:pathLst>
                <a:path w="46" h="31">
                  <a:moveTo>
                    <a:pt x="46" y="0"/>
                  </a:moveTo>
                  <a:lnTo>
                    <a:pt x="14" y="31"/>
                  </a:lnTo>
                  <a:lnTo>
                    <a:pt x="0" y="14"/>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33" name="Group 432"/>
          <p:cNvGrpSpPr/>
          <p:nvPr/>
        </p:nvGrpSpPr>
        <p:grpSpPr>
          <a:xfrm>
            <a:off x="2520046" y="1408114"/>
            <a:ext cx="361951" cy="266701"/>
            <a:chOff x="-2205038" y="2206625"/>
            <a:chExt cx="361951" cy="266701"/>
          </a:xfrm>
        </p:grpSpPr>
        <p:sp>
          <p:nvSpPr>
            <p:cNvPr id="416" name="Oval 253"/>
            <p:cNvSpPr>
              <a:spLocks noChangeArrowheads="1"/>
            </p:cNvSpPr>
            <p:nvPr/>
          </p:nvSpPr>
          <p:spPr bwMode="auto">
            <a:xfrm>
              <a:off x="-1997075" y="2312988"/>
              <a:ext cx="153988" cy="1603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7" name="Freeform 254"/>
            <p:cNvSpPr>
              <a:spLocks/>
            </p:cNvSpPr>
            <p:nvPr/>
          </p:nvSpPr>
          <p:spPr bwMode="auto">
            <a:xfrm>
              <a:off x="-2205038" y="2206625"/>
              <a:ext cx="323850" cy="212725"/>
            </a:xfrm>
            <a:custGeom>
              <a:avLst/>
              <a:gdLst>
                <a:gd name="T0" fmla="*/ 131 w 204"/>
                <a:gd name="T1" fmla="*/ 134 h 134"/>
                <a:gd name="T2" fmla="*/ 0 w 204"/>
                <a:gd name="T3" fmla="*/ 134 h 134"/>
                <a:gd name="T4" fmla="*/ 0 w 204"/>
                <a:gd name="T5" fmla="*/ 0 h 134"/>
                <a:gd name="T6" fmla="*/ 204 w 204"/>
                <a:gd name="T7" fmla="*/ 0 h 134"/>
                <a:gd name="T8" fmla="*/ 204 w 204"/>
                <a:gd name="T9" fmla="*/ 73 h 134"/>
              </a:gdLst>
              <a:ahLst/>
              <a:cxnLst>
                <a:cxn ang="0">
                  <a:pos x="T0" y="T1"/>
                </a:cxn>
                <a:cxn ang="0">
                  <a:pos x="T2" y="T3"/>
                </a:cxn>
                <a:cxn ang="0">
                  <a:pos x="T4" y="T5"/>
                </a:cxn>
                <a:cxn ang="0">
                  <a:pos x="T6" y="T7"/>
                </a:cxn>
                <a:cxn ang="0">
                  <a:pos x="T8" y="T9"/>
                </a:cxn>
              </a:cxnLst>
              <a:rect l="0" t="0" r="r" b="b"/>
              <a:pathLst>
                <a:path w="204" h="134">
                  <a:moveTo>
                    <a:pt x="131" y="134"/>
                  </a:moveTo>
                  <a:lnTo>
                    <a:pt x="0" y="134"/>
                  </a:lnTo>
                  <a:lnTo>
                    <a:pt x="0" y="0"/>
                  </a:lnTo>
                  <a:lnTo>
                    <a:pt x="204" y="0"/>
                  </a:lnTo>
                  <a:lnTo>
                    <a:pt x="204" y="73"/>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8" name="Freeform 255"/>
            <p:cNvSpPr>
              <a:spLocks/>
            </p:cNvSpPr>
            <p:nvPr/>
          </p:nvSpPr>
          <p:spPr bwMode="auto">
            <a:xfrm>
              <a:off x="-2174875" y="2238375"/>
              <a:ext cx="254000" cy="84138"/>
            </a:xfrm>
            <a:custGeom>
              <a:avLst/>
              <a:gdLst>
                <a:gd name="T0" fmla="*/ 0 w 160"/>
                <a:gd name="T1" fmla="*/ 0 h 53"/>
                <a:gd name="T2" fmla="*/ 80 w 160"/>
                <a:gd name="T3" fmla="*/ 53 h 53"/>
                <a:gd name="T4" fmla="*/ 160 w 160"/>
                <a:gd name="T5" fmla="*/ 0 h 53"/>
              </a:gdLst>
              <a:ahLst/>
              <a:cxnLst>
                <a:cxn ang="0">
                  <a:pos x="T0" y="T1"/>
                </a:cxn>
                <a:cxn ang="0">
                  <a:pos x="T2" y="T3"/>
                </a:cxn>
                <a:cxn ang="0">
                  <a:pos x="T4" y="T5"/>
                </a:cxn>
              </a:cxnLst>
              <a:rect l="0" t="0" r="r" b="b"/>
              <a:pathLst>
                <a:path w="160" h="53">
                  <a:moveTo>
                    <a:pt x="0" y="0"/>
                  </a:moveTo>
                  <a:lnTo>
                    <a:pt x="80" y="53"/>
                  </a:lnTo>
                  <a:lnTo>
                    <a:pt x="16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9" name="Line 256"/>
            <p:cNvSpPr>
              <a:spLocks noChangeShapeType="1"/>
            </p:cNvSpPr>
            <p:nvPr/>
          </p:nvSpPr>
          <p:spPr bwMode="auto">
            <a:xfrm flipH="1">
              <a:off x="-2174875" y="2305050"/>
              <a:ext cx="93663" cy="841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0" name="Line 257"/>
            <p:cNvSpPr>
              <a:spLocks noChangeShapeType="1"/>
            </p:cNvSpPr>
            <p:nvPr/>
          </p:nvSpPr>
          <p:spPr bwMode="auto">
            <a:xfrm>
              <a:off x="-2012950" y="2305050"/>
              <a:ext cx="33338" cy="301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1" name="Line 258"/>
            <p:cNvSpPr>
              <a:spLocks noChangeShapeType="1"/>
            </p:cNvSpPr>
            <p:nvPr/>
          </p:nvSpPr>
          <p:spPr bwMode="auto">
            <a:xfrm>
              <a:off x="-1949450" y="2362200"/>
              <a:ext cx="63500" cy="666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2" name="Line 259"/>
            <p:cNvSpPr>
              <a:spLocks noChangeShapeType="1"/>
            </p:cNvSpPr>
            <p:nvPr/>
          </p:nvSpPr>
          <p:spPr bwMode="auto">
            <a:xfrm flipH="1">
              <a:off x="-1949450" y="2362200"/>
              <a:ext cx="63500" cy="666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32" name="Group 431"/>
          <p:cNvGrpSpPr/>
          <p:nvPr/>
        </p:nvGrpSpPr>
        <p:grpSpPr>
          <a:xfrm>
            <a:off x="3280365" y="1408114"/>
            <a:ext cx="361951" cy="266701"/>
            <a:chOff x="-1389063" y="2206625"/>
            <a:chExt cx="361951" cy="266701"/>
          </a:xfrm>
        </p:grpSpPr>
        <p:sp>
          <p:nvSpPr>
            <p:cNvPr id="423" name="Oval 260"/>
            <p:cNvSpPr>
              <a:spLocks noChangeArrowheads="1"/>
            </p:cNvSpPr>
            <p:nvPr/>
          </p:nvSpPr>
          <p:spPr bwMode="auto">
            <a:xfrm>
              <a:off x="-1181100" y="2312988"/>
              <a:ext cx="153988" cy="1603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4" name="Freeform 261"/>
            <p:cNvSpPr>
              <a:spLocks/>
            </p:cNvSpPr>
            <p:nvPr/>
          </p:nvSpPr>
          <p:spPr bwMode="auto">
            <a:xfrm>
              <a:off x="-1389063" y="2206625"/>
              <a:ext cx="323850" cy="212725"/>
            </a:xfrm>
            <a:custGeom>
              <a:avLst/>
              <a:gdLst>
                <a:gd name="T0" fmla="*/ 131 w 204"/>
                <a:gd name="T1" fmla="*/ 134 h 134"/>
                <a:gd name="T2" fmla="*/ 0 w 204"/>
                <a:gd name="T3" fmla="*/ 134 h 134"/>
                <a:gd name="T4" fmla="*/ 0 w 204"/>
                <a:gd name="T5" fmla="*/ 0 h 134"/>
                <a:gd name="T6" fmla="*/ 204 w 204"/>
                <a:gd name="T7" fmla="*/ 0 h 134"/>
                <a:gd name="T8" fmla="*/ 204 w 204"/>
                <a:gd name="T9" fmla="*/ 73 h 134"/>
              </a:gdLst>
              <a:ahLst/>
              <a:cxnLst>
                <a:cxn ang="0">
                  <a:pos x="T0" y="T1"/>
                </a:cxn>
                <a:cxn ang="0">
                  <a:pos x="T2" y="T3"/>
                </a:cxn>
                <a:cxn ang="0">
                  <a:pos x="T4" y="T5"/>
                </a:cxn>
                <a:cxn ang="0">
                  <a:pos x="T6" y="T7"/>
                </a:cxn>
                <a:cxn ang="0">
                  <a:pos x="T8" y="T9"/>
                </a:cxn>
              </a:cxnLst>
              <a:rect l="0" t="0" r="r" b="b"/>
              <a:pathLst>
                <a:path w="204" h="134">
                  <a:moveTo>
                    <a:pt x="131" y="134"/>
                  </a:moveTo>
                  <a:lnTo>
                    <a:pt x="0" y="134"/>
                  </a:lnTo>
                  <a:lnTo>
                    <a:pt x="0" y="0"/>
                  </a:lnTo>
                  <a:lnTo>
                    <a:pt x="204" y="0"/>
                  </a:lnTo>
                  <a:lnTo>
                    <a:pt x="204" y="73"/>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5" name="Freeform 262"/>
            <p:cNvSpPr>
              <a:spLocks/>
            </p:cNvSpPr>
            <p:nvPr/>
          </p:nvSpPr>
          <p:spPr bwMode="auto">
            <a:xfrm>
              <a:off x="-1358900" y="2238375"/>
              <a:ext cx="254000" cy="84138"/>
            </a:xfrm>
            <a:custGeom>
              <a:avLst/>
              <a:gdLst>
                <a:gd name="T0" fmla="*/ 0 w 160"/>
                <a:gd name="T1" fmla="*/ 0 h 53"/>
                <a:gd name="T2" fmla="*/ 80 w 160"/>
                <a:gd name="T3" fmla="*/ 53 h 53"/>
                <a:gd name="T4" fmla="*/ 160 w 160"/>
                <a:gd name="T5" fmla="*/ 0 h 53"/>
              </a:gdLst>
              <a:ahLst/>
              <a:cxnLst>
                <a:cxn ang="0">
                  <a:pos x="T0" y="T1"/>
                </a:cxn>
                <a:cxn ang="0">
                  <a:pos x="T2" y="T3"/>
                </a:cxn>
                <a:cxn ang="0">
                  <a:pos x="T4" y="T5"/>
                </a:cxn>
              </a:cxnLst>
              <a:rect l="0" t="0" r="r" b="b"/>
              <a:pathLst>
                <a:path w="160" h="53">
                  <a:moveTo>
                    <a:pt x="0" y="0"/>
                  </a:moveTo>
                  <a:lnTo>
                    <a:pt x="80" y="53"/>
                  </a:lnTo>
                  <a:lnTo>
                    <a:pt x="16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6" name="Line 263"/>
            <p:cNvSpPr>
              <a:spLocks noChangeShapeType="1"/>
            </p:cNvSpPr>
            <p:nvPr/>
          </p:nvSpPr>
          <p:spPr bwMode="auto">
            <a:xfrm flipH="1">
              <a:off x="-1358900" y="2305050"/>
              <a:ext cx="93663" cy="841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7" name="Line 264"/>
            <p:cNvSpPr>
              <a:spLocks noChangeShapeType="1"/>
            </p:cNvSpPr>
            <p:nvPr/>
          </p:nvSpPr>
          <p:spPr bwMode="auto">
            <a:xfrm>
              <a:off x="-1196975" y="2305050"/>
              <a:ext cx="33338" cy="301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8" name="Oval 265"/>
            <p:cNvSpPr>
              <a:spLocks noChangeArrowheads="1"/>
            </p:cNvSpPr>
            <p:nvPr/>
          </p:nvSpPr>
          <p:spPr bwMode="auto">
            <a:xfrm>
              <a:off x="-1146175" y="2349500"/>
              <a:ext cx="84138" cy="8731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9" name="Line 266"/>
            <p:cNvSpPr>
              <a:spLocks noChangeShapeType="1"/>
            </p:cNvSpPr>
            <p:nvPr/>
          </p:nvSpPr>
          <p:spPr bwMode="auto">
            <a:xfrm flipH="1">
              <a:off x="-1130300" y="2362200"/>
              <a:ext cx="55563" cy="6191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pic>
        <p:nvPicPr>
          <p:cNvPr id="434" name="Picture 433"/>
          <p:cNvPicPr>
            <a:picLocks noChangeAspect="1"/>
          </p:cNvPicPr>
          <p:nvPr/>
        </p:nvPicPr>
        <p:blipFill>
          <a:blip r:embed="rId2"/>
          <a:stretch>
            <a:fillRect/>
          </a:stretch>
        </p:blipFill>
        <p:spPr>
          <a:xfrm>
            <a:off x="5540184" y="2215351"/>
            <a:ext cx="368119" cy="165100"/>
          </a:xfrm>
          <a:prstGeom prst="rect">
            <a:avLst/>
          </a:prstGeom>
        </p:spPr>
      </p:pic>
      <p:pic>
        <p:nvPicPr>
          <p:cNvPr id="435" name="Picture 434"/>
          <p:cNvPicPr>
            <a:picLocks noChangeAspect="1"/>
          </p:cNvPicPr>
          <p:nvPr/>
        </p:nvPicPr>
        <p:blipFill>
          <a:blip r:embed="rId3"/>
          <a:stretch>
            <a:fillRect/>
          </a:stretch>
        </p:blipFill>
        <p:spPr>
          <a:xfrm>
            <a:off x="1053157" y="2164551"/>
            <a:ext cx="266569" cy="266700"/>
          </a:xfrm>
          <a:prstGeom prst="rect">
            <a:avLst/>
          </a:prstGeom>
        </p:spPr>
      </p:pic>
      <p:pic>
        <p:nvPicPr>
          <p:cNvPr id="436" name="Picture 435"/>
          <p:cNvPicPr>
            <a:picLocks noChangeAspect="1"/>
          </p:cNvPicPr>
          <p:nvPr/>
        </p:nvPicPr>
        <p:blipFill>
          <a:blip r:embed="rId4"/>
          <a:stretch>
            <a:fillRect/>
          </a:stretch>
        </p:blipFill>
        <p:spPr>
          <a:xfrm>
            <a:off x="2567737" y="2164551"/>
            <a:ext cx="266569" cy="266700"/>
          </a:xfrm>
          <a:prstGeom prst="rect">
            <a:avLst/>
          </a:prstGeom>
        </p:spPr>
      </p:pic>
      <p:pic>
        <p:nvPicPr>
          <p:cNvPr id="437" name="Picture 436"/>
          <p:cNvPicPr>
            <a:picLocks noChangeAspect="1"/>
          </p:cNvPicPr>
          <p:nvPr/>
        </p:nvPicPr>
        <p:blipFill>
          <a:blip r:embed="rId5"/>
          <a:stretch>
            <a:fillRect/>
          </a:stretch>
        </p:blipFill>
        <p:spPr>
          <a:xfrm>
            <a:off x="3315362" y="2113751"/>
            <a:ext cx="291956" cy="368300"/>
          </a:xfrm>
          <a:prstGeom prst="rect">
            <a:avLst/>
          </a:prstGeom>
        </p:spPr>
      </p:pic>
      <p:pic>
        <p:nvPicPr>
          <p:cNvPr id="438" name="Picture 437"/>
          <p:cNvPicPr>
            <a:picLocks noChangeAspect="1"/>
          </p:cNvPicPr>
          <p:nvPr/>
        </p:nvPicPr>
        <p:blipFill>
          <a:blip r:embed="rId6"/>
          <a:stretch>
            <a:fillRect/>
          </a:stretch>
        </p:blipFill>
        <p:spPr>
          <a:xfrm>
            <a:off x="9329657" y="1408114"/>
            <a:ext cx="342731" cy="266700"/>
          </a:xfrm>
          <a:prstGeom prst="rect">
            <a:avLst/>
          </a:prstGeom>
        </p:spPr>
      </p:pic>
      <p:pic>
        <p:nvPicPr>
          <p:cNvPr id="439" name="Picture 438"/>
          <p:cNvPicPr>
            <a:picLocks noChangeAspect="1"/>
          </p:cNvPicPr>
          <p:nvPr/>
        </p:nvPicPr>
        <p:blipFill>
          <a:blip r:embed="rId7"/>
          <a:stretch>
            <a:fillRect/>
          </a:stretch>
        </p:blipFill>
        <p:spPr>
          <a:xfrm>
            <a:off x="10089011" y="1408114"/>
            <a:ext cx="342731" cy="266700"/>
          </a:xfrm>
          <a:prstGeom prst="rect">
            <a:avLst/>
          </a:prstGeom>
        </p:spPr>
      </p:pic>
      <p:grpSp>
        <p:nvGrpSpPr>
          <p:cNvPr id="495" name="Group 494"/>
          <p:cNvGrpSpPr/>
          <p:nvPr/>
        </p:nvGrpSpPr>
        <p:grpSpPr>
          <a:xfrm>
            <a:off x="1036422" y="4405645"/>
            <a:ext cx="300038" cy="331788"/>
            <a:chOff x="-1487488" y="1281113"/>
            <a:chExt cx="300038" cy="331788"/>
          </a:xfrm>
        </p:grpSpPr>
        <p:sp>
          <p:nvSpPr>
            <p:cNvPr id="443" name="Freeform 270"/>
            <p:cNvSpPr>
              <a:spLocks/>
            </p:cNvSpPr>
            <p:nvPr/>
          </p:nvSpPr>
          <p:spPr bwMode="auto">
            <a:xfrm>
              <a:off x="-1487488" y="1281113"/>
              <a:ext cx="219075" cy="306388"/>
            </a:xfrm>
            <a:custGeom>
              <a:avLst/>
              <a:gdLst>
                <a:gd name="T0" fmla="*/ 81 w 138"/>
                <a:gd name="T1" fmla="*/ 193 h 193"/>
                <a:gd name="T2" fmla="*/ 0 w 138"/>
                <a:gd name="T3" fmla="*/ 193 h 193"/>
                <a:gd name="T4" fmla="*/ 0 w 138"/>
                <a:gd name="T5" fmla="*/ 0 h 193"/>
                <a:gd name="T6" fmla="*/ 87 w 138"/>
                <a:gd name="T7" fmla="*/ 0 h 193"/>
                <a:gd name="T8" fmla="*/ 138 w 138"/>
                <a:gd name="T9" fmla="*/ 40 h 193"/>
                <a:gd name="T10" fmla="*/ 138 w 138"/>
                <a:gd name="T11" fmla="*/ 123 h 193"/>
              </a:gdLst>
              <a:ahLst/>
              <a:cxnLst>
                <a:cxn ang="0">
                  <a:pos x="T0" y="T1"/>
                </a:cxn>
                <a:cxn ang="0">
                  <a:pos x="T2" y="T3"/>
                </a:cxn>
                <a:cxn ang="0">
                  <a:pos x="T4" y="T5"/>
                </a:cxn>
                <a:cxn ang="0">
                  <a:pos x="T6" y="T7"/>
                </a:cxn>
                <a:cxn ang="0">
                  <a:pos x="T8" y="T9"/>
                </a:cxn>
                <a:cxn ang="0">
                  <a:pos x="T10" y="T11"/>
                </a:cxn>
              </a:cxnLst>
              <a:rect l="0" t="0" r="r" b="b"/>
              <a:pathLst>
                <a:path w="138" h="193">
                  <a:moveTo>
                    <a:pt x="81" y="193"/>
                  </a:moveTo>
                  <a:lnTo>
                    <a:pt x="0" y="193"/>
                  </a:lnTo>
                  <a:lnTo>
                    <a:pt x="0" y="0"/>
                  </a:lnTo>
                  <a:lnTo>
                    <a:pt x="87" y="0"/>
                  </a:lnTo>
                  <a:lnTo>
                    <a:pt x="138" y="40"/>
                  </a:lnTo>
                  <a:lnTo>
                    <a:pt x="138" y="123"/>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4" name="Line 271"/>
            <p:cNvSpPr>
              <a:spLocks noChangeShapeType="1"/>
            </p:cNvSpPr>
            <p:nvPr/>
          </p:nvSpPr>
          <p:spPr bwMode="auto">
            <a:xfrm>
              <a:off x="-1187450" y="1357313"/>
              <a:ext cx="0"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5" name="Freeform 272"/>
            <p:cNvSpPr>
              <a:spLocks/>
            </p:cNvSpPr>
            <p:nvPr/>
          </p:nvSpPr>
          <p:spPr bwMode="auto">
            <a:xfrm>
              <a:off x="-1349375" y="1281113"/>
              <a:ext cx="76200" cy="66675"/>
            </a:xfrm>
            <a:custGeom>
              <a:avLst/>
              <a:gdLst>
                <a:gd name="T0" fmla="*/ 0 w 48"/>
                <a:gd name="T1" fmla="*/ 0 h 42"/>
                <a:gd name="T2" fmla="*/ 0 w 48"/>
                <a:gd name="T3" fmla="*/ 42 h 42"/>
                <a:gd name="T4" fmla="*/ 48 w 48"/>
                <a:gd name="T5" fmla="*/ 42 h 42"/>
              </a:gdLst>
              <a:ahLst/>
              <a:cxnLst>
                <a:cxn ang="0">
                  <a:pos x="T0" y="T1"/>
                </a:cxn>
                <a:cxn ang="0">
                  <a:pos x="T2" y="T3"/>
                </a:cxn>
                <a:cxn ang="0">
                  <a:pos x="T4" y="T5"/>
                </a:cxn>
              </a:cxnLst>
              <a:rect l="0" t="0" r="r" b="b"/>
              <a:pathLst>
                <a:path w="48" h="42">
                  <a:moveTo>
                    <a:pt x="0" y="0"/>
                  </a:moveTo>
                  <a:lnTo>
                    <a:pt x="0" y="42"/>
                  </a:lnTo>
                  <a:lnTo>
                    <a:pt x="48" y="42"/>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6" name="Line 273"/>
            <p:cNvSpPr>
              <a:spLocks noChangeShapeType="1"/>
            </p:cNvSpPr>
            <p:nvPr/>
          </p:nvSpPr>
          <p:spPr bwMode="auto">
            <a:xfrm>
              <a:off x="-1444625" y="1382713"/>
              <a:ext cx="13811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7" name="Line 274"/>
            <p:cNvSpPr>
              <a:spLocks noChangeShapeType="1"/>
            </p:cNvSpPr>
            <p:nvPr/>
          </p:nvSpPr>
          <p:spPr bwMode="auto">
            <a:xfrm>
              <a:off x="-1444625" y="1416050"/>
              <a:ext cx="13811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8" name="Line 275"/>
            <p:cNvSpPr>
              <a:spLocks noChangeShapeType="1"/>
            </p:cNvSpPr>
            <p:nvPr/>
          </p:nvSpPr>
          <p:spPr bwMode="auto">
            <a:xfrm>
              <a:off x="-1444625" y="1450975"/>
              <a:ext cx="138113"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9" name="Freeform 276"/>
            <p:cNvSpPr>
              <a:spLocks/>
            </p:cNvSpPr>
            <p:nvPr/>
          </p:nvSpPr>
          <p:spPr bwMode="auto">
            <a:xfrm>
              <a:off x="-1362075" y="1484313"/>
              <a:ext cx="131763" cy="128588"/>
            </a:xfrm>
            <a:custGeom>
              <a:avLst/>
              <a:gdLst>
                <a:gd name="T0" fmla="*/ 54 w 83"/>
                <a:gd name="T1" fmla="*/ 27 h 81"/>
                <a:gd name="T2" fmla="*/ 83 w 83"/>
                <a:gd name="T3" fmla="*/ 30 h 81"/>
                <a:gd name="T4" fmla="*/ 62 w 83"/>
                <a:gd name="T5" fmla="*/ 51 h 81"/>
                <a:gd name="T6" fmla="*/ 67 w 83"/>
                <a:gd name="T7" fmla="*/ 81 h 81"/>
                <a:gd name="T8" fmla="*/ 40 w 83"/>
                <a:gd name="T9" fmla="*/ 67 h 81"/>
                <a:gd name="T10" fmla="*/ 16 w 83"/>
                <a:gd name="T11" fmla="*/ 81 h 81"/>
                <a:gd name="T12" fmla="*/ 19 w 83"/>
                <a:gd name="T13" fmla="*/ 51 h 81"/>
                <a:gd name="T14" fmla="*/ 0 w 83"/>
                <a:gd name="T15" fmla="*/ 30 h 81"/>
                <a:gd name="T16" fmla="*/ 27 w 83"/>
                <a:gd name="T17" fmla="*/ 27 h 81"/>
                <a:gd name="T18" fmla="*/ 40 w 83"/>
                <a:gd name="T19" fmla="*/ 0 h 81"/>
                <a:gd name="T20" fmla="*/ 54 w 83"/>
                <a:gd name="T21" fmla="*/ 2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81">
                  <a:moveTo>
                    <a:pt x="54" y="27"/>
                  </a:moveTo>
                  <a:lnTo>
                    <a:pt x="83" y="30"/>
                  </a:lnTo>
                  <a:lnTo>
                    <a:pt x="62" y="51"/>
                  </a:lnTo>
                  <a:lnTo>
                    <a:pt x="67" y="81"/>
                  </a:lnTo>
                  <a:lnTo>
                    <a:pt x="40" y="67"/>
                  </a:lnTo>
                  <a:lnTo>
                    <a:pt x="16" y="81"/>
                  </a:lnTo>
                  <a:lnTo>
                    <a:pt x="19" y="51"/>
                  </a:lnTo>
                  <a:lnTo>
                    <a:pt x="0" y="30"/>
                  </a:lnTo>
                  <a:lnTo>
                    <a:pt x="27" y="27"/>
                  </a:lnTo>
                  <a:lnTo>
                    <a:pt x="40" y="0"/>
                  </a:lnTo>
                  <a:lnTo>
                    <a:pt x="54" y="27"/>
                  </a:ln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99" name="Group 498"/>
          <p:cNvGrpSpPr/>
          <p:nvPr/>
        </p:nvGrpSpPr>
        <p:grpSpPr>
          <a:xfrm>
            <a:off x="1817097" y="4411995"/>
            <a:ext cx="257175" cy="319088"/>
            <a:chOff x="-647700" y="1281113"/>
            <a:chExt cx="257175" cy="319088"/>
          </a:xfrm>
        </p:grpSpPr>
        <p:sp>
          <p:nvSpPr>
            <p:cNvPr id="450" name="Freeform 277"/>
            <p:cNvSpPr>
              <a:spLocks/>
            </p:cNvSpPr>
            <p:nvPr/>
          </p:nvSpPr>
          <p:spPr bwMode="auto">
            <a:xfrm>
              <a:off x="-647700" y="1281113"/>
              <a:ext cx="222250" cy="306388"/>
            </a:xfrm>
            <a:custGeom>
              <a:avLst/>
              <a:gdLst>
                <a:gd name="T0" fmla="*/ 81 w 140"/>
                <a:gd name="T1" fmla="*/ 193 h 193"/>
                <a:gd name="T2" fmla="*/ 0 w 140"/>
                <a:gd name="T3" fmla="*/ 193 h 193"/>
                <a:gd name="T4" fmla="*/ 0 w 140"/>
                <a:gd name="T5" fmla="*/ 0 h 193"/>
                <a:gd name="T6" fmla="*/ 92 w 140"/>
                <a:gd name="T7" fmla="*/ 0 h 193"/>
                <a:gd name="T8" fmla="*/ 140 w 140"/>
                <a:gd name="T9" fmla="*/ 40 h 193"/>
                <a:gd name="T10" fmla="*/ 140 w 140"/>
                <a:gd name="T11" fmla="*/ 123 h 193"/>
              </a:gdLst>
              <a:ahLst/>
              <a:cxnLst>
                <a:cxn ang="0">
                  <a:pos x="T0" y="T1"/>
                </a:cxn>
                <a:cxn ang="0">
                  <a:pos x="T2" y="T3"/>
                </a:cxn>
                <a:cxn ang="0">
                  <a:pos x="T4" y="T5"/>
                </a:cxn>
                <a:cxn ang="0">
                  <a:pos x="T6" y="T7"/>
                </a:cxn>
                <a:cxn ang="0">
                  <a:pos x="T8" y="T9"/>
                </a:cxn>
                <a:cxn ang="0">
                  <a:pos x="T10" y="T11"/>
                </a:cxn>
              </a:cxnLst>
              <a:rect l="0" t="0" r="r" b="b"/>
              <a:pathLst>
                <a:path w="140" h="193">
                  <a:moveTo>
                    <a:pt x="81" y="193"/>
                  </a:moveTo>
                  <a:lnTo>
                    <a:pt x="0" y="193"/>
                  </a:lnTo>
                  <a:lnTo>
                    <a:pt x="0" y="0"/>
                  </a:lnTo>
                  <a:lnTo>
                    <a:pt x="92" y="0"/>
                  </a:lnTo>
                  <a:lnTo>
                    <a:pt x="140" y="40"/>
                  </a:lnTo>
                  <a:lnTo>
                    <a:pt x="140" y="123"/>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1" name="Freeform 278"/>
            <p:cNvSpPr>
              <a:spLocks/>
            </p:cNvSpPr>
            <p:nvPr/>
          </p:nvSpPr>
          <p:spPr bwMode="auto">
            <a:xfrm>
              <a:off x="-493713" y="1289050"/>
              <a:ext cx="60325" cy="58738"/>
            </a:xfrm>
            <a:custGeom>
              <a:avLst/>
              <a:gdLst>
                <a:gd name="T0" fmla="*/ 0 w 38"/>
                <a:gd name="T1" fmla="*/ 0 h 37"/>
                <a:gd name="T2" fmla="*/ 0 w 38"/>
                <a:gd name="T3" fmla="*/ 37 h 37"/>
                <a:gd name="T4" fmla="*/ 38 w 38"/>
                <a:gd name="T5" fmla="*/ 37 h 37"/>
              </a:gdLst>
              <a:ahLst/>
              <a:cxnLst>
                <a:cxn ang="0">
                  <a:pos x="T0" y="T1"/>
                </a:cxn>
                <a:cxn ang="0">
                  <a:pos x="T2" y="T3"/>
                </a:cxn>
                <a:cxn ang="0">
                  <a:pos x="T4" y="T5"/>
                </a:cxn>
              </a:cxnLst>
              <a:rect l="0" t="0" r="r" b="b"/>
              <a:pathLst>
                <a:path w="38" h="37">
                  <a:moveTo>
                    <a:pt x="0" y="0"/>
                  </a:moveTo>
                  <a:lnTo>
                    <a:pt x="0" y="37"/>
                  </a:lnTo>
                  <a:lnTo>
                    <a:pt x="38" y="37"/>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2" name="Line 279"/>
            <p:cNvSpPr>
              <a:spLocks noChangeShapeType="1"/>
            </p:cNvSpPr>
            <p:nvPr/>
          </p:nvSpPr>
          <p:spPr bwMode="auto">
            <a:xfrm>
              <a:off x="-604838" y="1382713"/>
              <a:ext cx="13652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3" name="Line 280"/>
            <p:cNvSpPr>
              <a:spLocks noChangeShapeType="1"/>
            </p:cNvSpPr>
            <p:nvPr/>
          </p:nvSpPr>
          <p:spPr bwMode="auto">
            <a:xfrm>
              <a:off x="-604838" y="1416050"/>
              <a:ext cx="13652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4" name="Line 281"/>
            <p:cNvSpPr>
              <a:spLocks noChangeShapeType="1"/>
            </p:cNvSpPr>
            <p:nvPr/>
          </p:nvSpPr>
          <p:spPr bwMode="auto">
            <a:xfrm>
              <a:off x="-604838" y="1450975"/>
              <a:ext cx="136525"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5" name="Freeform 282"/>
            <p:cNvSpPr>
              <a:spLocks/>
            </p:cNvSpPr>
            <p:nvPr/>
          </p:nvSpPr>
          <p:spPr bwMode="auto">
            <a:xfrm>
              <a:off x="-488950" y="1501775"/>
              <a:ext cx="98425" cy="98425"/>
            </a:xfrm>
            <a:custGeom>
              <a:avLst/>
              <a:gdLst>
                <a:gd name="T0" fmla="*/ 0 w 62"/>
                <a:gd name="T1" fmla="*/ 43 h 62"/>
                <a:gd name="T2" fmla="*/ 38 w 62"/>
                <a:gd name="T3" fmla="*/ 0 h 62"/>
                <a:gd name="T4" fmla="*/ 62 w 62"/>
                <a:gd name="T5" fmla="*/ 19 h 62"/>
                <a:gd name="T6" fmla="*/ 21 w 62"/>
                <a:gd name="T7" fmla="*/ 62 h 62"/>
              </a:gdLst>
              <a:ahLst/>
              <a:cxnLst>
                <a:cxn ang="0">
                  <a:pos x="T0" y="T1"/>
                </a:cxn>
                <a:cxn ang="0">
                  <a:pos x="T2" y="T3"/>
                </a:cxn>
                <a:cxn ang="0">
                  <a:pos x="T4" y="T5"/>
                </a:cxn>
                <a:cxn ang="0">
                  <a:pos x="T6" y="T7"/>
                </a:cxn>
              </a:cxnLst>
              <a:rect l="0" t="0" r="r" b="b"/>
              <a:pathLst>
                <a:path w="62" h="62">
                  <a:moveTo>
                    <a:pt x="0" y="43"/>
                  </a:moveTo>
                  <a:lnTo>
                    <a:pt x="38" y="0"/>
                  </a:lnTo>
                  <a:lnTo>
                    <a:pt x="62" y="19"/>
                  </a:lnTo>
                  <a:lnTo>
                    <a:pt x="21" y="62"/>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6" name="Freeform 283"/>
            <p:cNvSpPr>
              <a:spLocks/>
            </p:cNvSpPr>
            <p:nvPr/>
          </p:nvSpPr>
          <p:spPr bwMode="auto">
            <a:xfrm>
              <a:off x="-488950" y="1570038"/>
              <a:ext cx="33338" cy="30163"/>
            </a:xfrm>
            <a:custGeom>
              <a:avLst/>
              <a:gdLst>
                <a:gd name="T0" fmla="*/ 21 w 21"/>
                <a:gd name="T1" fmla="*/ 19 h 19"/>
                <a:gd name="T2" fmla="*/ 3 w 21"/>
                <a:gd name="T3" fmla="*/ 19 h 19"/>
                <a:gd name="T4" fmla="*/ 0 w 21"/>
                <a:gd name="T5" fmla="*/ 0 h 19"/>
              </a:gdLst>
              <a:ahLst/>
              <a:cxnLst>
                <a:cxn ang="0">
                  <a:pos x="T0" y="T1"/>
                </a:cxn>
                <a:cxn ang="0">
                  <a:pos x="T2" y="T3"/>
                </a:cxn>
                <a:cxn ang="0">
                  <a:pos x="T4" y="T5"/>
                </a:cxn>
              </a:cxnLst>
              <a:rect l="0" t="0" r="r" b="b"/>
              <a:pathLst>
                <a:path w="21" h="19">
                  <a:moveTo>
                    <a:pt x="21" y="19"/>
                  </a:moveTo>
                  <a:lnTo>
                    <a:pt x="3" y="19"/>
                  </a:lnTo>
                  <a:lnTo>
                    <a:pt x="0" y="0"/>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7" name="Line 284"/>
            <p:cNvSpPr>
              <a:spLocks noChangeShapeType="1"/>
            </p:cNvSpPr>
            <p:nvPr/>
          </p:nvSpPr>
          <p:spPr bwMode="auto">
            <a:xfrm>
              <a:off x="-471488" y="1552575"/>
              <a:ext cx="28575" cy="2540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96" name="Group 495"/>
          <p:cNvGrpSpPr/>
          <p:nvPr/>
        </p:nvGrpSpPr>
        <p:grpSpPr>
          <a:xfrm>
            <a:off x="1075316" y="5172936"/>
            <a:ext cx="222250" cy="306388"/>
            <a:chOff x="-1452563" y="2114550"/>
            <a:chExt cx="222250" cy="306388"/>
          </a:xfrm>
        </p:grpSpPr>
        <p:sp>
          <p:nvSpPr>
            <p:cNvPr id="458" name="Freeform 285"/>
            <p:cNvSpPr>
              <a:spLocks/>
            </p:cNvSpPr>
            <p:nvPr/>
          </p:nvSpPr>
          <p:spPr bwMode="auto">
            <a:xfrm>
              <a:off x="-1452563" y="2114550"/>
              <a:ext cx="222250" cy="306388"/>
            </a:xfrm>
            <a:custGeom>
              <a:avLst/>
              <a:gdLst>
                <a:gd name="T0" fmla="*/ 140 w 140"/>
                <a:gd name="T1" fmla="*/ 32 h 193"/>
                <a:gd name="T2" fmla="*/ 92 w 140"/>
                <a:gd name="T3" fmla="*/ 0 h 193"/>
                <a:gd name="T4" fmla="*/ 0 w 140"/>
                <a:gd name="T5" fmla="*/ 0 h 193"/>
                <a:gd name="T6" fmla="*/ 0 w 140"/>
                <a:gd name="T7" fmla="*/ 193 h 193"/>
                <a:gd name="T8" fmla="*/ 140 w 140"/>
                <a:gd name="T9" fmla="*/ 193 h 193"/>
                <a:gd name="T10" fmla="*/ 140 w 140"/>
                <a:gd name="T11" fmla="*/ 32 h 193"/>
              </a:gdLst>
              <a:ahLst/>
              <a:cxnLst>
                <a:cxn ang="0">
                  <a:pos x="T0" y="T1"/>
                </a:cxn>
                <a:cxn ang="0">
                  <a:pos x="T2" y="T3"/>
                </a:cxn>
                <a:cxn ang="0">
                  <a:pos x="T4" y="T5"/>
                </a:cxn>
                <a:cxn ang="0">
                  <a:pos x="T6" y="T7"/>
                </a:cxn>
                <a:cxn ang="0">
                  <a:pos x="T8" y="T9"/>
                </a:cxn>
                <a:cxn ang="0">
                  <a:pos x="T10" y="T11"/>
                </a:cxn>
              </a:cxnLst>
              <a:rect l="0" t="0" r="r" b="b"/>
              <a:pathLst>
                <a:path w="140" h="193">
                  <a:moveTo>
                    <a:pt x="140" y="32"/>
                  </a:moveTo>
                  <a:lnTo>
                    <a:pt x="92" y="0"/>
                  </a:lnTo>
                  <a:lnTo>
                    <a:pt x="0" y="0"/>
                  </a:lnTo>
                  <a:lnTo>
                    <a:pt x="0" y="193"/>
                  </a:lnTo>
                  <a:lnTo>
                    <a:pt x="140" y="193"/>
                  </a:lnTo>
                  <a:lnTo>
                    <a:pt x="140" y="32"/>
                  </a:ln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9" name="Freeform 286"/>
            <p:cNvSpPr>
              <a:spLocks/>
            </p:cNvSpPr>
            <p:nvPr/>
          </p:nvSpPr>
          <p:spPr bwMode="auto">
            <a:xfrm>
              <a:off x="-1306513" y="2114550"/>
              <a:ext cx="68263" cy="50800"/>
            </a:xfrm>
            <a:custGeom>
              <a:avLst/>
              <a:gdLst>
                <a:gd name="T0" fmla="*/ 0 w 43"/>
                <a:gd name="T1" fmla="*/ 0 h 32"/>
                <a:gd name="T2" fmla="*/ 0 w 43"/>
                <a:gd name="T3" fmla="*/ 32 h 32"/>
                <a:gd name="T4" fmla="*/ 43 w 43"/>
                <a:gd name="T5" fmla="*/ 32 h 32"/>
              </a:gdLst>
              <a:ahLst/>
              <a:cxnLst>
                <a:cxn ang="0">
                  <a:pos x="T0" y="T1"/>
                </a:cxn>
                <a:cxn ang="0">
                  <a:pos x="T2" y="T3"/>
                </a:cxn>
                <a:cxn ang="0">
                  <a:pos x="T4" y="T5"/>
                </a:cxn>
              </a:cxnLst>
              <a:rect l="0" t="0" r="r" b="b"/>
              <a:pathLst>
                <a:path w="43" h="32">
                  <a:moveTo>
                    <a:pt x="0" y="0"/>
                  </a:moveTo>
                  <a:lnTo>
                    <a:pt x="0" y="32"/>
                  </a:lnTo>
                  <a:lnTo>
                    <a:pt x="43" y="32"/>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500" name="Group 499"/>
          <p:cNvGrpSpPr/>
          <p:nvPr/>
        </p:nvGrpSpPr>
        <p:grpSpPr>
          <a:xfrm>
            <a:off x="1834559" y="5172936"/>
            <a:ext cx="222250" cy="306388"/>
            <a:chOff x="-630238" y="2114550"/>
            <a:chExt cx="222250" cy="306388"/>
          </a:xfrm>
        </p:grpSpPr>
        <p:sp>
          <p:nvSpPr>
            <p:cNvPr id="460" name="Freeform 287"/>
            <p:cNvSpPr>
              <a:spLocks/>
            </p:cNvSpPr>
            <p:nvPr/>
          </p:nvSpPr>
          <p:spPr bwMode="auto">
            <a:xfrm>
              <a:off x="-630238" y="2114550"/>
              <a:ext cx="222250" cy="306388"/>
            </a:xfrm>
            <a:custGeom>
              <a:avLst/>
              <a:gdLst>
                <a:gd name="T0" fmla="*/ 140 w 140"/>
                <a:gd name="T1" fmla="*/ 32 h 193"/>
                <a:gd name="T2" fmla="*/ 92 w 140"/>
                <a:gd name="T3" fmla="*/ 0 h 193"/>
                <a:gd name="T4" fmla="*/ 0 w 140"/>
                <a:gd name="T5" fmla="*/ 0 h 193"/>
                <a:gd name="T6" fmla="*/ 0 w 140"/>
                <a:gd name="T7" fmla="*/ 193 h 193"/>
                <a:gd name="T8" fmla="*/ 140 w 140"/>
                <a:gd name="T9" fmla="*/ 193 h 193"/>
                <a:gd name="T10" fmla="*/ 140 w 140"/>
                <a:gd name="T11" fmla="*/ 32 h 193"/>
              </a:gdLst>
              <a:ahLst/>
              <a:cxnLst>
                <a:cxn ang="0">
                  <a:pos x="T0" y="T1"/>
                </a:cxn>
                <a:cxn ang="0">
                  <a:pos x="T2" y="T3"/>
                </a:cxn>
                <a:cxn ang="0">
                  <a:pos x="T4" y="T5"/>
                </a:cxn>
                <a:cxn ang="0">
                  <a:pos x="T6" y="T7"/>
                </a:cxn>
                <a:cxn ang="0">
                  <a:pos x="T8" y="T9"/>
                </a:cxn>
                <a:cxn ang="0">
                  <a:pos x="T10" y="T11"/>
                </a:cxn>
              </a:cxnLst>
              <a:rect l="0" t="0" r="r" b="b"/>
              <a:pathLst>
                <a:path w="140" h="193">
                  <a:moveTo>
                    <a:pt x="140" y="32"/>
                  </a:moveTo>
                  <a:lnTo>
                    <a:pt x="92" y="0"/>
                  </a:lnTo>
                  <a:lnTo>
                    <a:pt x="0" y="0"/>
                  </a:lnTo>
                  <a:lnTo>
                    <a:pt x="0" y="193"/>
                  </a:lnTo>
                  <a:lnTo>
                    <a:pt x="140" y="193"/>
                  </a:lnTo>
                  <a:lnTo>
                    <a:pt x="140" y="32"/>
                  </a:ln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1" name="Freeform 288"/>
            <p:cNvSpPr>
              <a:spLocks/>
            </p:cNvSpPr>
            <p:nvPr/>
          </p:nvSpPr>
          <p:spPr bwMode="auto">
            <a:xfrm>
              <a:off x="-484188" y="2114550"/>
              <a:ext cx="68263" cy="50800"/>
            </a:xfrm>
            <a:custGeom>
              <a:avLst/>
              <a:gdLst>
                <a:gd name="T0" fmla="*/ 0 w 43"/>
                <a:gd name="T1" fmla="*/ 0 h 32"/>
                <a:gd name="T2" fmla="*/ 0 w 43"/>
                <a:gd name="T3" fmla="*/ 32 h 32"/>
                <a:gd name="T4" fmla="*/ 43 w 43"/>
                <a:gd name="T5" fmla="*/ 32 h 32"/>
              </a:gdLst>
              <a:ahLst/>
              <a:cxnLst>
                <a:cxn ang="0">
                  <a:pos x="T0" y="T1"/>
                </a:cxn>
                <a:cxn ang="0">
                  <a:pos x="T2" y="T3"/>
                </a:cxn>
                <a:cxn ang="0">
                  <a:pos x="T4" y="T5"/>
                </a:cxn>
              </a:cxnLst>
              <a:rect l="0" t="0" r="r" b="b"/>
              <a:pathLst>
                <a:path w="43" h="32">
                  <a:moveTo>
                    <a:pt x="0" y="0"/>
                  </a:moveTo>
                  <a:lnTo>
                    <a:pt x="0" y="32"/>
                  </a:lnTo>
                  <a:lnTo>
                    <a:pt x="43" y="32"/>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2" name="Line 289"/>
            <p:cNvSpPr>
              <a:spLocks noChangeShapeType="1"/>
            </p:cNvSpPr>
            <p:nvPr/>
          </p:nvSpPr>
          <p:spPr bwMode="auto">
            <a:xfrm flipV="1">
              <a:off x="-561975" y="2190750"/>
              <a:ext cx="0" cy="220663"/>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3" name="Rectangle 290"/>
            <p:cNvSpPr>
              <a:spLocks noChangeArrowheads="1"/>
            </p:cNvSpPr>
            <p:nvPr/>
          </p:nvSpPr>
          <p:spPr bwMode="auto">
            <a:xfrm>
              <a:off x="-596900" y="2114550"/>
              <a:ext cx="69850" cy="68263"/>
            </a:xfrm>
            <a:prstGeom prst="rect">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4" name="Line 291"/>
            <p:cNvSpPr>
              <a:spLocks noChangeShapeType="1"/>
            </p:cNvSpPr>
            <p:nvPr/>
          </p:nvSpPr>
          <p:spPr bwMode="auto">
            <a:xfrm>
              <a:off x="-587375" y="2233613"/>
              <a:ext cx="50800"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5" name="Line 292"/>
            <p:cNvSpPr>
              <a:spLocks noChangeShapeType="1"/>
            </p:cNvSpPr>
            <p:nvPr/>
          </p:nvSpPr>
          <p:spPr bwMode="auto">
            <a:xfrm>
              <a:off x="-587375" y="2266950"/>
              <a:ext cx="50800"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6" name="Line 293"/>
            <p:cNvSpPr>
              <a:spLocks noChangeShapeType="1"/>
            </p:cNvSpPr>
            <p:nvPr/>
          </p:nvSpPr>
          <p:spPr bwMode="auto">
            <a:xfrm>
              <a:off x="-587375" y="2301875"/>
              <a:ext cx="50800"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7" name="Line 294"/>
            <p:cNvSpPr>
              <a:spLocks noChangeShapeType="1"/>
            </p:cNvSpPr>
            <p:nvPr/>
          </p:nvSpPr>
          <p:spPr bwMode="auto">
            <a:xfrm>
              <a:off x="-587375" y="2335213"/>
              <a:ext cx="50800"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8" name="Line 295"/>
            <p:cNvSpPr>
              <a:spLocks noChangeShapeType="1"/>
            </p:cNvSpPr>
            <p:nvPr/>
          </p:nvSpPr>
          <p:spPr bwMode="auto">
            <a:xfrm>
              <a:off x="-587375" y="2368550"/>
              <a:ext cx="50800"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98" name="Group 497"/>
          <p:cNvGrpSpPr/>
          <p:nvPr/>
        </p:nvGrpSpPr>
        <p:grpSpPr>
          <a:xfrm>
            <a:off x="4814789" y="5172936"/>
            <a:ext cx="296863" cy="306388"/>
            <a:chOff x="-1487488" y="3738563"/>
            <a:chExt cx="296863" cy="306388"/>
          </a:xfrm>
        </p:grpSpPr>
        <p:sp>
          <p:nvSpPr>
            <p:cNvPr id="485" name="Freeform 312"/>
            <p:cNvSpPr>
              <a:spLocks/>
            </p:cNvSpPr>
            <p:nvPr/>
          </p:nvSpPr>
          <p:spPr bwMode="auto">
            <a:xfrm>
              <a:off x="-1460500" y="3867150"/>
              <a:ext cx="28575" cy="46038"/>
            </a:xfrm>
            <a:custGeom>
              <a:avLst/>
              <a:gdLst>
                <a:gd name="T0" fmla="*/ 7 w 7"/>
                <a:gd name="T1" fmla="*/ 1 h 11"/>
                <a:gd name="T2" fmla="*/ 7 w 7"/>
                <a:gd name="T3" fmla="*/ 7 h 11"/>
                <a:gd name="T4" fmla="*/ 7 w 7"/>
                <a:gd name="T5" fmla="*/ 8 h 11"/>
                <a:gd name="T6" fmla="*/ 7 w 7"/>
                <a:gd name="T7" fmla="*/ 9 h 11"/>
                <a:gd name="T8" fmla="*/ 6 w 7"/>
                <a:gd name="T9" fmla="*/ 11 h 11"/>
                <a:gd name="T10" fmla="*/ 4 w 7"/>
                <a:gd name="T11" fmla="*/ 11 h 11"/>
                <a:gd name="T12" fmla="*/ 2 w 7"/>
                <a:gd name="T13" fmla="*/ 11 h 11"/>
                <a:gd name="T14" fmla="*/ 0 w 7"/>
                <a:gd name="T15" fmla="*/ 10 h 11"/>
                <a:gd name="T16" fmla="*/ 0 w 7"/>
                <a:gd name="T17" fmla="*/ 9 h 11"/>
                <a:gd name="T18" fmla="*/ 0 w 7"/>
                <a:gd name="T19" fmla="*/ 8 h 11"/>
                <a:gd name="T20" fmla="*/ 0 w 7"/>
                <a:gd name="T21" fmla="*/ 7 h 11"/>
                <a:gd name="T22" fmla="*/ 1 w 7"/>
                <a:gd name="T23" fmla="*/ 7 h 11"/>
                <a:gd name="T24" fmla="*/ 2 w 7"/>
                <a:gd name="T25" fmla="*/ 7 h 11"/>
                <a:gd name="T26" fmla="*/ 2 w 7"/>
                <a:gd name="T27" fmla="*/ 8 h 11"/>
                <a:gd name="T28" fmla="*/ 2 w 7"/>
                <a:gd name="T29" fmla="*/ 9 h 11"/>
                <a:gd name="T30" fmla="*/ 3 w 7"/>
                <a:gd name="T31" fmla="*/ 9 h 11"/>
                <a:gd name="T32" fmla="*/ 3 w 7"/>
                <a:gd name="T33" fmla="*/ 10 h 11"/>
                <a:gd name="T34" fmla="*/ 5 w 7"/>
                <a:gd name="T35" fmla="*/ 7 h 11"/>
                <a:gd name="T36" fmla="*/ 5 w 7"/>
                <a:gd name="T37" fmla="*/ 1 h 11"/>
                <a:gd name="T38" fmla="*/ 5 w 7"/>
                <a:gd name="T39" fmla="*/ 0 h 11"/>
                <a:gd name="T40" fmla="*/ 6 w 7"/>
                <a:gd name="T41" fmla="*/ 0 h 11"/>
                <a:gd name="T42" fmla="*/ 7 w 7"/>
                <a:gd name="T43" fmla="*/ 0 h 11"/>
                <a:gd name="T44" fmla="*/ 7 w 7"/>
                <a:gd name="T4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11">
                  <a:moveTo>
                    <a:pt x="7" y="1"/>
                  </a:moveTo>
                  <a:cubicBezTo>
                    <a:pt x="7" y="7"/>
                    <a:pt x="7" y="7"/>
                    <a:pt x="7" y="7"/>
                  </a:cubicBezTo>
                  <a:cubicBezTo>
                    <a:pt x="7" y="8"/>
                    <a:pt x="7" y="8"/>
                    <a:pt x="7" y="8"/>
                  </a:cubicBezTo>
                  <a:cubicBezTo>
                    <a:pt x="7" y="9"/>
                    <a:pt x="7" y="9"/>
                    <a:pt x="7" y="9"/>
                  </a:cubicBezTo>
                  <a:cubicBezTo>
                    <a:pt x="7" y="10"/>
                    <a:pt x="6" y="10"/>
                    <a:pt x="6" y="11"/>
                  </a:cubicBezTo>
                  <a:cubicBezTo>
                    <a:pt x="5" y="11"/>
                    <a:pt x="4" y="11"/>
                    <a:pt x="4" y="11"/>
                  </a:cubicBezTo>
                  <a:cubicBezTo>
                    <a:pt x="3" y="11"/>
                    <a:pt x="2" y="11"/>
                    <a:pt x="2" y="11"/>
                  </a:cubicBezTo>
                  <a:cubicBezTo>
                    <a:pt x="1" y="11"/>
                    <a:pt x="1" y="10"/>
                    <a:pt x="0" y="10"/>
                  </a:cubicBezTo>
                  <a:cubicBezTo>
                    <a:pt x="0" y="10"/>
                    <a:pt x="0" y="9"/>
                    <a:pt x="0" y="9"/>
                  </a:cubicBezTo>
                  <a:cubicBezTo>
                    <a:pt x="0" y="8"/>
                    <a:pt x="0" y="8"/>
                    <a:pt x="0" y="8"/>
                  </a:cubicBezTo>
                  <a:cubicBezTo>
                    <a:pt x="0" y="7"/>
                    <a:pt x="0" y="7"/>
                    <a:pt x="0" y="7"/>
                  </a:cubicBezTo>
                  <a:cubicBezTo>
                    <a:pt x="0" y="7"/>
                    <a:pt x="1" y="7"/>
                    <a:pt x="1" y="7"/>
                  </a:cubicBezTo>
                  <a:cubicBezTo>
                    <a:pt x="1" y="7"/>
                    <a:pt x="1" y="7"/>
                    <a:pt x="2" y="7"/>
                  </a:cubicBezTo>
                  <a:cubicBezTo>
                    <a:pt x="2" y="7"/>
                    <a:pt x="2" y="7"/>
                    <a:pt x="2" y="8"/>
                  </a:cubicBezTo>
                  <a:cubicBezTo>
                    <a:pt x="2" y="8"/>
                    <a:pt x="2" y="8"/>
                    <a:pt x="2" y="9"/>
                  </a:cubicBezTo>
                  <a:cubicBezTo>
                    <a:pt x="2" y="9"/>
                    <a:pt x="2" y="9"/>
                    <a:pt x="3" y="9"/>
                  </a:cubicBezTo>
                  <a:cubicBezTo>
                    <a:pt x="3" y="9"/>
                    <a:pt x="3" y="10"/>
                    <a:pt x="3" y="10"/>
                  </a:cubicBezTo>
                  <a:cubicBezTo>
                    <a:pt x="4" y="10"/>
                    <a:pt x="5" y="9"/>
                    <a:pt x="5" y="7"/>
                  </a:cubicBezTo>
                  <a:cubicBezTo>
                    <a:pt x="5" y="1"/>
                    <a:pt x="5" y="1"/>
                    <a:pt x="5" y="1"/>
                  </a:cubicBezTo>
                  <a:cubicBezTo>
                    <a:pt x="5" y="1"/>
                    <a:pt x="5" y="1"/>
                    <a:pt x="5" y="0"/>
                  </a:cubicBezTo>
                  <a:cubicBezTo>
                    <a:pt x="5" y="0"/>
                    <a:pt x="6" y="0"/>
                    <a:pt x="6" y="0"/>
                  </a:cubicBezTo>
                  <a:cubicBezTo>
                    <a:pt x="6" y="0"/>
                    <a:pt x="7" y="0"/>
                    <a:pt x="7" y="0"/>
                  </a:cubicBezTo>
                  <a:cubicBezTo>
                    <a:pt x="7" y="1"/>
                    <a:pt x="7" y="1"/>
                    <a:pt x="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6" name="Freeform 313"/>
            <p:cNvSpPr>
              <a:spLocks noEditPoints="1"/>
            </p:cNvSpPr>
            <p:nvPr/>
          </p:nvSpPr>
          <p:spPr bwMode="auto">
            <a:xfrm>
              <a:off x="-1417638" y="3867150"/>
              <a:ext cx="33338" cy="46038"/>
            </a:xfrm>
            <a:custGeom>
              <a:avLst/>
              <a:gdLst>
                <a:gd name="T0" fmla="*/ 4 w 8"/>
                <a:gd name="T1" fmla="*/ 7 h 11"/>
                <a:gd name="T2" fmla="*/ 2 w 8"/>
                <a:gd name="T3" fmla="*/ 7 h 11"/>
                <a:gd name="T4" fmla="*/ 2 w 8"/>
                <a:gd name="T5" fmla="*/ 10 h 11"/>
                <a:gd name="T6" fmla="*/ 1 w 8"/>
                <a:gd name="T7" fmla="*/ 11 h 11"/>
                <a:gd name="T8" fmla="*/ 1 w 8"/>
                <a:gd name="T9" fmla="*/ 11 h 11"/>
                <a:gd name="T10" fmla="*/ 0 w 8"/>
                <a:gd name="T11" fmla="*/ 11 h 11"/>
                <a:gd name="T12" fmla="*/ 0 w 8"/>
                <a:gd name="T13" fmla="*/ 10 h 11"/>
                <a:gd name="T14" fmla="*/ 0 w 8"/>
                <a:gd name="T15" fmla="*/ 2 h 11"/>
                <a:gd name="T16" fmla="*/ 0 w 8"/>
                <a:gd name="T17" fmla="*/ 1 h 11"/>
                <a:gd name="T18" fmla="*/ 1 w 8"/>
                <a:gd name="T19" fmla="*/ 0 h 11"/>
                <a:gd name="T20" fmla="*/ 4 w 8"/>
                <a:gd name="T21" fmla="*/ 0 h 11"/>
                <a:gd name="T22" fmla="*/ 6 w 8"/>
                <a:gd name="T23" fmla="*/ 0 h 11"/>
                <a:gd name="T24" fmla="*/ 7 w 8"/>
                <a:gd name="T25" fmla="*/ 1 h 11"/>
                <a:gd name="T26" fmla="*/ 8 w 8"/>
                <a:gd name="T27" fmla="*/ 2 h 11"/>
                <a:gd name="T28" fmla="*/ 8 w 8"/>
                <a:gd name="T29" fmla="*/ 3 h 11"/>
                <a:gd name="T30" fmla="*/ 7 w 8"/>
                <a:gd name="T31" fmla="*/ 6 h 11"/>
                <a:gd name="T32" fmla="*/ 4 w 8"/>
                <a:gd name="T33" fmla="*/ 7 h 11"/>
                <a:gd name="T34" fmla="*/ 3 w 8"/>
                <a:gd name="T35" fmla="*/ 2 h 11"/>
                <a:gd name="T36" fmla="*/ 2 w 8"/>
                <a:gd name="T37" fmla="*/ 2 h 11"/>
                <a:gd name="T38" fmla="*/ 2 w 8"/>
                <a:gd name="T39" fmla="*/ 5 h 11"/>
                <a:gd name="T40" fmla="*/ 3 w 8"/>
                <a:gd name="T41" fmla="*/ 5 h 11"/>
                <a:gd name="T42" fmla="*/ 5 w 8"/>
                <a:gd name="T43" fmla="*/ 5 h 11"/>
                <a:gd name="T44" fmla="*/ 5 w 8"/>
                <a:gd name="T45" fmla="*/ 4 h 11"/>
                <a:gd name="T46" fmla="*/ 6 w 8"/>
                <a:gd name="T47" fmla="*/ 4 h 11"/>
                <a:gd name="T48" fmla="*/ 5 w 8"/>
                <a:gd name="T49" fmla="*/ 2 h 11"/>
                <a:gd name="T50" fmla="*/ 3 w 8"/>
                <a:gd name="T5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11">
                  <a:moveTo>
                    <a:pt x="4" y="7"/>
                  </a:moveTo>
                  <a:cubicBezTo>
                    <a:pt x="2" y="7"/>
                    <a:pt x="2" y="7"/>
                    <a:pt x="2" y="7"/>
                  </a:cubicBezTo>
                  <a:cubicBezTo>
                    <a:pt x="2" y="10"/>
                    <a:pt x="2" y="10"/>
                    <a:pt x="2" y="10"/>
                  </a:cubicBezTo>
                  <a:cubicBezTo>
                    <a:pt x="2" y="10"/>
                    <a:pt x="2" y="11"/>
                    <a:pt x="1" y="11"/>
                  </a:cubicBezTo>
                  <a:cubicBezTo>
                    <a:pt x="1" y="11"/>
                    <a:pt x="1" y="11"/>
                    <a:pt x="1" y="11"/>
                  </a:cubicBezTo>
                  <a:cubicBezTo>
                    <a:pt x="0" y="11"/>
                    <a:pt x="0" y="11"/>
                    <a:pt x="0" y="11"/>
                  </a:cubicBezTo>
                  <a:cubicBezTo>
                    <a:pt x="0" y="11"/>
                    <a:pt x="0" y="10"/>
                    <a:pt x="0" y="10"/>
                  </a:cubicBezTo>
                  <a:cubicBezTo>
                    <a:pt x="0" y="2"/>
                    <a:pt x="0" y="2"/>
                    <a:pt x="0" y="2"/>
                  </a:cubicBezTo>
                  <a:cubicBezTo>
                    <a:pt x="0" y="1"/>
                    <a:pt x="0" y="1"/>
                    <a:pt x="0" y="1"/>
                  </a:cubicBezTo>
                  <a:cubicBezTo>
                    <a:pt x="0" y="0"/>
                    <a:pt x="0" y="0"/>
                    <a:pt x="1" y="0"/>
                  </a:cubicBezTo>
                  <a:cubicBezTo>
                    <a:pt x="4" y="0"/>
                    <a:pt x="4" y="0"/>
                    <a:pt x="4" y="0"/>
                  </a:cubicBezTo>
                  <a:cubicBezTo>
                    <a:pt x="5" y="0"/>
                    <a:pt x="5" y="0"/>
                    <a:pt x="6" y="0"/>
                  </a:cubicBezTo>
                  <a:cubicBezTo>
                    <a:pt x="6" y="1"/>
                    <a:pt x="7" y="1"/>
                    <a:pt x="7" y="1"/>
                  </a:cubicBezTo>
                  <a:cubicBezTo>
                    <a:pt x="7" y="1"/>
                    <a:pt x="7" y="2"/>
                    <a:pt x="8" y="2"/>
                  </a:cubicBezTo>
                  <a:cubicBezTo>
                    <a:pt x="8" y="2"/>
                    <a:pt x="8" y="3"/>
                    <a:pt x="8" y="3"/>
                  </a:cubicBezTo>
                  <a:cubicBezTo>
                    <a:pt x="8" y="5"/>
                    <a:pt x="8" y="5"/>
                    <a:pt x="7" y="6"/>
                  </a:cubicBezTo>
                  <a:cubicBezTo>
                    <a:pt x="6" y="7"/>
                    <a:pt x="5" y="7"/>
                    <a:pt x="4" y="7"/>
                  </a:cubicBezTo>
                  <a:close/>
                  <a:moveTo>
                    <a:pt x="3" y="2"/>
                  </a:moveTo>
                  <a:cubicBezTo>
                    <a:pt x="2" y="2"/>
                    <a:pt x="2" y="2"/>
                    <a:pt x="2" y="2"/>
                  </a:cubicBezTo>
                  <a:cubicBezTo>
                    <a:pt x="2" y="5"/>
                    <a:pt x="2" y="5"/>
                    <a:pt x="2" y="5"/>
                  </a:cubicBezTo>
                  <a:cubicBezTo>
                    <a:pt x="3" y="5"/>
                    <a:pt x="3" y="5"/>
                    <a:pt x="3" y="5"/>
                  </a:cubicBezTo>
                  <a:cubicBezTo>
                    <a:pt x="4" y="5"/>
                    <a:pt x="4" y="5"/>
                    <a:pt x="5" y="5"/>
                  </a:cubicBezTo>
                  <a:cubicBezTo>
                    <a:pt x="5" y="5"/>
                    <a:pt x="5" y="5"/>
                    <a:pt x="5" y="4"/>
                  </a:cubicBezTo>
                  <a:cubicBezTo>
                    <a:pt x="6" y="4"/>
                    <a:pt x="6" y="4"/>
                    <a:pt x="6" y="4"/>
                  </a:cubicBezTo>
                  <a:cubicBezTo>
                    <a:pt x="6" y="3"/>
                    <a:pt x="5" y="3"/>
                    <a:pt x="5" y="2"/>
                  </a:cubicBezTo>
                  <a:cubicBezTo>
                    <a:pt x="5" y="2"/>
                    <a:pt x="4" y="2"/>
                    <a:pt x="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7" name="Freeform 314"/>
            <p:cNvSpPr>
              <a:spLocks/>
            </p:cNvSpPr>
            <p:nvPr/>
          </p:nvSpPr>
          <p:spPr bwMode="auto">
            <a:xfrm>
              <a:off x="-1379538" y="3867150"/>
              <a:ext cx="47625" cy="46038"/>
            </a:xfrm>
            <a:custGeom>
              <a:avLst/>
              <a:gdLst>
                <a:gd name="T0" fmla="*/ 11 w 11"/>
                <a:gd name="T1" fmla="*/ 7 h 11"/>
                <a:gd name="T2" fmla="*/ 11 w 11"/>
                <a:gd name="T3" fmla="*/ 9 h 11"/>
                <a:gd name="T4" fmla="*/ 11 w 11"/>
                <a:gd name="T5" fmla="*/ 9 h 11"/>
                <a:gd name="T6" fmla="*/ 10 w 11"/>
                <a:gd name="T7" fmla="*/ 10 h 11"/>
                <a:gd name="T8" fmla="*/ 10 w 11"/>
                <a:gd name="T9" fmla="*/ 10 h 11"/>
                <a:gd name="T10" fmla="*/ 8 w 11"/>
                <a:gd name="T11" fmla="*/ 11 h 11"/>
                <a:gd name="T12" fmla="*/ 6 w 11"/>
                <a:gd name="T13" fmla="*/ 11 h 11"/>
                <a:gd name="T14" fmla="*/ 4 w 11"/>
                <a:gd name="T15" fmla="*/ 11 h 11"/>
                <a:gd name="T16" fmla="*/ 2 w 11"/>
                <a:gd name="T17" fmla="*/ 10 h 11"/>
                <a:gd name="T18" fmla="*/ 1 w 11"/>
                <a:gd name="T19" fmla="*/ 8 h 11"/>
                <a:gd name="T20" fmla="*/ 0 w 11"/>
                <a:gd name="T21" fmla="*/ 6 h 11"/>
                <a:gd name="T22" fmla="*/ 1 w 11"/>
                <a:gd name="T23" fmla="*/ 3 h 11"/>
                <a:gd name="T24" fmla="*/ 2 w 11"/>
                <a:gd name="T25" fmla="*/ 2 h 11"/>
                <a:gd name="T26" fmla="*/ 4 w 11"/>
                <a:gd name="T27" fmla="*/ 0 h 11"/>
                <a:gd name="T28" fmla="*/ 6 w 11"/>
                <a:gd name="T29" fmla="*/ 0 h 11"/>
                <a:gd name="T30" fmla="*/ 8 w 11"/>
                <a:gd name="T31" fmla="*/ 0 h 11"/>
                <a:gd name="T32" fmla="*/ 9 w 11"/>
                <a:gd name="T33" fmla="*/ 1 h 11"/>
                <a:gd name="T34" fmla="*/ 10 w 11"/>
                <a:gd name="T35" fmla="*/ 2 h 11"/>
                <a:gd name="T36" fmla="*/ 10 w 11"/>
                <a:gd name="T37" fmla="*/ 3 h 11"/>
                <a:gd name="T38" fmla="*/ 10 w 11"/>
                <a:gd name="T39" fmla="*/ 4 h 11"/>
                <a:gd name="T40" fmla="*/ 9 w 11"/>
                <a:gd name="T41" fmla="*/ 4 h 11"/>
                <a:gd name="T42" fmla="*/ 9 w 11"/>
                <a:gd name="T43" fmla="*/ 4 h 11"/>
                <a:gd name="T44" fmla="*/ 8 w 11"/>
                <a:gd name="T45" fmla="*/ 3 h 11"/>
                <a:gd name="T46" fmla="*/ 8 w 11"/>
                <a:gd name="T47" fmla="*/ 3 h 11"/>
                <a:gd name="T48" fmla="*/ 7 w 11"/>
                <a:gd name="T49" fmla="*/ 2 h 11"/>
                <a:gd name="T50" fmla="*/ 6 w 11"/>
                <a:gd name="T51" fmla="*/ 2 h 11"/>
                <a:gd name="T52" fmla="*/ 4 w 11"/>
                <a:gd name="T53" fmla="*/ 2 h 11"/>
                <a:gd name="T54" fmla="*/ 3 w 11"/>
                <a:gd name="T55" fmla="*/ 3 h 11"/>
                <a:gd name="T56" fmla="*/ 3 w 11"/>
                <a:gd name="T57" fmla="*/ 4 h 11"/>
                <a:gd name="T58" fmla="*/ 2 w 11"/>
                <a:gd name="T59" fmla="*/ 6 h 11"/>
                <a:gd name="T60" fmla="*/ 3 w 11"/>
                <a:gd name="T61" fmla="*/ 9 h 11"/>
                <a:gd name="T62" fmla="*/ 6 w 11"/>
                <a:gd name="T63" fmla="*/ 10 h 11"/>
                <a:gd name="T64" fmla="*/ 7 w 11"/>
                <a:gd name="T65" fmla="*/ 9 h 11"/>
                <a:gd name="T66" fmla="*/ 9 w 11"/>
                <a:gd name="T67" fmla="*/ 9 h 11"/>
                <a:gd name="T68" fmla="*/ 9 w 11"/>
                <a:gd name="T69" fmla="*/ 7 h 11"/>
                <a:gd name="T70" fmla="*/ 7 w 11"/>
                <a:gd name="T71" fmla="*/ 7 h 11"/>
                <a:gd name="T72" fmla="*/ 6 w 11"/>
                <a:gd name="T73" fmla="*/ 7 h 11"/>
                <a:gd name="T74" fmla="*/ 6 w 11"/>
                <a:gd name="T75" fmla="*/ 6 h 11"/>
                <a:gd name="T76" fmla="*/ 6 w 11"/>
                <a:gd name="T77" fmla="*/ 6 h 11"/>
                <a:gd name="T78" fmla="*/ 7 w 11"/>
                <a:gd name="T79" fmla="*/ 5 h 11"/>
                <a:gd name="T80" fmla="*/ 9 w 11"/>
                <a:gd name="T81" fmla="*/ 5 h 11"/>
                <a:gd name="T82" fmla="*/ 10 w 11"/>
                <a:gd name="T83" fmla="*/ 5 h 11"/>
                <a:gd name="T84" fmla="*/ 10 w 11"/>
                <a:gd name="T85" fmla="*/ 6 h 11"/>
                <a:gd name="T86" fmla="*/ 11 w 11"/>
                <a:gd name="T8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 h="11">
                  <a:moveTo>
                    <a:pt x="11" y="7"/>
                  </a:moveTo>
                  <a:cubicBezTo>
                    <a:pt x="11" y="9"/>
                    <a:pt x="11" y="9"/>
                    <a:pt x="11" y="9"/>
                  </a:cubicBezTo>
                  <a:cubicBezTo>
                    <a:pt x="11" y="9"/>
                    <a:pt x="11" y="9"/>
                    <a:pt x="11" y="9"/>
                  </a:cubicBezTo>
                  <a:cubicBezTo>
                    <a:pt x="11" y="10"/>
                    <a:pt x="10" y="10"/>
                    <a:pt x="10" y="10"/>
                  </a:cubicBezTo>
                  <a:cubicBezTo>
                    <a:pt x="10" y="10"/>
                    <a:pt x="10" y="10"/>
                    <a:pt x="10" y="10"/>
                  </a:cubicBezTo>
                  <a:cubicBezTo>
                    <a:pt x="9" y="11"/>
                    <a:pt x="8" y="11"/>
                    <a:pt x="8" y="11"/>
                  </a:cubicBezTo>
                  <a:cubicBezTo>
                    <a:pt x="7" y="11"/>
                    <a:pt x="7" y="11"/>
                    <a:pt x="6" y="11"/>
                  </a:cubicBezTo>
                  <a:cubicBezTo>
                    <a:pt x="5" y="11"/>
                    <a:pt x="4" y="11"/>
                    <a:pt x="4" y="11"/>
                  </a:cubicBezTo>
                  <a:cubicBezTo>
                    <a:pt x="3" y="11"/>
                    <a:pt x="2" y="10"/>
                    <a:pt x="2" y="10"/>
                  </a:cubicBezTo>
                  <a:cubicBezTo>
                    <a:pt x="1" y="9"/>
                    <a:pt x="1" y="9"/>
                    <a:pt x="1" y="8"/>
                  </a:cubicBezTo>
                  <a:cubicBezTo>
                    <a:pt x="0" y="7"/>
                    <a:pt x="0" y="7"/>
                    <a:pt x="0" y="6"/>
                  </a:cubicBezTo>
                  <a:cubicBezTo>
                    <a:pt x="0" y="5"/>
                    <a:pt x="0" y="4"/>
                    <a:pt x="1" y="3"/>
                  </a:cubicBezTo>
                  <a:cubicBezTo>
                    <a:pt x="1" y="3"/>
                    <a:pt x="1" y="2"/>
                    <a:pt x="2" y="2"/>
                  </a:cubicBezTo>
                  <a:cubicBezTo>
                    <a:pt x="2" y="1"/>
                    <a:pt x="3" y="1"/>
                    <a:pt x="4" y="0"/>
                  </a:cubicBezTo>
                  <a:cubicBezTo>
                    <a:pt x="4" y="0"/>
                    <a:pt x="5" y="0"/>
                    <a:pt x="6" y="0"/>
                  </a:cubicBezTo>
                  <a:cubicBezTo>
                    <a:pt x="7" y="0"/>
                    <a:pt x="7" y="0"/>
                    <a:pt x="8" y="0"/>
                  </a:cubicBezTo>
                  <a:cubicBezTo>
                    <a:pt x="8" y="1"/>
                    <a:pt x="9" y="1"/>
                    <a:pt x="9" y="1"/>
                  </a:cubicBezTo>
                  <a:cubicBezTo>
                    <a:pt x="10" y="1"/>
                    <a:pt x="10" y="2"/>
                    <a:pt x="10" y="2"/>
                  </a:cubicBezTo>
                  <a:cubicBezTo>
                    <a:pt x="10" y="2"/>
                    <a:pt x="10" y="3"/>
                    <a:pt x="10" y="3"/>
                  </a:cubicBezTo>
                  <a:cubicBezTo>
                    <a:pt x="10" y="3"/>
                    <a:pt x="10" y="3"/>
                    <a:pt x="10" y="4"/>
                  </a:cubicBezTo>
                  <a:cubicBezTo>
                    <a:pt x="10" y="4"/>
                    <a:pt x="10" y="4"/>
                    <a:pt x="9" y="4"/>
                  </a:cubicBezTo>
                  <a:cubicBezTo>
                    <a:pt x="9" y="4"/>
                    <a:pt x="9" y="4"/>
                    <a:pt x="9" y="4"/>
                  </a:cubicBezTo>
                  <a:cubicBezTo>
                    <a:pt x="9" y="4"/>
                    <a:pt x="9" y="4"/>
                    <a:pt x="8" y="3"/>
                  </a:cubicBezTo>
                  <a:cubicBezTo>
                    <a:pt x="8" y="3"/>
                    <a:pt x="8" y="3"/>
                    <a:pt x="8" y="3"/>
                  </a:cubicBezTo>
                  <a:cubicBezTo>
                    <a:pt x="8" y="2"/>
                    <a:pt x="7" y="2"/>
                    <a:pt x="7" y="2"/>
                  </a:cubicBezTo>
                  <a:cubicBezTo>
                    <a:pt x="7" y="2"/>
                    <a:pt x="6" y="2"/>
                    <a:pt x="6" y="2"/>
                  </a:cubicBezTo>
                  <a:cubicBezTo>
                    <a:pt x="5" y="2"/>
                    <a:pt x="5" y="2"/>
                    <a:pt x="4" y="2"/>
                  </a:cubicBezTo>
                  <a:cubicBezTo>
                    <a:pt x="4" y="2"/>
                    <a:pt x="4" y="2"/>
                    <a:pt x="3" y="3"/>
                  </a:cubicBezTo>
                  <a:cubicBezTo>
                    <a:pt x="3" y="3"/>
                    <a:pt x="3" y="3"/>
                    <a:pt x="3" y="4"/>
                  </a:cubicBezTo>
                  <a:cubicBezTo>
                    <a:pt x="3" y="4"/>
                    <a:pt x="2" y="5"/>
                    <a:pt x="2" y="6"/>
                  </a:cubicBezTo>
                  <a:cubicBezTo>
                    <a:pt x="2" y="7"/>
                    <a:pt x="3" y="8"/>
                    <a:pt x="3" y="9"/>
                  </a:cubicBezTo>
                  <a:cubicBezTo>
                    <a:pt x="4" y="9"/>
                    <a:pt x="5" y="10"/>
                    <a:pt x="6" y="10"/>
                  </a:cubicBezTo>
                  <a:cubicBezTo>
                    <a:pt x="6" y="10"/>
                    <a:pt x="7" y="10"/>
                    <a:pt x="7" y="9"/>
                  </a:cubicBezTo>
                  <a:cubicBezTo>
                    <a:pt x="8" y="9"/>
                    <a:pt x="8" y="9"/>
                    <a:pt x="9" y="9"/>
                  </a:cubicBezTo>
                  <a:cubicBezTo>
                    <a:pt x="9" y="7"/>
                    <a:pt x="9" y="7"/>
                    <a:pt x="9" y="7"/>
                  </a:cubicBezTo>
                  <a:cubicBezTo>
                    <a:pt x="7" y="7"/>
                    <a:pt x="7" y="7"/>
                    <a:pt x="7" y="7"/>
                  </a:cubicBezTo>
                  <a:cubicBezTo>
                    <a:pt x="7" y="7"/>
                    <a:pt x="6" y="7"/>
                    <a:pt x="6" y="7"/>
                  </a:cubicBezTo>
                  <a:cubicBezTo>
                    <a:pt x="6" y="7"/>
                    <a:pt x="6" y="7"/>
                    <a:pt x="6" y="6"/>
                  </a:cubicBezTo>
                  <a:cubicBezTo>
                    <a:pt x="6" y="6"/>
                    <a:pt x="6" y="6"/>
                    <a:pt x="6" y="6"/>
                  </a:cubicBezTo>
                  <a:cubicBezTo>
                    <a:pt x="6" y="5"/>
                    <a:pt x="6" y="5"/>
                    <a:pt x="7" y="5"/>
                  </a:cubicBezTo>
                  <a:cubicBezTo>
                    <a:pt x="9" y="5"/>
                    <a:pt x="9" y="5"/>
                    <a:pt x="9" y="5"/>
                  </a:cubicBezTo>
                  <a:cubicBezTo>
                    <a:pt x="9" y="5"/>
                    <a:pt x="10" y="5"/>
                    <a:pt x="10" y="5"/>
                  </a:cubicBezTo>
                  <a:cubicBezTo>
                    <a:pt x="10" y="6"/>
                    <a:pt x="10" y="6"/>
                    <a:pt x="10" y="6"/>
                  </a:cubicBezTo>
                  <a:cubicBezTo>
                    <a:pt x="11" y="6"/>
                    <a:pt x="11" y="6"/>
                    <a:pt x="11"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8" name="Freeform 315"/>
            <p:cNvSpPr>
              <a:spLocks/>
            </p:cNvSpPr>
            <p:nvPr/>
          </p:nvSpPr>
          <p:spPr bwMode="auto">
            <a:xfrm>
              <a:off x="-1414463" y="3738563"/>
              <a:ext cx="223838" cy="306388"/>
            </a:xfrm>
            <a:custGeom>
              <a:avLst/>
              <a:gdLst>
                <a:gd name="T0" fmla="*/ 0 w 141"/>
                <a:gd name="T1" fmla="*/ 131 h 193"/>
                <a:gd name="T2" fmla="*/ 0 w 141"/>
                <a:gd name="T3" fmla="*/ 193 h 193"/>
                <a:gd name="T4" fmla="*/ 141 w 141"/>
                <a:gd name="T5" fmla="*/ 193 h 193"/>
                <a:gd name="T6" fmla="*/ 141 w 141"/>
                <a:gd name="T7" fmla="*/ 38 h 193"/>
                <a:gd name="T8" fmla="*/ 92 w 141"/>
                <a:gd name="T9" fmla="*/ 0 h 193"/>
                <a:gd name="T10" fmla="*/ 0 w 141"/>
                <a:gd name="T11" fmla="*/ 0 h 193"/>
                <a:gd name="T12" fmla="*/ 0 w 141"/>
                <a:gd name="T13" fmla="*/ 64 h 193"/>
              </a:gdLst>
              <a:ahLst/>
              <a:cxnLst>
                <a:cxn ang="0">
                  <a:pos x="T0" y="T1"/>
                </a:cxn>
                <a:cxn ang="0">
                  <a:pos x="T2" y="T3"/>
                </a:cxn>
                <a:cxn ang="0">
                  <a:pos x="T4" y="T5"/>
                </a:cxn>
                <a:cxn ang="0">
                  <a:pos x="T6" y="T7"/>
                </a:cxn>
                <a:cxn ang="0">
                  <a:pos x="T8" y="T9"/>
                </a:cxn>
                <a:cxn ang="0">
                  <a:pos x="T10" y="T11"/>
                </a:cxn>
                <a:cxn ang="0">
                  <a:pos x="T12" y="T13"/>
                </a:cxn>
              </a:cxnLst>
              <a:rect l="0" t="0" r="r" b="b"/>
              <a:pathLst>
                <a:path w="141" h="193">
                  <a:moveTo>
                    <a:pt x="0" y="131"/>
                  </a:moveTo>
                  <a:lnTo>
                    <a:pt x="0" y="193"/>
                  </a:lnTo>
                  <a:lnTo>
                    <a:pt x="141" y="193"/>
                  </a:lnTo>
                  <a:lnTo>
                    <a:pt x="141" y="38"/>
                  </a:lnTo>
                  <a:lnTo>
                    <a:pt x="92" y="0"/>
                  </a:lnTo>
                  <a:lnTo>
                    <a:pt x="0" y="0"/>
                  </a:lnTo>
                  <a:lnTo>
                    <a:pt x="0" y="64"/>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9" name="Rectangle 316"/>
            <p:cNvSpPr>
              <a:spLocks noChangeArrowheads="1"/>
            </p:cNvSpPr>
            <p:nvPr/>
          </p:nvSpPr>
          <p:spPr bwMode="auto">
            <a:xfrm>
              <a:off x="-1487488" y="3844925"/>
              <a:ext cx="188913" cy="101600"/>
            </a:xfrm>
            <a:prstGeom prst="rect">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502" name="Group 501"/>
          <p:cNvGrpSpPr/>
          <p:nvPr/>
        </p:nvGrpSpPr>
        <p:grpSpPr>
          <a:xfrm>
            <a:off x="5576606" y="5172936"/>
            <a:ext cx="295275" cy="306388"/>
            <a:chOff x="-665163" y="3738563"/>
            <a:chExt cx="295275" cy="306388"/>
          </a:xfrm>
        </p:grpSpPr>
        <p:sp>
          <p:nvSpPr>
            <p:cNvPr id="490" name="Freeform 317"/>
            <p:cNvSpPr>
              <a:spLocks/>
            </p:cNvSpPr>
            <p:nvPr/>
          </p:nvSpPr>
          <p:spPr bwMode="auto">
            <a:xfrm>
              <a:off x="-625475" y="3870325"/>
              <a:ext cx="41275" cy="47625"/>
            </a:xfrm>
            <a:custGeom>
              <a:avLst/>
              <a:gdLst>
                <a:gd name="T0" fmla="*/ 10 w 10"/>
                <a:gd name="T1" fmla="*/ 7 h 11"/>
                <a:gd name="T2" fmla="*/ 10 w 10"/>
                <a:gd name="T3" fmla="*/ 9 h 11"/>
                <a:gd name="T4" fmla="*/ 10 w 10"/>
                <a:gd name="T5" fmla="*/ 9 h 11"/>
                <a:gd name="T6" fmla="*/ 10 w 10"/>
                <a:gd name="T7" fmla="*/ 10 h 11"/>
                <a:gd name="T8" fmla="*/ 9 w 10"/>
                <a:gd name="T9" fmla="*/ 10 h 11"/>
                <a:gd name="T10" fmla="*/ 7 w 10"/>
                <a:gd name="T11" fmla="*/ 11 h 11"/>
                <a:gd name="T12" fmla="*/ 5 w 10"/>
                <a:gd name="T13" fmla="*/ 11 h 11"/>
                <a:gd name="T14" fmla="*/ 3 w 10"/>
                <a:gd name="T15" fmla="*/ 11 h 11"/>
                <a:gd name="T16" fmla="*/ 1 w 10"/>
                <a:gd name="T17" fmla="*/ 10 h 11"/>
                <a:gd name="T18" fmla="*/ 0 w 10"/>
                <a:gd name="T19" fmla="*/ 8 h 11"/>
                <a:gd name="T20" fmla="*/ 0 w 10"/>
                <a:gd name="T21" fmla="*/ 6 h 11"/>
                <a:gd name="T22" fmla="*/ 0 w 10"/>
                <a:gd name="T23" fmla="*/ 3 h 11"/>
                <a:gd name="T24" fmla="*/ 1 w 10"/>
                <a:gd name="T25" fmla="*/ 2 h 11"/>
                <a:gd name="T26" fmla="*/ 3 w 10"/>
                <a:gd name="T27" fmla="*/ 0 h 11"/>
                <a:gd name="T28" fmla="*/ 5 w 10"/>
                <a:gd name="T29" fmla="*/ 0 h 11"/>
                <a:gd name="T30" fmla="*/ 7 w 10"/>
                <a:gd name="T31" fmla="*/ 0 h 11"/>
                <a:gd name="T32" fmla="*/ 9 w 10"/>
                <a:gd name="T33" fmla="*/ 1 h 11"/>
                <a:gd name="T34" fmla="*/ 9 w 10"/>
                <a:gd name="T35" fmla="*/ 2 h 11"/>
                <a:gd name="T36" fmla="*/ 10 w 10"/>
                <a:gd name="T37" fmla="*/ 3 h 11"/>
                <a:gd name="T38" fmla="*/ 9 w 10"/>
                <a:gd name="T39" fmla="*/ 4 h 11"/>
                <a:gd name="T40" fmla="*/ 9 w 10"/>
                <a:gd name="T41" fmla="*/ 4 h 11"/>
                <a:gd name="T42" fmla="*/ 8 w 10"/>
                <a:gd name="T43" fmla="*/ 4 h 11"/>
                <a:gd name="T44" fmla="*/ 8 w 10"/>
                <a:gd name="T45" fmla="*/ 3 h 11"/>
                <a:gd name="T46" fmla="*/ 7 w 10"/>
                <a:gd name="T47" fmla="*/ 3 h 11"/>
                <a:gd name="T48" fmla="*/ 6 w 10"/>
                <a:gd name="T49" fmla="*/ 2 h 11"/>
                <a:gd name="T50" fmla="*/ 5 w 10"/>
                <a:gd name="T51" fmla="*/ 2 h 11"/>
                <a:gd name="T52" fmla="*/ 4 w 10"/>
                <a:gd name="T53" fmla="*/ 2 h 11"/>
                <a:gd name="T54" fmla="*/ 3 w 10"/>
                <a:gd name="T55" fmla="*/ 3 h 11"/>
                <a:gd name="T56" fmla="*/ 2 w 10"/>
                <a:gd name="T57" fmla="*/ 4 h 11"/>
                <a:gd name="T58" fmla="*/ 2 w 10"/>
                <a:gd name="T59" fmla="*/ 6 h 11"/>
                <a:gd name="T60" fmla="*/ 3 w 10"/>
                <a:gd name="T61" fmla="*/ 9 h 11"/>
                <a:gd name="T62" fmla="*/ 5 w 10"/>
                <a:gd name="T63" fmla="*/ 10 h 11"/>
                <a:gd name="T64" fmla="*/ 7 w 10"/>
                <a:gd name="T65" fmla="*/ 9 h 11"/>
                <a:gd name="T66" fmla="*/ 8 w 10"/>
                <a:gd name="T67" fmla="*/ 9 h 11"/>
                <a:gd name="T68" fmla="*/ 8 w 10"/>
                <a:gd name="T69" fmla="*/ 7 h 11"/>
                <a:gd name="T70" fmla="*/ 6 w 10"/>
                <a:gd name="T71" fmla="*/ 7 h 11"/>
                <a:gd name="T72" fmla="*/ 5 w 10"/>
                <a:gd name="T73" fmla="*/ 7 h 11"/>
                <a:gd name="T74" fmla="*/ 5 w 10"/>
                <a:gd name="T75" fmla="*/ 6 h 11"/>
                <a:gd name="T76" fmla="*/ 5 w 10"/>
                <a:gd name="T77" fmla="*/ 6 h 11"/>
                <a:gd name="T78" fmla="*/ 6 w 10"/>
                <a:gd name="T79" fmla="*/ 5 h 11"/>
                <a:gd name="T80" fmla="*/ 8 w 10"/>
                <a:gd name="T81" fmla="*/ 5 h 11"/>
                <a:gd name="T82" fmla="*/ 9 w 10"/>
                <a:gd name="T83" fmla="*/ 5 h 11"/>
                <a:gd name="T84" fmla="*/ 10 w 10"/>
                <a:gd name="T85" fmla="*/ 6 h 11"/>
                <a:gd name="T86" fmla="*/ 10 w 10"/>
                <a:gd name="T8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 h="11">
                  <a:moveTo>
                    <a:pt x="10" y="7"/>
                  </a:moveTo>
                  <a:cubicBezTo>
                    <a:pt x="10" y="9"/>
                    <a:pt x="10" y="9"/>
                    <a:pt x="10" y="9"/>
                  </a:cubicBezTo>
                  <a:cubicBezTo>
                    <a:pt x="10" y="9"/>
                    <a:pt x="10" y="9"/>
                    <a:pt x="10" y="9"/>
                  </a:cubicBezTo>
                  <a:cubicBezTo>
                    <a:pt x="10" y="10"/>
                    <a:pt x="10" y="10"/>
                    <a:pt x="10" y="10"/>
                  </a:cubicBezTo>
                  <a:cubicBezTo>
                    <a:pt x="9" y="10"/>
                    <a:pt x="9" y="10"/>
                    <a:pt x="9" y="10"/>
                  </a:cubicBezTo>
                  <a:cubicBezTo>
                    <a:pt x="8" y="11"/>
                    <a:pt x="8" y="11"/>
                    <a:pt x="7" y="11"/>
                  </a:cubicBezTo>
                  <a:cubicBezTo>
                    <a:pt x="7" y="11"/>
                    <a:pt x="6" y="11"/>
                    <a:pt x="5" y="11"/>
                  </a:cubicBezTo>
                  <a:cubicBezTo>
                    <a:pt x="4" y="11"/>
                    <a:pt x="4" y="11"/>
                    <a:pt x="3" y="11"/>
                  </a:cubicBezTo>
                  <a:cubicBezTo>
                    <a:pt x="2" y="11"/>
                    <a:pt x="2" y="10"/>
                    <a:pt x="1" y="10"/>
                  </a:cubicBezTo>
                  <a:cubicBezTo>
                    <a:pt x="1" y="9"/>
                    <a:pt x="0" y="9"/>
                    <a:pt x="0" y="8"/>
                  </a:cubicBezTo>
                  <a:cubicBezTo>
                    <a:pt x="0" y="7"/>
                    <a:pt x="0" y="7"/>
                    <a:pt x="0" y="6"/>
                  </a:cubicBezTo>
                  <a:cubicBezTo>
                    <a:pt x="0" y="5"/>
                    <a:pt x="0" y="4"/>
                    <a:pt x="0" y="3"/>
                  </a:cubicBezTo>
                  <a:cubicBezTo>
                    <a:pt x="0" y="3"/>
                    <a:pt x="1" y="2"/>
                    <a:pt x="1" y="2"/>
                  </a:cubicBezTo>
                  <a:cubicBezTo>
                    <a:pt x="2" y="1"/>
                    <a:pt x="2" y="1"/>
                    <a:pt x="3" y="0"/>
                  </a:cubicBezTo>
                  <a:cubicBezTo>
                    <a:pt x="4" y="0"/>
                    <a:pt x="4" y="0"/>
                    <a:pt x="5" y="0"/>
                  </a:cubicBezTo>
                  <a:cubicBezTo>
                    <a:pt x="6" y="0"/>
                    <a:pt x="7" y="0"/>
                    <a:pt x="7" y="0"/>
                  </a:cubicBezTo>
                  <a:cubicBezTo>
                    <a:pt x="8" y="1"/>
                    <a:pt x="8" y="1"/>
                    <a:pt x="9" y="1"/>
                  </a:cubicBezTo>
                  <a:cubicBezTo>
                    <a:pt x="9" y="1"/>
                    <a:pt x="9" y="2"/>
                    <a:pt x="9" y="2"/>
                  </a:cubicBezTo>
                  <a:cubicBezTo>
                    <a:pt x="10" y="2"/>
                    <a:pt x="10" y="3"/>
                    <a:pt x="10" y="3"/>
                  </a:cubicBezTo>
                  <a:cubicBezTo>
                    <a:pt x="10" y="3"/>
                    <a:pt x="10" y="3"/>
                    <a:pt x="9" y="4"/>
                  </a:cubicBezTo>
                  <a:cubicBezTo>
                    <a:pt x="9" y="4"/>
                    <a:pt x="9" y="4"/>
                    <a:pt x="9" y="4"/>
                  </a:cubicBezTo>
                  <a:cubicBezTo>
                    <a:pt x="8" y="4"/>
                    <a:pt x="8" y="4"/>
                    <a:pt x="8" y="4"/>
                  </a:cubicBezTo>
                  <a:cubicBezTo>
                    <a:pt x="8" y="4"/>
                    <a:pt x="8" y="4"/>
                    <a:pt x="8" y="3"/>
                  </a:cubicBezTo>
                  <a:cubicBezTo>
                    <a:pt x="8" y="3"/>
                    <a:pt x="7" y="3"/>
                    <a:pt x="7" y="3"/>
                  </a:cubicBezTo>
                  <a:cubicBezTo>
                    <a:pt x="7" y="2"/>
                    <a:pt x="7" y="2"/>
                    <a:pt x="6" y="2"/>
                  </a:cubicBezTo>
                  <a:cubicBezTo>
                    <a:pt x="6" y="2"/>
                    <a:pt x="6" y="2"/>
                    <a:pt x="5" y="2"/>
                  </a:cubicBezTo>
                  <a:cubicBezTo>
                    <a:pt x="5" y="2"/>
                    <a:pt x="4" y="2"/>
                    <a:pt x="4" y="2"/>
                  </a:cubicBezTo>
                  <a:cubicBezTo>
                    <a:pt x="3" y="2"/>
                    <a:pt x="3" y="2"/>
                    <a:pt x="3" y="3"/>
                  </a:cubicBezTo>
                  <a:cubicBezTo>
                    <a:pt x="2" y="3"/>
                    <a:pt x="2" y="4"/>
                    <a:pt x="2" y="4"/>
                  </a:cubicBezTo>
                  <a:cubicBezTo>
                    <a:pt x="2" y="5"/>
                    <a:pt x="2" y="5"/>
                    <a:pt x="2" y="6"/>
                  </a:cubicBezTo>
                  <a:cubicBezTo>
                    <a:pt x="2" y="7"/>
                    <a:pt x="2" y="8"/>
                    <a:pt x="3" y="9"/>
                  </a:cubicBezTo>
                  <a:cubicBezTo>
                    <a:pt x="3" y="9"/>
                    <a:pt x="4" y="10"/>
                    <a:pt x="5" y="10"/>
                  </a:cubicBezTo>
                  <a:cubicBezTo>
                    <a:pt x="6" y="10"/>
                    <a:pt x="6" y="10"/>
                    <a:pt x="7" y="9"/>
                  </a:cubicBezTo>
                  <a:cubicBezTo>
                    <a:pt x="7" y="9"/>
                    <a:pt x="8" y="9"/>
                    <a:pt x="8" y="9"/>
                  </a:cubicBezTo>
                  <a:cubicBezTo>
                    <a:pt x="8" y="7"/>
                    <a:pt x="8" y="7"/>
                    <a:pt x="8" y="7"/>
                  </a:cubicBezTo>
                  <a:cubicBezTo>
                    <a:pt x="6" y="7"/>
                    <a:pt x="6" y="7"/>
                    <a:pt x="6" y="7"/>
                  </a:cubicBezTo>
                  <a:cubicBezTo>
                    <a:pt x="6" y="7"/>
                    <a:pt x="6" y="7"/>
                    <a:pt x="5" y="7"/>
                  </a:cubicBezTo>
                  <a:cubicBezTo>
                    <a:pt x="5" y="7"/>
                    <a:pt x="5" y="7"/>
                    <a:pt x="5" y="6"/>
                  </a:cubicBezTo>
                  <a:cubicBezTo>
                    <a:pt x="5" y="6"/>
                    <a:pt x="5" y="6"/>
                    <a:pt x="5" y="6"/>
                  </a:cubicBezTo>
                  <a:cubicBezTo>
                    <a:pt x="5" y="5"/>
                    <a:pt x="6" y="5"/>
                    <a:pt x="6" y="5"/>
                  </a:cubicBezTo>
                  <a:cubicBezTo>
                    <a:pt x="8" y="5"/>
                    <a:pt x="8" y="5"/>
                    <a:pt x="8" y="5"/>
                  </a:cubicBezTo>
                  <a:cubicBezTo>
                    <a:pt x="9" y="5"/>
                    <a:pt x="9" y="5"/>
                    <a:pt x="9" y="5"/>
                  </a:cubicBezTo>
                  <a:cubicBezTo>
                    <a:pt x="9" y="6"/>
                    <a:pt x="10" y="6"/>
                    <a:pt x="10" y="6"/>
                  </a:cubicBezTo>
                  <a:cubicBezTo>
                    <a:pt x="10" y="6"/>
                    <a:pt x="10" y="6"/>
                    <a:pt x="1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1" name="Freeform 318"/>
            <p:cNvSpPr>
              <a:spLocks/>
            </p:cNvSpPr>
            <p:nvPr/>
          </p:nvSpPr>
          <p:spPr bwMode="auto">
            <a:xfrm>
              <a:off x="-574675" y="3870325"/>
              <a:ext cx="7938" cy="47625"/>
            </a:xfrm>
            <a:custGeom>
              <a:avLst/>
              <a:gdLst>
                <a:gd name="T0" fmla="*/ 0 w 2"/>
                <a:gd name="T1" fmla="*/ 10 h 11"/>
                <a:gd name="T2" fmla="*/ 0 w 2"/>
                <a:gd name="T3" fmla="*/ 1 h 11"/>
                <a:gd name="T4" fmla="*/ 0 w 2"/>
                <a:gd name="T5" fmla="*/ 0 h 11"/>
                <a:gd name="T6" fmla="*/ 1 w 2"/>
                <a:gd name="T7" fmla="*/ 0 h 11"/>
                <a:gd name="T8" fmla="*/ 2 w 2"/>
                <a:gd name="T9" fmla="*/ 0 h 11"/>
                <a:gd name="T10" fmla="*/ 2 w 2"/>
                <a:gd name="T11" fmla="*/ 1 h 11"/>
                <a:gd name="T12" fmla="*/ 2 w 2"/>
                <a:gd name="T13" fmla="*/ 10 h 11"/>
                <a:gd name="T14" fmla="*/ 2 w 2"/>
                <a:gd name="T15" fmla="*/ 11 h 11"/>
                <a:gd name="T16" fmla="*/ 1 w 2"/>
                <a:gd name="T17" fmla="*/ 11 h 11"/>
                <a:gd name="T18" fmla="*/ 0 w 2"/>
                <a:gd name="T19" fmla="*/ 11 h 11"/>
                <a:gd name="T20" fmla="*/ 0 w 2"/>
                <a:gd name="T2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1">
                  <a:moveTo>
                    <a:pt x="0" y="10"/>
                  </a:moveTo>
                  <a:cubicBezTo>
                    <a:pt x="0" y="1"/>
                    <a:pt x="0" y="1"/>
                    <a:pt x="0" y="1"/>
                  </a:cubicBezTo>
                  <a:cubicBezTo>
                    <a:pt x="0" y="1"/>
                    <a:pt x="0" y="1"/>
                    <a:pt x="0" y="0"/>
                  </a:cubicBezTo>
                  <a:cubicBezTo>
                    <a:pt x="1" y="0"/>
                    <a:pt x="1" y="0"/>
                    <a:pt x="1" y="0"/>
                  </a:cubicBezTo>
                  <a:cubicBezTo>
                    <a:pt x="2" y="0"/>
                    <a:pt x="2" y="0"/>
                    <a:pt x="2" y="0"/>
                  </a:cubicBezTo>
                  <a:cubicBezTo>
                    <a:pt x="2" y="1"/>
                    <a:pt x="2" y="1"/>
                    <a:pt x="2" y="1"/>
                  </a:cubicBezTo>
                  <a:cubicBezTo>
                    <a:pt x="2" y="10"/>
                    <a:pt x="2" y="10"/>
                    <a:pt x="2" y="10"/>
                  </a:cubicBezTo>
                  <a:cubicBezTo>
                    <a:pt x="2" y="10"/>
                    <a:pt x="2" y="11"/>
                    <a:pt x="2" y="11"/>
                  </a:cubicBezTo>
                  <a:cubicBezTo>
                    <a:pt x="2" y="11"/>
                    <a:pt x="2" y="11"/>
                    <a:pt x="1" y="11"/>
                  </a:cubicBezTo>
                  <a:cubicBezTo>
                    <a:pt x="1" y="11"/>
                    <a:pt x="1" y="11"/>
                    <a:pt x="0" y="11"/>
                  </a:cubicBezTo>
                  <a:cubicBezTo>
                    <a:pt x="0" y="11"/>
                    <a:pt x="0" y="10"/>
                    <a:pt x="0"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2" name="Freeform 319"/>
            <p:cNvSpPr>
              <a:spLocks/>
            </p:cNvSpPr>
            <p:nvPr/>
          </p:nvSpPr>
          <p:spPr bwMode="auto">
            <a:xfrm>
              <a:off x="-554038" y="3870325"/>
              <a:ext cx="30163" cy="47625"/>
            </a:xfrm>
            <a:custGeom>
              <a:avLst/>
              <a:gdLst>
                <a:gd name="T0" fmla="*/ 6 w 7"/>
                <a:gd name="T1" fmla="*/ 2 h 11"/>
                <a:gd name="T2" fmla="*/ 2 w 7"/>
                <a:gd name="T3" fmla="*/ 2 h 11"/>
                <a:gd name="T4" fmla="*/ 2 w 7"/>
                <a:gd name="T5" fmla="*/ 5 h 11"/>
                <a:gd name="T6" fmla="*/ 6 w 7"/>
                <a:gd name="T7" fmla="*/ 5 h 11"/>
                <a:gd name="T8" fmla="*/ 6 w 7"/>
                <a:gd name="T9" fmla="*/ 5 h 11"/>
                <a:gd name="T10" fmla="*/ 7 w 7"/>
                <a:gd name="T11" fmla="*/ 6 h 11"/>
                <a:gd name="T12" fmla="*/ 6 w 7"/>
                <a:gd name="T13" fmla="*/ 6 h 11"/>
                <a:gd name="T14" fmla="*/ 6 w 7"/>
                <a:gd name="T15" fmla="*/ 6 h 11"/>
                <a:gd name="T16" fmla="*/ 2 w 7"/>
                <a:gd name="T17" fmla="*/ 6 h 11"/>
                <a:gd name="T18" fmla="*/ 2 w 7"/>
                <a:gd name="T19" fmla="*/ 10 h 11"/>
                <a:gd name="T20" fmla="*/ 2 w 7"/>
                <a:gd name="T21" fmla="*/ 11 h 11"/>
                <a:gd name="T22" fmla="*/ 1 w 7"/>
                <a:gd name="T23" fmla="*/ 11 h 11"/>
                <a:gd name="T24" fmla="*/ 0 w 7"/>
                <a:gd name="T25" fmla="*/ 11 h 11"/>
                <a:gd name="T26" fmla="*/ 0 w 7"/>
                <a:gd name="T27" fmla="*/ 10 h 11"/>
                <a:gd name="T28" fmla="*/ 0 w 7"/>
                <a:gd name="T29" fmla="*/ 2 h 11"/>
                <a:gd name="T30" fmla="*/ 0 w 7"/>
                <a:gd name="T31" fmla="*/ 1 h 11"/>
                <a:gd name="T32" fmla="*/ 0 w 7"/>
                <a:gd name="T33" fmla="*/ 0 h 11"/>
                <a:gd name="T34" fmla="*/ 1 w 7"/>
                <a:gd name="T35" fmla="*/ 0 h 11"/>
                <a:gd name="T36" fmla="*/ 6 w 7"/>
                <a:gd name="T37" fmla="*/ 0 h 11"/>
                <a:gd name="T38" fmla="*/ 7 w 7"/>
                <a:gd name="T39" fmla="*/ 0 h 11"/>
                <a:gd name="T40" fmla="*/ 7 w 7"/>
                <a:gd name="T41" fmla="*/ 1 h 11"/>
                <a:gd name="T42" fmla="*/ 7 w 7"/>
                <a:gd name="T43" fmla="*/ 2 h 11"/>
                <a:gd name="T44" fmla="*/ 6 w 7"/>
                <a:gd name="T4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11">
                  <a:moveTo>
                    <a:pt x="6" y="2"/>
                  </a:moveTo>
                  <a:cubicBezTo>
                    <a:pt x="2" y="2"/>
                    <a:pt x="2" y="2"/>
                    <a:pt x="2" y="2"/>
                  </a:cubicBezTo>
                  <a:cubicBezTo>
                    <a:pt x="2" y="5"/>
                    <a:pt x="2" y="5"/>
                    <a:pt x="2" y="5"/>
                  </a:cubicBezTo>
                  <a:cubicBezTo>
                    <a:pt x="6" y="5"/>
                    <a:pt x="6" y="5"/>
                    <a:pt x="6" y="5"/>
                  </a:cubicBezTo>
                  <a:cubicBezTo>
                    <a:pt x="6" y="5"/>
                    <a:pt x="6" y="5"/>
                    <a:pt x="6" y="5"/>
                  </a:cubicBezTo>
                  <a:cubicBezTo>
                    <a:pt x="7" y="5"/>
                    <a:pt x="7" y="5"/>
                    <a:pt x="7" y="6"/>
                  </a:cubicBezTo>
                  <a:cubicBezTo>
                    <a:pt x="7" y="6"/>
                    <a:pt x="7" y="6"/>
                    <a:pt x="6" y="6"/>
                  </a:cubicBezTo>
                  <a:cubicBezTo>
                    <a:pt x="6" y="6"/>
                    <a:pt x="6" y="6"/>
                    <a:pt x="6" y="6"/>
                  </a:cubicBezTo>
                  <a:cubicBezTo>
                    <a:pt x="2" y="6"/>
                    <a:pt x="2" y="6"/>
                    <a:pt x="2" y="6"/>
                  </a:cubicBezTo>
                  <a:cubicBezTo>
                    <a:pt x="2" y="10"/>
                    <a:pt x="2" y="10"/>
                    <a:pt x="2" y="10"/>
                  </a:cubicBezTo>
                  <a:cubicBezTo>
                    <a:pt x="2" y="10"/>
                    <a:pt x="2" y="11"/>
                    <a:pt x="2" y="11"/>
                  </a:cubicBezTo>
                  <a:cubicBezTo>
                    <a:pt x="2" y="11"/>
                    <a:pt x="1" y="11"/>
                    <a:pt x="1" y="11"/>
                  </a:cubicBezTo>
                  <a:cubicBezTo>
                    <a:pt x="1" y="11"/>
                    <a:pt x="0" y="11"/>
                    <a:pt x="0" y="11"/>
                  </a:cubicBezTo>
                  <a:cubicBezTo>
                    <a:pt x="0" y="11"/>
                    <a:pt x="0" y="10"/>
                    <a:pt x="0" y="10"/>
                  </a:cubicBezTo>
                  <a:cubicBezTo>
                    <a:pt x="0" y="2"/>
                    <a:pt x="0" y="2"/>
                    <a:pt x="0" y="2"/>
                  </a:cubicBezTo>
                  <a:cubicBezTo>
                    <a:pt x="0" y="1"/>
                    <a:pt x="0" y="1"/>
                    <a:pt x="0" y="1"/>
                  </a:cubicBezTo>
                  <a:cubicBezTo>
                    <a:pt x="0" y="1"/>
                    <a:pt x="0" y="0"/>
                    <a:pt x="0" y="0"/>
                  </a:cubicBezTo>
                  <a:cubicBezTo>
                    <a:pt x="1" y="0"/>
                    <a:pt x="1" y="0"/>
                    <a:pt x="1" y="0"/>
                  </a:cubicBezTo>
                  <a:cubicBezTo>
                    <a:pt x="6" y="0"/>
                    <a:pt x="6" y="0"/>
                    <a:pt x="6" y="0"/>
                  </a:cubicBezTo>
                  <a:cubicBezTo>
                    <a:pt x="7" y="0"/>
                    <a:pt x="7" y="0"/>
                    <a:pt x="7" y="0"/>
                  </a:cubicBezTo>
                  <a:cubicBezTo>
                    <a:pt x="7" y="1"/>
                    <a:pt x="7" y="1"/>
                    <a:pt x="7" y="1"/>
                  </a:cubicBezTo>
                  <a:cubicBezTo>
                    <a:pt x="7" y="1"/>
                    <a:pt x="7" y="2"/>
                    <a:pt x="7" y="2"/>
                  </a:cubicBezTo>
                  <a:cubicBezTo>
                    <a:pt x="7" y="2"/>
                    <a:pt x="7" y="2"/>
                    <a:pt x="6"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3" name="Freeform 320"/>
            <p:cNvSpPr>
              <a:spLocks/>
            </p:cNvSpPr>
            <p:nvPr/>
          </p:nvSpPr>
          <p:spPr bwMode="auto">
            <a:xfrm>
              <a:off x="-592138" y="3738563"/>
              <a:ext cx="222250" cy="306388"/>
            </a:xfrm>
            <a:custGeom>
              <a:avLst/>
              <a:gdLst>
                <a:gd name="T0" fmla="*/ 0 w 140"/>
                <a:gd name="T1" fmla="*/ 131 h 193"/>
                <a:gd name="T2" fmla="*/ 0 w 140"/>
                <a:gd name="T3" fmla="*/ 193 h 193"/>
                <a:gd name="T4" fmla="*/ 140 w 140"/>
                <a:gd name="T5" fmla="*/ 193 h 193"/>
                <a:gd name="T6" fmla="*/ 140 w 140"/>
                <a:gd name="T7" fmla="*/ 38 h 193"/>
                <a:gd name="T8" fmla="*/ 92 w 140"/>
                <a:gd name="T9" fmla="*/ 0 h 193"/>
                <a:gd name="T10" fmla="*/ 0 w 140"/>
                <a:gd name="T11" fmla="*/ 0 h 193"/>
                <a:gd name="T12" fmla="*/ 0 w 140"/>
                <a:gd name="T13" fmla="*/ 64 h 193"/>
              </a:gdLst>
              <a:ahLst/>
              <a:cxnLst>
                <a:cxn ang="0">
                  <a:pos x="T0" y="T1"/>
                </a:cxn>
                <a:cxn ang="0">
                  <a:pos x="T2" y="T3"/>
                </a:cxn>
                <a:cxn ang="0">
                  <a:pos x="T4" y="T5"/>
                </a:cxn>
                <a:cxn ang="0">
                  <a:pos x="T6" y="T7"/>
                </a:cxn>
                <a:cxn ang="0">
                  <a:pos x="T8" y="T9"/>
                </a:cxn>
                <a:cxn ang="0">
                  <a:pos x="T10" y="T11"/>
                </a:cxn>
                <a:cxn ang="0">
                  <a:pos x="T12" y="T13"/>
                </a:cxn>
              </a:cxnLst>
              <a:rect l="0" t="0" r="r" b="b"/>
              <a:pathLst>
                <a:path w="140" h="193">
                  <a:moveTo>
                    <a:pt x="0" y="131"/>
                  </a:moveTo>
                  <a:lnTo>
                    <a:pt x="0" y="193"/>
                  </a:lnTo>
                  <a:lnTo>
                    <a:pt x="140" y="193"/>
                  </a:lnTo>
                  <a:lnTo>
                    <a:pt x="140" y="38"/>
                  </a:lnTo>
                  <a:lnTo>
                    <a:pt x="92" y="0"/>
                  </a:lnTo>
                  <a:lnTo>
                    <a:pt x="0" y="0"/>
                  </a:lnTo>
                  <a:lnTo>
                    <a:pt x="0" y="64"/>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4" name="Rectangle 321"/>
            <p:cNvSpPr>
              <a:spLocks noChangeArrowheads="1"/>
            </p:cNvSpPr>
            <p:nvPr/>
          </p:nvSpPr>
          <p:spPr bwMode="auto">
            <a:xfrm>
              <a:off x="-665163" y="3844925"/>
              <a:ext cx="188913" cy="101600"/>
            </a:xfrm>
            <a:prstGeom prst="rect">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pic>
        <p:nvPicPr>
          <p:cNvPr id="505" name="Picture 504"/>
          <p:cNvPicPr>
            <a:picLocks noChangeAspect="1"/>
          </p:cNvPicPr>
          <p:nvPr/>
        </p:nvPicPr>
        <p:blipFill>
          <a:blip r:embed="rId8"/>
          <a:stretch>
            <a:fillRect/>
          </a:stretch>
        </p:blipFill>
        <p:spPr>
          <a:xfrm>
            <a:off x="7070626" y="4400089"/>
            <a:ext cx="317344" cy="342900"/>
          </a:xfrm>
          <a:prstGeom prst="rect">
            <a:avLst/>
          </a:prstGeom>
        </p:spPr>
      </p:pic>
      <p:pic>
        <p:nvPicPr>
          <p:cNvPr id="506" name="Picture 505"/>
          <p:cNvPicPr>
            <a:picLocks noChangeAspect="1"/>
          </p:cNvPicPr>
          <p:nvPr/>
        </p:nvPicPr>
        <p:blipFill>
          <a:blip r:embed="rId9"/>
          <a:stretch>
            <a:fillRect/>
          </a:stretch>
        </p:blipFill>
        <p:spPr>
          <a:xfrm>
            <a:off x="6315289" y="4400089"/>
            <a:ext cx="317344" cy="342900"/>
          </a:xfrm>
          <a:prstGeom prst="rect">
            <a:avLst/>
          </a:prstGeom>
        </p:spPr>
      </p:pic>
      <p:pic>
        <p:nvPicPr>
          <p:cNvPr id="507" name="Picture 506"/>
          <p:cNvPicPr>
            <a:picLocks noChangeAspect="1"/>
          </p:cNvPicPr>
          <p:nvPr/>
        </p:nvPicPr>
        <p:blipFill>
          <a:blip r:embed="rId10"/>
          <a:stretch>
            <a:fillRect/>
          </a:stretch>
        </p:blipFill>
        <p:spPr>
          <a:xfrm>
            <a:off x="10895123" y="4374689"/>
            <a:ext cx="241181" cy="393700"/>
          </a:xfrm>
          <a:prstGeom prst="rect">
            <a:avLst/>
          </a:prstGeom>
        </p:spPr>
      </p:pic>
      <p:pic>
        <p:nvPicPr>
          <p:cNvPr id="508" name="Picture 507"/>
          <p:cNvPicPr>
            <a:picLocks noChangeAspect="1"/>
          </p:cNvPicPr>
          <p:nvPr/>
        </p:nvPicPr>
        <p:blipFill>
          <a:blip r:embed="rId11"/>
          <a:stretch>
            <a:fillRect/>
          </a:stretch>
        </p:blipFill>
        <p:spPr>
          <a:xfrm>
            <a:off x="5552878" y="4374689"/>
            <a:ext cx="342731" cy="393700"/>
          </a:xfrm>
          <a:prstGeom prst="rect">
            <a:avLst/>
          </a:prstGeom>
        </p:spPr>
      </p:pic>
      <p:pic>
        <p:nvPicPr>
          <p:cNvPr id="509" name="Picture 508"/>
          <p:cNvPicPr>
            <a:picLocks noChangeAspect="1"/>
          </p:cNvPicPr>
          <p:nvPr/>
        </p:nvPicPr>
        <p:blipFill>
          <a:blip r:embed="rId12"/>
          <a:stretch>
            <a:fillRect/>
          </a:stretch>
        </p:blipFill>
        <p:spPr>
          <a:xfrm>
            <a:off x="4791855" y="4438189"/>
            <a:ext cx="342731" cy="266700"/>
          </a:xfrm>
          <a:prstGeom prst="rect">
            <a:avLst/>
          </a:prstGeom>
        </p:spPr>
      </p:pic>
      <p:pic>
        <p:nvPicPr>
          <p:cNvPr id="512" name="Picture 511"/>
          <p:cNvPicPr>
            <a:picLocks noChangeAspect="1"/>
          </p:cNvPicPr>
          <p:nvPr/>
        </p:nvPicPr>
        <p:blipFill>
          <a:blip r:embed="rId13"/>
          <a:stretch>
            <a:fillRect/>
          </a:stretch>
        </p:blipFill>
        <p:spPr>
          <a:xfrm>
            <a:off x="2580431" y="4400089"/>
            <a:ext cx="241181" cy="342900"/>
          </a:xfrm>
          <a:prstGeom prst="rect">
            <a:avLst/>
          </a:prstGeom>
        </p:spPr>
      </p:pic>
      <p:grpSp>
        <p:nvGrpSpPr>
          <p:cNvPr id="519" name="Group 369"/>
          <p:cNvGrpSpPr>
            <a:grpSpLocks noChangeAspect="1"/>
          </p:cNvGrpSpPr>
          <p:nvPr/>
        </p:nvGrpSpPr>
        <p:grpSpPr bwMode="auto">
          <a:xfrm>
            <a:off x="4087233" y="4400089"/>
            <a:ext cx="241300" cy="342900"/>
            <a:chOff x="2609" y="2789"/>
            <a:chExt cx="152" cy="216"/>
          </a:xfrm>
        </p:grpSpPr>
        <p:sp>
          <p:nvSpPr>
            <p:cNvPr id="520" name="AutoShape 368"/>
            <p:cNvSpPr>
              <a:spLocks noChangeAspect="1" noChangeArrowheads="1" noTextEdit="1"/>
            </p:cNvSpPr>
            <p:nvPr/>
          </p:nvSpPr>
          <p:spPr bwMode="auto">
            <a:xfrm>
              <a:off x="2609" y="2789"/>
              <a:ext cx="15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21" name="Freeform 370"/>
            <p:cNvSpPr>
              <a:spLocks/>
            </p:cNvSpPr>
            <p:nvPr/>
          </p:nvSpPr>
          <p:spPr bwMode="auto">
            <a:xfrm>
              <a:off x="2612" y="2797"/>
              <a:ext cx="146" cy="200"/>
            </a:xfrm>
            <a:custGeom>
              <a:avLst/>
              <a:gdLst>
                <a:gd name="T0" fmla="*/ 146 w 146"/>
                <a:gd name="T1" fmla="*/ 39 h 200"/>
                <a:gd name="T2" fmla="*/ 96 w 146"/>
                <a:gd name="T3" fmla="*/ 0 h 200"/>
                <a:gd name="T4" fmla="*/ 0 w 146"/>
                <a:gd name="T5" fmla="*/ 0 h 200"/>
                <a:gd name="T6" fmla="*/ 0 w 146"/>
                <a:gd name="T7" fmla="*/ 200 h 200"/>
                <a:gd name="T8" fmla="*/ 146 w 146"/>
                <a:gd name="T9" fmla="*/ 200 h 200"/>
                <a:gd name="T10" fmla="*/ 146 w 146"/>
                <a:gd name="T11" fmla="*/ 39 h 200"/>
              </a:gdLst>
              <a:ahLst/>
              <a:cxnLst>
                <a:cxn ang="0">
                  <a:pos x="T0" y="T1"/>
                </a:cxn>
                <a:cxn ang="0">
                  <a:pos x="T2" y="T3"/>
                </a:cxn>
                <a:cxn ang="0">
                  <a:pos x="T4" y="T5"/>
                </a:cxn>
                <a:cxn ang="0">
                  <a:pos x="T6" y="T7"/>
                </a:cxn>
                <a:cxn ang="0">
                  <a:pos x="T8" y="T9"/>
                </a:cxn>
                <a:cxn ang="0">
                  <a:pos x="T10" y="T11"/>
                </a:cxn>
              </a:cxnLst>
              <a:rect l="0" t="0" r="r" b="b"/>
              <a:pathLst>
                <a:path w="146" h="200">
                  <a:moveTo>
                    <a:pt x="146" y="39"/>
                  </a:moveTo>
                  <a:lnTo>
                    <a:pt x="96" y="0"/>
                  </a:lnTo>
                  <a:lnTo>
                    <a:pt x="0" y="0"/>
                  </a:lnTo>
                  <a:lnTo>
                    <a:pt x="0" y="200"/>
                  </a:lnTo>
                  <a:lnTo>
                    <a:pt x="146" y="200"/>
                  </a:lnTo>
                  <a:lnTo>
                    <a:pt x="146" y="39"/>
                  </a:lnTo>
                  <a:close/>
                </a:path>
              </a:pathLst>
            </a:custGeom>
            <a:noFill/>
            <a:ln w="190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22" name="Freeform 371"/>
            <p:cNvSpPr>
              <a:spLocks/>
            </p:cNvSpPr>
            <p:nvPr/>
          </p:nvSpPr>
          <p:spPr bwMode="auto">
            <a:xfrm>
              <a:off x="2708" y="2797"/>
              <a:ext cx="50" cy="47"/>
            </a:xfrm>
            <a:custGeom>
              <a:avLst/>
              <a:gdLst>
                <a:gd name="T0" fmla="*/ 0 w 50"/>
                <a:gd name="T1" fmla="*/ 0 h 47"/>
                <a:gd name="T2" fmla="*/ 0 w 50"/>
                <a:gd name="T3" fmla="*/ 47 h 47"/>
                <a:gd name="T4" fmla="*/ 50 w 50"/>
                <a:gd name="T5" fmla="*/ 39 h 47"/>
              </a:gdLst>
              <a:ahLst/>
              <a:cxnLst>
                <a:cxn ang="0">
                  <a:pos x="T0" y="T1"/>
                </a:cxn>
                <a:cxn ang="0">
                  <a:pos x="T2" y="T3"/>
                </a:cxn>
                <a:cxn ang="0">
                  <a:pos x="T4" y="T5"/>
                </a:cxn>
              </a:cxnLst>
              <a:rect l="0" t="0" r="r" b="b"/>
              <a:pathLst>
                <a:path w="50" h="47">
                  <a:moveTo>
                    <a:pt x="0" y="0"/>
                  </a:moveTo>
                  <a:lnTo>
                    <a:pt x="0" y="47"/>
                  </a:lnTo>
                  <a:lnTo>
                    <a:pt x="50" y="39"/>
                  </a:lnTo>
                </a:path>
              </a:pathLst>
            </a:custGeom>
            <a:noFill/>
            <a:ln w="190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23" name="Freeform 372"/>
            <p:cNvSpPr>
              <a:spLocks/>
            </p:cNvSpPr>
            <p:nvPr/>
          </p:nvSpPr>
          <p:spPr bwMode="auto">
            <a:xfrm>
              <a:off x="2660" y="2872"/>
              <a:ext cx="48" cy="69"/>
            </a:xfrm>
            <a:custGeom>
              <a:avLst/>
              <a:gdLst>
                <a:gd name="T0" fmla="*/ 0 w 17"/>
                <a:gd name="T1" fmla="*/ 8 h 25"/>
                <a:gd name="T2" fmla="*/ 8 w 17"/>
                <a:gd name="T3" fmla="*/ 0 h 25"/>
                <a:gd name="T4" fmla="*/ 17 w 17"/>
                <a:gd name="T5" fmla="*/ 9 h 25"/>
                <a:gd name="T6" fmla="*/ 8 w 17"/>
                <a:gd name="T7" fmla="*/ 18 h 25"/>
                <a:gd name="T8" fmla="*/ 8 w 17"/>
                <a:gd name="T9" fmla="*/ 25 h 25"/>
              </a:gdLst>
              <a:ahLst/>
              <a:cxnLst>
                <a:cxn ang="0">
                  <a:pos x="T0" y="T1"/>
                </a:cxn>
                <a:cxn ang="0">
                  <a:pos x="T2" y="T3"/>
                </a:cxn>
                <a:cxn ang="0">
                  <a:pos x="T4" y="T5"/>
                </a:cxn>
                <a:cxn ang="0">
                  <a:pos x="T6" y="T7"/>
                </a:cxn>
                <a:cxn ang="0">
                  <a:pos x="T8" y="T9"/>
                </a:cxn>
              </a:cxnLst>
              <a:rect l="0" t="0" r="r" b="b"/>
              <a:pathLst>
                <a:path w="17" h="25">
                  <a:moveTo>
                    <a:pt x="0" y="8"/>
                  </a:moveTo>
                  <a:cubicBezTo>
                    <a:pt x="0" y="3"/>
                    <a:pt x="4" y="0"/>
                    <a:pt x="8" y="0"/>
                  </a:cubicBezTo>
                  <a:cubicBezTo>
                    <a:pt x="13" y="0"/>
                    <a:pt x="17" y="4"/>
                    <a:pt x="17" y="9"/>
                  </a:cubicBezTo>
                  <a:cubicBezTo>
                    <a:pt x="17" y="14"/>
                    <a:pt x="12" y="18"/>
                    <a:pt x="8" y="18"/>
                  </a:cubicBezTo>
                  <a:cubicBezTo>
                    <a:pt x="8" y="25"/>
                    <a:pt x="8" y="25"/>
                    <a:pt x="8" y="25"/>
                  </a:cubicBezTo>
                </a:path>
              </a:pathLst>
            </a:custGeom>
            <a:noFill/>
            <a:ln w="190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24" name="Line 373"/>
            <p:cNvSpPr>
              <a:spLocks noChangeShapeType="1"/>
            </p:cNvSpPr>
            <p:nvPr/>
          </p:nvSpPr>
          <p:spPr bwMode="auto">
            <a:xfrm>
              <a:off x="2682" y="2955"/>
              <a:ext cx="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pic>
        <p:nvPicPr>
          <p:cNvPr id="525" name="Picture 524"/>
          <p:cNvPicPr>
            <a:picLocks noChangeAspect="1"/>
          </p:cNvPicPr>
          <p:nvPr/>
        </p:nvPicPr>
        <p:blipFill>
          <a:blip r:embed="rId14"/>
          <a:stretch>
            <a:fillRect/>
          </a:stretch>
        </p:blipFill>
        <p:spPr>
          <a:xfrm>
            <a:off x="8583838" y="5154680"/>
            <a:ext cx="317344" cy="342900"/>
          </a:xfrm>
          <a:prstGeom prst="rect">
            <a:avLst/>
          </a:prstGeom>
        </p:spPr>
      </p:pic>
      <p:pic>
        <p:nvPicPr>
          <p:cNvPr id="526" name="Picture 525"/>
          <p:cNvPicPr>
            <a:picLocks noChangeAspect="1"/>
          </p:cNvPicPr>
          <p:nvPr/>
        </p:nvPicPr>
        <p:blipFill>
          <a:blip r:embed="rId15"/>
          <a:stretch>
            <a:fillRect/>
          </a:stretch>
        </p:blipFill>
        <p:spPr>
          <a:xfrm>
            <a:off x="7070626" y="5154680"/>
            <a:ext cx="317344" cy="342900"/>
          </a:xfrm>
          <a:prstGeom prst="rect">
            <a:avLst/>
          </a:prstGeom>
        </p:spPr>
      </p:pic>
      <p:pic>
        <p:nvPicPr>
          <p:cNvPr id="527" name="Picture 526"/>
          <p:cNvPicPr>
            <a:picLocks noChangeAspect="1"/>
          </p:cNvPicPr>
          <p:nvPr/>
        </p:nvPicPr>
        <p:blipFill>
          <a:blip r:embed="rId16"/>
          <a:stretch>
            <a:fillRect/>
          </a:stretch>
        </p:blipFill>
        <p:spPr>
          <a:xfrm>
            <a:off x="6315289" y="5154680"/>
            <a:ext cx="317344" cy="342900"/>
          </a:xfrm>
          <a:prstGeom prst="rect">
            <a:avLst/>
          </a:prstGeom>
        </p:spPr>
      </p:pic>
      <p:pic>
        <p:nvPicPr>
          <p:cNvPr id="528" name="Picture 527"/>
          <p:cNvPicPr>
            <a:picLocks noChangeAspect="1"/>
          </p:cNvPicPr>
          <p:nvPr/>
        </p:nvPicPr>
        <p:blipFill>
          <a:blip r:embed="rId17"/>
          <a:stretch>
            <a:fillRect/>
          </a:stretch>
        </p:blipFill>
        <p:spPr>
          <a:xfrm>
            <a:off x="4049211" y="5154680"/>
            <a:ext cx="317344" cy="342900"/>
          </a:xfrm>
          <a:prstGeom prst="rect">
            <a:avLst/>
          </a:prstGeom>
        </p:spPr>
      </p:pic>
      <p:pic>
        <p:nvPicPr>
          <p:cNvPr id="529" name="Picture 528"/>
          <p:cNvPicPr>
            <a:picLocks noChangeAspect="1"/>
          </p:cNvPicPr>
          <p:nvPr/>
        </p:nvPicPr>
        <p:blipFill>
          <a:blip r:embed="rId18"/>
          <a:stretch>
            <a:fillRect/>
          </a:stretch>
        </p:blipFill>
        <p:spPr>
          <a:xfrm>
            <a:off x="3302668" y="5154680"/>
            <a:ext cx="317344" cy="342900"/>
          </a:xfrm>
          <a:prstGeom prst="rect">
            <a:avLst/>
          </a:prstGeom>
        </p:spPr>
      </p:pic>
      <p:pic>
        <p:nvPicPr>
          <p:cNvPr id="530" name="Picture 529"/>
          <p:cNvPicPr>
            <a:picLocks noChangeAspect="1"/>
          </p:cNvPicPr>
          <p:nvPr/>
        </p:nvPicPr>
        <p:blipFill>
          <a:blip r:embed="rId19"/>
          <a:stretch>
            <a:fillRect/>
          </a:stretch>
        </p:blipFill>
        <p:spPr>
          <a:xfrm>
            <a:off x="2542349" y="5154680"/>
            <a:ext cx="317344" cy="342900"/>
          </a:xfrm>
          <a:prstGeom prst="rect">
            <a:avLst/>
          </a:prstGeom>
        </p:spPr>
      </p:pic>
      <p:pic>
        <p:nvPicPr>
          <p:cNvPr id="531" name="Picture 530"/>
          <p:cNvPicPr>
            <a:picLocks noChangeAspect="1"/>
          </p:cNvPicPr>
          <p:nvPr/>
        </p:nvPicPr>
        <p:blipFill>
          <a:blip r:embed="rId20"/>
          <a:stretch>
            <a:fillRect/>
          </a:stretch>
        </p:blipFill>
        <p:spPr>
          <a:xfrm>
            <a:off x="7830945" y="5154680"/>
            <a:ext cx="317344" cy="342900"/>
          </a:xfrm>
          <a:prstGeom prst="rect">
            <a:avLst/>
          </a:prstGeom>
        </p:spPr>
      </p:pic>
      <p:pic>
        <p:nvPicPr>
          <p:cNvPr id="533" name="Picture 532"/>
          <p:cNvPicPr>
            <a:picLocks noChangeAspect="1"/>
          </p:cNvPicPr>
          <p:nvPr/>
        </p:nvPicPr>
        <p:blipFill>
          <a:blip r:embed="rId21"/>
          <a:stretch>
            <a:fillRect/>
          </a:stretch>
        </p:blipFill>
        <p:spPr>
          <a:xfrm>
            <a:off x="10857041" y="5154680"/>
            <a:ext cx="317344" cy="342900"/>
          </a:xfrm>
          <a:prstGeom prst="rect">
            <a:avLst/>
          </a:prstGeom>
        </p:spPr>
      </p:pic>
      <p:pic>
        <p:nvPicPr>
          <p:cNvPr id="534" name="Picture 533"/>
          <p:cNvPicPr>
            <a:picLocks noChangeAspect="1"/>
          </p:cNvPicPr>
          <p:nvPr/>
        </p:nvPicPr>
        <p:blipFill>
          <a:blip r:embed="rId22"/>
          <a:stretch>
            <a:fillRect/>
          </a:stretch>
        </p:blipFill>
        <p:spPr>
          <a:xfrm>
            <a:off x="10101704" y="5154680"/>
            <a:ext cx="317344" cy="342900"/>
          </a:xfrm>
          <a:prstGeom prst="rect">
            <a:avLst/>
          </a:prstGeom>
        </p:spPr>
      </p:pic>
      <p:pic>
        <p:nvPicPr>
          <p:cNvPr id="535" name="Picture 534"/>
          <p:cNvPicPr>
            <a:picLocks noChangeAspect="1"/>
          </p:cNvPicPr>
          <p:nvPr/>
        </p:nvPicPr>
        <p:blipFill>
          <a:blip r:embed="rId23"/>
          <a:stretch>
            <a:fillRect/>
          </a:stretch>
        </p:blipFill>
        <p:spPr>
          <a:xfrm>
            <a:off x="9342350" y="5154680"/>
            <a:ext cx="317344" cy="342900"/>
          </a:xfrm>
          <a:prstGeom prst="rect">
            <a:avLst/>
          </a:prstGeom>
        </p:spPr>
      </p:pic>
      <p:pic>
        <p:nvPicPr>
          <p:cNvPr id="536" name="Picture 535"/>
          <p:cNvPicPr>
            <a:picLocks noChangeAspect="1"/>
          </p:cNvPicPr>
          <p:nvPr/>
        </p:nvPicPr>
        <p:blipFill>
          <a:blip r:embed="rId24"/>
          <a:stretch>
            <a:fillRect/>
          </a:stretch>
        </p:blipFill>
        <p:spPr>
          <a:xfrm>
            <a:off x="8609226" y="4412789"/>
            <a:ext cx="266569" cy="317500"/>
          </a:xfrm>
          <a:prstGeom prst="rect">
            <a:avLst/>
          </a:prstGeom>
        </p:spPr>
      </p:pic>
      <p:pic>
        <p:nvPicPr>
          <p:cNvPr id="537" name="Picture 536"/>
          <p:cNvPicPr>
            <a:picLocks noChangeAspect="1"/>
          </p:cNvPicPr>
          <p:nvPr/>
        </p:nvPicPr>
        <p:blipFill>
          <a:blip r:embed="rId25"/>
          <a:stretch>
            <a:fillRect/>
          </a:stretch>
        </p:blipFill>
        <p:spPr>
          <a:xfrm>
            <a:off x="7869027" y="4406439"/>
            <a:ext cx="241181" cy="330200"/>
          </a:xfrm>
          <a:prstGeom prst="rect">
            <a:avLst/>
          </a:prstGeom>
        </p:spPr>
      </p:pic>
      <p:pic>
        <p:nvPicPr>
          <p:cNvPr id="538" name="Picture 537"/>
          <p:cNvPicPr>
            <a:picLocks noChangeAspect="1"/>
          </p:cNvPicPr>
          <p:nvPr/>
        </p:nvPicPr>
        <p:blipFill>
          <a:blip r:embed="rId26"/>
          <a:stretch>
            <a:fillRect/>
          </a:stretch>
        </p:blipFill>
        <p:spPr>
          <a:xfrm>
            <a:off x="10139786" y="4406439"/>
            <a:ext cx="241181" cy="330200"/>
          </a:xfrm>
          <a:prstGeom prst="rect">
            <a:avLst/>
          </a:prstGeom>
        </p:spPr>
      </p:pic>
      <p:pic>
        <p:nvPicPr>
          <p:cNvPr id="539" name="Picture 538"/>
          <p:cNvPicPr>
            <a:picLocks noChangeAspect="1"/>
          </p:cNvPicPr>
          <p:nvPr/>
        </p:nvPicPr>
        <p:blipFill>
          <a:blip r:embed="rId27"/>
          <a:stretch>
            <a:fillRect/>
          </a:stretch>
        </p:blipFill>
        <p:spPr>
          <a:xfrm>
            <a:off x="9367738" y="4425489"/>
            <a:ext cx="266569" cy="292100"/>
          </a:xfrm>
          <a:prstGeom prst="rect">
            <a:avLst/>
          </a:prstGeom>
        </p:spPr>
      </p:pic>
      <p:grpSp>
        <p:nvGrpSpPr>
          <p:cNvPr id="541" name="Group 376"/>
          <p:cNvGrpSpPr>
            <a:grpSpLocks noChangeAspect="1"/>
          </p:cNvGrpSpPr>
          <p:nvPr/>
        </p:nvGrpSpPr>
        <p:grpSpPr bwMode="auto">
          <a:xfrm>
            <a:off x="3343564" y="4396453"/>
            <a:ext cx="241300" cy="342900"/>
            <a:chOff x="0" y="2"/>
            <a:chExt cx="152" cy="216"/>
          </a:xfrm>
        </p:grpSpPr>
        <p:sp>
          <p:nvSpPr>
            <p:cNvPr id="542" name="AutoShape 375"/>
            <p:cNvSpPr>
              <a:spLocks noChangeAspect="1" noChangeArrowheads="1" noTextEdit="1"/>
            </p:cNvSpPr>
            <p:nvPr/>
          </p:nvSpPr>
          <p:spPr bwMode="auto">
            <a:xfrm>
              <a:off x="0" y="2"/>
              <a:ext cx="15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43" name="Freeform 377"/>
            <p:cNvSpPr>
              <a:spLocks/>
            </p:cNvSpPr>
            <p:nvPr/>
          </p:nvSpPr>
          <p:spPr bwMode="auto">
            <a:xfrm>
              <a:off x="3" y="10"/>
              <a:ext cx="146" cy="200"/>
            </a:xfrm>
            <a:custGeom>
              <a:avLst/>
              <a:gdLst>
                <a:gd name="T0" fmla="*/ 146 w 146"/>
                <a:gd name="T1" fmla="*/ 39 h 200"/>
                <a:gd name="T2" fmla="*/ 96 w 146"/>
                <a:gd name="T3" fmla="*/ 0 h 200"/>
                <a:gd name="T4" fmla="*/ 0 w 146"/>
                <a:gd name="T5" fmla="*/ 0 h 200"/>
                <a:gd name="T6" fmla="*/ 0 w 146"/>
                <a:gd name="T7" fmla="*/ 200 h 200"/>
                <a:gd name="T8" fmla="*/ 146 w 146"/>
                <a:gd name="T9" fmla="*/ 200 h 200"/>
                <a:gd name="T10" fmla="*/ 146 w 146"/>
                <a:gd name="T11" fmla="*/ 39 h 200"/>
              </a:gdLst>
              <a:ahLst/>
              <a:cxnLst>
                <a:cxn ang="0">
                  <a:pos x="T0" y="T1"/>
                </a:cxn>
                <a:cxn ang="0">
                  <a:pos x="T2" y="T3"/>
                </a:cxn>
                <a:cxn ang="0">
                  <a:pos x="T4" y="T5"/>
                </a:cxn>
                <a:cxn ang="0">
                  <a:pos x="T6" y="T7"/>
                </a:cxn>
                <a:cxn ang="0">
                  <a:pos x="T8" y="T9"/>
                </a:cxn>
                <a:cxn ang="0">
                  <a:pos x="T10" y="T11"/>
                </a:cxn>
              </a:cxnLst>
              <a:rect l="0" t="0" r="r" b="b"/>
              <a:pathLst>
                <a:path w="146" h="200">
                  <a:moveTo>
                    <a:pt x="146" y="39"/>
                  </a:moveTo>
                  <a:lnTo>
                    <a:pt x="96" y="0"/>
                  </a:lnTo>
                  <a:lnTo>
                    <a:pt x="0" y="0"/>
                  </a:lnTo>
                  <a:lnTo>
                    <a:pt x="0" y="200"/>
                  </a:lnTo>
                  <a:lnTo>
                    <a:pt x="146" y="200"/>
                  </a:lnTo>
                  <a:lnTo>
                    <a:pt x="146" y="39"/>
                  </a:lnTo>
                  <a:close/>
                </a:path>
              </a:pathLst>
            </a:custGeom>
            <a:noFill/>
            <a:ln w="190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44" name="Freeform 378"/>
            <p:cNvSpPr>
              <a:spLocks/>
            </p:cNvSpPr>
            <p:nvPr/>
          </p:nvSpPr>
          <p:spPr bwMode="auto">
            <a:xfrm>
              <a:off x="99" y="10"/>
              <a:ext cx="50" cy="47"/>
            </a:xfrm>
            <a:custGeom>
              <a:avLst/>
              <a:gdLst>
                <a:gd name="T0" fmla="*/ 0 w 50"/>
                <a:gd name="T1" fmla="*/ 0 h 47"/>
                <a:gd name="T2" fmla="*/ 0 w 50"/>
                <a:gd name="T3" fmla="*/ 47 h 47"/>
                <a:gd name="T4" fmla="*/ 50 w 50"/>
                <a:gd name="T5" fmla="*/ 39 h 47"/>
              </a:gdLst>
              <a:ahLst/>
              <a:cxnLst>
                <a:cxn ang="0">
                  <a:pos x="T0" y="T1"/>
                </a:cxn>
                <a:cxn ang="0">
                  <a:pos x="T2" y="T3"/>
                </a:cxn>
                <a:cxn ang="0">
                  <a:pos x="T4" y="T5"/>
                </a:cxn>
              </a:cxnLst>
              <a:rect l="0" t="0" r="r" b="b"/>
              <a:pathLst>
                <a:path w="50" h="47">
                  <a:moveTo>
                    <a:pt x="0" y="0"/>
                  </a:moveTo>
                  <a:lnTo>
                    <a:pt x="0" y="47"/>
                  </a:lnTo>
                  <a:lnTo>
                    <a:pt x="50" y="39"/>
                  </a:lnTo>
                </a:path>
              </a:pathLst>
            </a:custGeom>
            <a:noFill/>
            <a:ln w="190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45" name="Line 379"/>
            <p:cNvSpPr>
              <a:spLocks noChangeShapeType="1"/>
            </p:cNvSpPr>
            <p:nvPr/>
          </p:nvSpPr>
          <p:spPr bwMode="auto">
            <a:xfrm>
              <a:off x="76" y="85"/>
              <a:ext cx="0" cy="56"/>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46" name="Line 380"/>
            <p:cNvSpPr>
              <a:spLocks noChangeShapeType="1"/>
            </p:cNvSpPr>
            <p:nvPr/>
          </p:nvSpPr>
          <p:spPr bwMode="auto">
            <a:xfrm>
              <a:off x="76" y="163"/>
              <a:ext cx="0"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spTree>
    <p:extLst>
      <p:ext uri="{BB962C8B-B14F-4D97-AF65-F5344CB8AC3E}">
        <p14:creationId xmlns:p14="http://schemas.microsoft.com/office/powerpoint/2010/main" val="2308464743"/>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Education</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sp>
        <p:nvSpPr>
          <p:cNvPr id="274" name="TextBox 273"/>
          <p:cNvSpPr txBox="1">
            <a:spLocks/>
          </p:cNvSpPr>
          <p:nvPr/>
        </p:nvSpPr>
        <p:spPr>
          <a:xfrm>
            <a:off x="3557997" y="2890187"/>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Folders</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2"/>
          <a:stretch>
            <a:fillRect/>
          </a:stretch>
        </p:blipFill>
        <p:spPr>
          <a:xfrm>
            <a:off x="1040463" y="1350964"/>
            <a:ext cx="291956" cy="381000"/>
          </a:xfrm>
          <a:prstGeom prst="rect">
            <a:avLst/>
          </a:prstGeom>
        </p:spPr>
      </p:pic>
      <p:pic>
        <p:nvPicPr>
          <p:cNvPr id="5" name="Picture 4"/>
          <p:cNvPicPr>
            <a:picLocks noChangeAspect="1"/>
          </p:cNvPicPr>
          <p:nvPr/>
        </p:nvPicPr>
        <p:blipFill>
          <a:blip r:embed="rId3"/>
          <a:stretch>
            <a:fillRect/>
          </a:stretch>
        </p:blipFill>
        <p:spPr>
          <a:xfrm>
            <a:off x="6302596" y="2139151"/>
            <a:ext cx="342731" cy="317500"/>
          </a:xfrm>
          <a:prstGeom prst="rect">
            <a:avLst/>
          </a:prstGeom>
        </p:spPr>
      </p:pic>
      <p:pic>
        <p:nvPicPr>
          <p:cNvPr id="6" name="Picture 5"/>
          <p:cNvPicPr>
            <a:picLocks noChangeAspect="1"/>
          </p:cNvPicPr>
          <p:nvPr/>
        </p:nvPicPr>
        <p:blipFill>
          <a:blip r:embed="rId4"/>
          <a:stretch>
            <a:fillRect/>
          </a:stretch>
        </p:blipFill>
        <p:spPr>
          <a:xfrm>
            <a:off x="5565571" y="2126451"/>
            <a:ext cx="317344" cy="342900"/>
          </a:xfrm>
          <a:prstGeom prst="rect">
            <a:avLst/>
          </a:prstGeom>
        </p:spPr>
      </p:pic>
      <p:pic>
        <p:nvPicPr>
          <p:cNvPr id="7" name="Picture 6"/>
          <p:cNvPicPr>
            <a:picLocks noChangeAspect="1"/>
          </p:cNvPicPr>
          <p:nvPr/>
        </p:nvPicPr>
        <p:blipFill>
          <a:blip r:embed="rId5"/>
          <a:stretch>
            <a:fillRect/>
          </a:stretch>
        </p:blipFill>
        <p:spPr>
          <a:xfrm>
            <a:off x="4791855" y="2139151"/>
            <a:ext cx="342731" cy="317500"/>
          </a:xfrm>
          <a:prstGeom prst="rect">
            <a:avLst/>
          </a:prstGeom>
        </p:spPr>
      </p:pic>
      <p:pic>
        <p:nvPicPr>
          <p:cNvPr id="8" name="Picture 7"/>
          <p:cNvPicPr>
            <a:picLocks noChangeAspect="1"/>
          </p:cNvPicPr>
          <p:nvPr/>
        </p:nvPicPr>
        <p:blipFill>
          <a:blip r:embed="rId6"/>
          <a:stretch>
            <a:fillRect/>
          </a:stretch>
        </p:blipFill>
        <p:spPr>
          <a:xfrm>
            <a:off x="7146789" y="2113751"/>
            <a:ext cx="165019" cy="368300"/>
          </a:xfrm>
          <a:prstGeom prst="rect">
            <a:avLst/>
          </a:prstGeom>
        </p:spPr>
      </p:pic>
      <p:pic>
        <p:nvPicPr>
          <p:cNvPr id="9" name="Picture 8"/>
          <p:cNvPicPr>
            <a:picLocks noChangeAspect="1"/>
          </p:cNvPicPr>
          <p:nvPr/>
        </p:nvPicPr>
        <p:blipFill>
          <a:blip r:embed="rId7"/>
          <a:stretch>
            <a:fillRect/>
          </a:stretch>
        </p:blipFill>
        <p:spPr>
          <a:xfrm>
            <a:off x="7926148" y="2094701"/>
            <a:ext cx="126938" cy="406400"/>
          </a:xfrm>
          <a:prstGeom prst="rect">
            <a:avLst/>
          </a:prstGeom>
        </p:spPr>
      </p:pic>
      <p:pic>
        <p:nvPicPr>
          <p:cNvPr id="10" name="Picture 9"/>
          <p:cNvPicPr>
            <a:picLocks noChangeAspect="1"/>
          </p:cNvPicPr>
          <p:nvPr/>
        </p:nvPicPr>
        <p:blipFill>
          <a:blip r:embed="rId8"/>
          <a:stretch>
            <a:fillRect/>
          </a:stretch>
        </p:blipFill>
        <p:spPr>
          <a:xfrm>
            <a:off x="4049211" y="2177251"/>
            <a:ext cx="317344" cy="241300"/>
          </a:xfrm>
          <a:prstGeom prst="rect">
            <a:avLst/>
          </a:prstGeom>
        </p:spPr>
      </p:pic>
      <p:pic>
        <p:nvPicPr>
          <p:cNvPr id="11" name="Picture 10"/>
          <p:cNvPicPr>
            <a:picLocks noChangeAspect="1"/>
          </p:cNvPicPr>
          <p:nvPr/>
        </p:nvPicPr>
        <p:blipFill>
          <a:blip r:embed="rId9"/>
          <a:stretch>
            <a:fillRect/>
          </a:stretch>
        </p:blipFill>
        <p:spPr>
          <a:xfrm>
            <a:off x="3328056" y="2145501"/>
            <a:ext cx="266569" cy="304800"/>
          </a:xfrm>
          <a:prstGeom prst="rect">
            <a:avLst/>
          </a:prstGeom>
        </p:spPr>
      </p:pic>
      <p:pic>
        <p:nvPicPr>
          <p:cNvPr id="12" name="Picture 11"/>
          <p:cNvPicPr>
            <a:picLocks noChangeAspect="1"/>
          </p:cNvPicPr>
          <p:nvPr/>
        </p:nvPicPr>
        <p:blipFill>
          <a:blip r:embed="rId10"/>
          <a:stretch>
            <a:fillRect/>
          </a:stretch>
        </p:blipFill>
        <p:spPr>
          <a:xfrm>
            <a:off x="2574084" y="2139151"/>
            <a:ext cx="253875" cy="317500"/>
          </a:xfrm>
          <a:prstGeom prst="rect">
            <a:avLst/>
          </a:prstGeom>
        </p:spPr>
      </p:pic>
      <p:pic>
        <p:nvPicPr>
          <p:cNvPr id="13" name="Picture 12"/>
          <p:cNvPicPr>
            <a:picLocks noChangeAspect="1"/>
          </p:cNvPicPr>
          <p:nvPr/>
        </p:nvPicPr>
        <p:blipFill>
          <a:blip r:embed="rId11"/>
          <a:stretch>
            <a:fillRect/>
          </a:stretch>
        </p:blipFill>
        <p:spPr>
          <a:xfrm>
            <a:off x="1799706" y="2139151"/>
            <a:ext cx="291956" cy="317500"/>
          </a:xfrm>
          <a:prstGeom prst="rect">
            <a:avLst/>
          </a:prstGeom>
        </p:spPr>
      </p:pic>
      <p:pic>
        <p:nvPicPr>
          <p:cNvPr id="14" name="Picture 13"/>
          <p:cNvPicPr>
            <a:picLocks noChangeAspect="1"/>
          </p:cNvPicPr>
          <p:nvPr/>
        </p:nvPicPr>
        <p:blipFill>
          <a:blip r:embed="rId12"/>
          <a:stretch>
            <a:fillRect/>
          </a:stretch>
        </p:blipFill>
        <p:spPr>
          <a:xfrm>
            <a:off x="1072197" y="2132801"/>
            <a:ext cx="228488" cy="330200"/>
          </a:xfrm>
          <a:prstGeom prst="rect">
            <a:avLst/>
          </a:prstGeom>
        </p:spPr>
      </p:pic>
      <p:pic>
        <p:nvPicPr>
          <p:cNvPr id="15" name="Picture 14"/>
          <p:cNvPicPr>
            <a:picLocks noChangeAspect="1"/>
          </p:cNvPicPr>
          <p:nvPr/>
        </p:nvPicPr>
        <p:blipFill>
          <a:blip r:embed="rId13"/>
          <a:stretch>
            <a:fillRect/>
          </a:stretch>
        </p:blipFill>
        <p:spPr>
          <a:xfrm>
            <a:off x="10831654" y="1401764"/>
            <a:ext cx="368119" cy="279400"/>
          </a:xfrm>
          <a:prstGeom prst="rect">
            <a:avLst/>
          </a:prstGeom>
        </p:spPr>
      </p:pic>
      <p:pic>
        <p:nvPicPr>
          <p:cNvPr id="16" name="Picture 15"/>
          <p:cNvPicPr>
            <a:picLocks noChangeAspect="1"/>
          </p:cNvPicPr>
          <p:nvPr/>
        </p:nvPicPr>
        <p:blipFill>
          <a:blip r:embed="rId14"/>
          <a:stretch>
            <a:fillRect/>
          </a:stretch>
        </p:blipFill>
        <p:spPr>
          <a:xfrm>
            <a:off x="10095357" y="1357314"/>
            <a:ext cx="330038" cy="368300"/>
          </a:xfrm>
          <a:prstGeom prst="rect">
            <a:avLst/>
          </a:prstGeom>
        </p:spPr>
      </p:pic>
      <p:pic>
        <p:nvPicPr>
          <p:cNvPr id="17" name="Picture 16"/>
          <p:cNvPicPr>
            <a:picLocks noChangeAspect="1"/>
          </p:cNvPicPr>
          <p:nvPr/>
        </p:nvPicPr>
        <p:blipFill>
          <a:blip r:embed="rId15"/>
          <a:stretch>
            <a:fillRect/>
          </a:stretch>
        </p:blipFill>
        <p:spPr>
          <a:xfrm>
            <a:off x="9355044" y="1344614"/>
            <a:ext cx="291956" cy="393700"/>
          </a:xfrm>
          <a:prstGeom prst="rect">
            <a:avLst/>
          </a:prstGeom>
        </p:spPr>
      </p:pic>
      <p:pic>
        <p:nvPicPr>
          <p:cNvPr id="18" name="Picture 17"/>
          <p:cNvPicPr>
            <a:picLocks noChangeAspect="1"/>
          </p:cNvPicPr>
          <p:nvPr/>
        </p:nvPicPr>
        <p:blipFill>
          <a:blip r:embed="rId16"/>
          <a:stretch>
            <a:fillRect/>
          </a:stretch>
        </p:blipFill>
        <p:spPr>
          <a:xfrm>
            <a:off x="8571145" y="1370014"/>
            <a:ext cx="342731" cy="342900"/>
          </a:xfrm>
          <a:prstGeom prst="rect">
            <a:avLst/>
          </a:prstGeom>
        </p:spPr>
      </p:pic>
      <p:pic>
        <p:nvPicPr>
          <p:cNvPr id="19" name="Picture 18"/>
          <p:cNvPicPr>
            <a:picLocks noChangeAspect="1"/>
          </p:cNvPicPr>
          <p:nvPr/>
        </p:nvPicPr>
        <p:blipFill>
          <a:blip r:embed="rId17"/>
          <a:stretch>
            <a:fillRect/>
          </a:stretch>
        </p:blipFill>
        <p:spPr>
          <a:xfrm>
            <a:off x="7032545" y="1370014"/>
            <a:ext cx="393506" cy="342900"/>
          </a:xfrm>
          <a:prstGeom prst="rect">
            <a:avLst/>
          </a:prstGeom>
        </p:spPr>
      </p:pic>
      <p:pic>
        <p:nvPicPr>
          <p:cNvPr id="20" name="Picture 19"/>
          <p:cNvPicPr>
            <a:picLocks noChangeAspect="1"/>
          </p:cNvPicPr>
          <p:nvPr/>
        </p:nvPicPr>
        <p:blipFill>
          <a:blip r:embed="rId18"/>
          <a:stretch>
            <a:fillRect/>
          </a:stretch>
        </p:blipFill>
        <p:spPr>
          <a:xfrm>
            <a:off x="7869027" y="1344614"/>
            <a:ext cx="241181" cy="393700"/>
          </a:xfrm>
          <a:prstGeom prst="rect">
            <a:avLst/>
          </a:prstGeom>
        </p:spPr>
      </p:pic>
      <p:pic>
        <p:nvPicPr>
          <p:cNvPr id="21" name="Picture 20"/>
          <p:cNvPicPr>
            <a:picLocks noChangeAspect="1"/>
          </p:cNvPicPr>
          <p:nvPr/>
        </p:nvPicPr>
        <p:blipFill>
          <a:blip r:embed="rId19"/>
          <a:stretch>
            <a:fillRect/>
          </a:stretch>
        </p:blipFill>
        <p:spPr>
          <a:xfrm>
            <a:off x="6264514" y="1357314"/>
            <a:ext cx="418894" cy="368300"/>
          </a:xfrm>
          <a:prstGeom prst="rect">
            <a:avLst/>
          </a:prstGeom>
        </p:spPr>
      </p:pic>
      <p:pic>
        <p:nvPicPr>
          <p:cNvPr id="22" name="Picture 21"/>
          <p:cNvPicPr>
            <a:picLocks noChangeAspect="1"/>
          </p:cNvPicPr>
          <p:nvPr/>
        </p:nvPicPr>
        <p:blipFill>
          <a:blip r:embed="rId20"/>
          <a:stretch>
            <a:fillRect/>
          </a:stretch>
        </p:blipFill>
        <p:spPr>
          <a:xfrm>
            <a:off x="4829936" y="1370014"/>
            <a:ext cx="266569" cy="342900"/>
          </a:xfrm>
          <a:prstGeom prst="rect">
            <a:avLst/>
          </a:prstGeom>
        </p:spPr>
      </p:pic>
      <p:pic>
        <p:nvPicPr>
          <p:cNvPr id="23" name="Picture 22"/>
          <p:cNvPicPr>
            <a:picLocks noChangeAspect="1"/>
          </p:cNvPicPr>
          <p:nvPr/>
        </p:nvPicPr>
        <p:blipFill>
          <a:blip r:embed="rId21"/>
          <a:stretch>
            <a:fillRect/>
          </a:stretch>
        </p:blipFill>
        <p:spPr>
          <a:xfrm>
            <a:off x="5603653" y="1357314"/>
            <a:ext cx="241181" cy="368300"/>
          </a:xfrm>
          <a:prstGeom prst="rect">
            <a:avLst/>
          </a:prstGeom>
        </p:spPr>
      </p:pic>
      <p:pic>
        <p:nvPicPr>
          <p:cNvPr id="24" name="Picture 23"/>
          <p:cNvPicPr>
            <a:picLocks noChangeAspect="1"/>
          </p:cNvPicPr>
          <p:nvPr/>
        </p:nvPicPr>
        <p:blipFill>
          <a:blip r:embed="rId22"/>
          <a:stretch>
            <a:fillRect/>
          </a:stretch>
        </p:blipFill>
        <p:spPr>
          <a:xfrm>
            <a:off x="4023824" y="1370014"/>
            <a:ext cx="368119" cy="342900"/>
          </a:xfrm>
          <a:prstGeom prst="rect">
            <a:avLst/>
          </a:prstGeom>
        </p:spPr>
      </p:pic>
      <p:pic>
        <p:nvPicPr>
          <p:cNvPr id="25" name="Picture 24"/>
          <p:cNvPicPr>
            <a:picLocks noChangeAspect="1"/>
          </p:cNvPicPr>
          <p:nvPr/>
        </p:nvPicPr>
        <p:blipFill>
          <a:blip r:embed="rId23"/>
          <a:stretch>
            <a:fillRect/>
          </a:stretch>
        </p:blipFill>
        <p:spPr>
          <a:xfrm>
            <a:off x="3289975" y="1344614"/>
            <a:ext cx="342731" cy="393700"/>
          </a:xfrm>
          <a:prstGeom prst="rect">
            <a:avLst/>
          </a:prstGeom>
        </p:spPr>
      </p:pic>
      <p:pic>
        <p:nvPicPr>
          <p:cNvPr id="26" name="Picture 25"/>
          <p:cNvPicPr>
            <a:picLocks noChangeAspect="1"/>
          </p:cNvPicPr>
          <p:nvPr/>
        </p:nvPicPr>
        <p:blipFill>
          <a:blip r:embed="rId24"/>
          <a:stretch>
            <a:fillRect/>
          </a:stretch>
        </p:blipFill>
        <p:spPr>
          <a:xfrm>
            <a:off x="2516962" y="1370014"/>
            <a:ext cx="368119" cy="342900"/>
          </a:xfrm>
          <a:prstGeom prst="rect">
            <a:avLst/>
          </a:prstGeom>
        </p:spPr>
      </p:pic>
      <p:pic>
        <p:nvPicPr>
          <p:cNvPr id="27" name="Picture 26"/>
          <p:cNvPicPr>
            <a:picLocks noChangeAspect="1"/>
          </p:cNvPicPr>
          <p:nvPr/>
        </p:nvPicPr>
        <p:blipFill>
          <a:blip r:embed="rId25"/>
          <a:stretch>
            <a:fillRect/>
          </a:stretch>
        </p:blipFill>
        <p:spPr>
          <a:xfrm>
            <a:off x="1799706" y="1357314"/>
            <a:ext cx="291956" cy="368300"/>
          </a:xfrm>
          <a:prstGeom prst="rect">
            <a:avLst/>
          </a:prstGeom>
        </p:spPr>
      </p:pic>
      <p:pic>
        <p:nvPicPr>
          <p:cNvPr id="28" name="Picture 27"/>
          <p:cNvPicPr>
            <a:picLocks noChangeAspect="1"/>
          </p:cNvPicPr>
          <p:nvPr/>
        </p:nvPicPr>
        <p:blipFill>
          <a:blip r:embed="rId26"/>
          <a:stretch>
            <a:fillRect/>
          </a:stretch>
        </p:blipFill>
        <p:spPr>
          <a:xfrm>
            <a:off x="7057933" y="3662702"/>
            <a:ext cx="342731" cy="304800"/>
          </a:xfrm>
          <a:prstGeom prst="rect">
            <a:avLst/>
          </a:prstGeom>
        </p:spPr>
      </p:pic>
      <p:pic>
        <p:nvPicPr>
          <p:cNvPr id="29" name="Picture 28"/>
          <p:cNvPicPr>
            <a:picLocks noChangeAspect="1"/>
          </p:cNvPicPr>
          <p:nvPr/>
        </p:nvPicPr>
        <p:blipFill>
          <a:blip r:embed="rId27"/>
          <a:stretch>
            <a:fillRect/>
          </a:stretch>
        </p:blipFill>
        <p:spPr>
          <a:xfrm>
            <a:off x="6289902" y="3643652"/>
            <a:ext cx="368119" cy="342900"/>
          </a:xfrm>
          <a:prstGeom prst="rect">
            <a:avLst/>
          </a:prstGeom>
        </p:spPr>
      </p:pic>
      <p:pic>
        <p:nvPicPr>
          <p:cNvPr id="30" name="Picture 29"/>
          <p:cNvPicPr>
            <a:picLocks noChangeAspect="1"/>
          </p:cNvPicPr>
          <p:nvPr/>
        </p:nvPicPr>
        <p:blipFill>
          <a:blip r:embed="rId28"/>
          <a:stretch>
            <a:fillRect/>
          </a:stretch>
        </p:blipFill>
        <p:spPr>
          <a:xfrm>
            <a:off x="5540184" y="3643652"/>
            <a:ext cx="368119" cy="342900"/>
          </a:xfrm>
          <a:prstGeom prst="rect">
            <a:avLst/>
          </a:prstGeom>
        </p:spPr>
      </p:pic>
      <p:pic>
        <p:nvPicPr>
          <p:cNvPr id="31" name="Picture 30"/>
          <p:cNvPicPr>
            <a:picLocks noChangeAspect="1"/>
          </p:cNvPicPr>
          <p:nvPr/>
        </p:nvPicPr>
        <p:blipFill>
          <a:blip r:embed="rId29"/>
          <a:stretch>
            <a:fillRect/>
          </a:stretch>
        </p:blipFill>
        <p:spPr>
          <a:xfrm>
            <a:off x="4779161" y="3643652"/>
            <a:ext cx="368119" cy="342900"/>
          </a:xfrm>
          <a:prstGeom prst="rect">
            <a:avLst/>
          </a:prstGeom>
        </p:spPr>
      </p:pic>
      <p:pic>
        <p:nvPicPr>
          <p:cNvPr id="32" name="Picture 31"/>
          <p:cNvPicPr>
            <a:picLocks noChangeAspect="1"/>
          </p:cNvPicPr>
          <p:nvPr/>
        </p:nvPicPr>
        <p:blipFill>
          <a:blip r:embed="rId30"/>
          <a:stretch>
            <a:fillRect/>
          </a:stretch>
        </p:blipFill>
        <p:spPr>
          <a:xfrm>
            <a:off x="4023824" y="3643652"/>
            <a:ext cx="368119" cy="342900"/>
          </a:xfrm>
          <a:prstGeom prst="rect">
            <a:avLst/>
          </a:prstGeom>
        </p:spPr>
      </p:pic>
      <p:pic>
        <p:nvPicPr>
          <p:cNvPr id="33" name="Picture 32"/>
          <p:cNvPicPr>
            <a:picLocks noChangeAspect="1"/>
          </p:cNvPicPr>
          <p:nvPr/>
        </p:nvPicPr>
        <p:blipFill>
          <a:blip r:embed="rId31"/>
          <a:stretch>
            <a:fillRect/>
          </a:stretch>
        </p:blipFill>
        <p:spPr>
          <a:xfrm>
            <a:off x="3277281" y="3643652"/>
            <a:ext cx="368119" cy="342900"/>
          </a:xfrm>
          <a:prstGeom prst="rect">
            <a:avLst/>
          </a:prstGeom>
        </p:spPr>
      </p:pic>
      <p:pic>
        <p:nvPicPr>
          <p:cNvPr id="34" name="Picture 33"/>
          <p:cNvPicPr>
            <a:picLocks noChangeAspect="1"/>
          </p:cNvPicPr>
          <p:nvPr/>
        </p:nvPicPr>
        <p:blipFill>
          <a:blip r:embed="rId32"/>
          <a:stretch>
            <a:fillRect/>
          </a:stretch>
        </p:blipFill>
        <p:spPr>
          <a:xfrm>
            <a:off x="2516962" y="3643652"/>
            <a:ext cx="368119" cy="342900"/>
          </a:xfrm>
          <a:prstGeom prst="rect">
            <a:avLst/>
          </a:prstGeom>
        </p:spPr>
      </p:pic>
      <p:pic>
        <p:nvPicPr>
          <p:cNvPr id="35" name="Picture 34"/>
          <p:cNvPicPr>
            <a:picLocks noChangeAspect="1"/>
          </p:cNvPicPr>
          <p:nvPr/>
        </p:nvPicPr>
        <p:blipFill>
          <a:blip r:embed="rId33"/>
          <a:stretch>
            <a:fillRect/>
          </a:stretch>
        </p:blipFill>
        <p:spPr>
          <a:xfrm>
            <a:off x="1761625" y="3643652"/>
            <a:ext cx="368119" cy="342900"/>
          </a:xfrm>
          <a:prstGeom prst="rect">
            <a:avLst/>
          </a:prstGeom>
        </p:spPr>
      </p:pic>
      <p:pic>
        <p:nvPicPr>
          <p:cNvPr id="36" name="Picture 35"/>
          <p:cNvPicPr>
            <a:picLocks noChangeAspect="1"/>
          </p:cNvPicPr>
          <p:nvPr/>
        </p:nvPicPr>
        <p:blipFill>
          <a:blip r:embed="rId34"/>
          <a:stretch>
            <a:fillRect/>
          </a:stretch>
        </p:blipFill>
        <p:spPr>
          <a:xfrm>
            <a:off x="1002382" y="3643652"/>
            <a:ext cx="368119" cy="342900"/>
          </a:xfrm>
          <a:prstGeom prst="rect">
            <a:avLst/>
          </a:prstGeom>
        </p:spPr>
      </p:pic>
      <p:pic>
        <p:nvPicPr>
          <p:cNvPr id="37" name="Picture 36"/>
          <p:cNvPicPr>
            <a:picLocks noChangeAspect="1"/>
          </p:cNvPicPr>
          <p:nvPr/>
        </p:nvPicPr>
        <p:blipFill>
          <a:blip r:embed="rId35"/>
          <a:stretch>
            <a:fillRect/>
          </a:stretch>
        </p:blipFill>
        <p:spPr>
          <a:xfrm>
            <a:off x="8558451" y="3643652"/>
            <a:ext cx="368119" cy="342900"/>
          </a:xfrm>
          <a:prstGeom prst="rect">
            <a:avLst/>
          </a:prstGeom>
        </p:spPr>
      </p:pic>
      <p:pic>
        <p:nvPicPr>
          <p:cNvPr id="38" name="Picture 37"/>
          <p:cNvPicPr>
            <a:picLocks noChangeAspect="1"/>
          </p:cNvPicPr>
          <p:nvPr/>
        </p:nvPicPr>
        <p:blipFill>
          <a:blip r:embed="rId36"/>
          <a:stretch>
            <a:fillRect/>
          </a:stretch>
        </p:blipFill>
        <p:spPr>
          <a:xfrm>
            <a:off x="7805558" y="3643652"/>
            <a:ext cx="368119" cy="342900"/>
          </a:xfrm>
          <a:prstGeom prst="rect">
            <a:avLst/>
          </a:prstGeom>
        </p:spPr>
      </p:pic>
      <p:pic>
        <p:nvPicPr>
          <p:cNvPr id="40" name="Picture 39"/>
          <p:cNvPicPr>
            <a:picLocks noChangeAspect="1"/>
          </p:cNvPicPr>
          <p:nvPr/>
        </p:nvPicPr>
        <p:blipFill>
          <a:blip r:embed="rId37"/>
          <a:stretch>
            <a:fillRect/>
          </a:stretch>
        </p:blipFill>
        <p:spPr>
          <a:xfrm>
            <a:off x="10101704" y="3662702"/>
            <a:ext cx="317344" cy="304800"/>
          </a:xfrm>
          <a:prstGeom prst="rect">
            <a:avLst/>
          </a:prstGeom>
        </p:spPr>
      </p:pic>
      <p:pic>
        <p:nvPicPr>
          <p:cNvPr id="469" name="Picture 468"/>
          <p:cNvPicPr>
            <a:picLocks noChangeAspect="1"/>
          </p:cNvPicPr>
          <p:nvPr/>
        </p:nvPicPr>
        <p:blipFill>
          <a:blip r:embed="rId38"/>
          <a:stretch>
            <a:fillRect/>
          </a:stretch>
        </p:blipFill>
        <p:spPr>
          <a:xfrm>
            <a:off x="9342350" y="3662702"/>
            <a:ext cx="317344" cy="304800"/>
          </a:xfrm>
          <a:prstGeom prst="rect">
            <a:avLst/>
          </a:prstGeom>
        </p:spPr>
      </p:pic>
      <p:pic>
        <p:nvPicPr>
          <p:cNvPr id="470" name="Picture 469"/>
          <p:cNvPicPr>
            <a:picLocks noChangeAspect="1"/>
          </p:cNvPicPr>
          <p:nvPr/>
        </p:nvPicPr>
        <p:blipFill>
          <a:blip r:embed="rId39"/>
          <a:stretch>
            <a:fillRect/>
          </a:stretch>
        </p:blipFill>
        <p:spPr>
          <a:xfrm>
            <a:off x="10857041" y="3662702"/>
            <a:ext cx="317344" cy="304800"/>
          </a:xfrm>
          <a:prstGeom prst="rect">
            <a:avLst/>
          </a:prstGeom>
        </p:spPr>
      </p:pic>
      <p:sp>
        <p:nvSpPr>
          <p:cNvPr id="342" name="TextBox 341"/>
          <p:cNvSpPr txBox="1">
            <a:spLocks/>
          </p:cNvSpPr>
          <p:nvPr/>
        </p:nvSpPr>
        <p:spPr>
          <a:xfrm>
            <a:off x="3520521" y="4452937"/>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Graphic tools</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471" name="Picture 470"/>
          <p:cNvPicPr>
            <a:picLocks noChangeAspect="1"/>
          </p:cNvPicPr>
          <p:nvPr/>
        </p:nvPicPr>
        <p:blipFill>
          <a:blip r:embed="rId40"/>
          <a:stretch>
            <a:fillRect/>
          </a:stretch>
        </p:blipFill>
        <p:spPr>
          <a:xfrm>
            <a:off x="1015076" y="5135630"/>
            <a:ext cx="342731" cy="381000"/>
          </a:xfrm>
          <a:prstGeom prst="rect">
            <a:avLst/>
          </a:prstGeom>
        </p:spPr>
      </p:pic>
      <p:pic>
        <p:nvPicPr>
          <p:cNvPr id="472" name="Picture 471"/>
          <p:cNvPicPr>
            <a:picLocks noChangeAspect="1"/>
          </p:cNvPicPr>
          <p:nvPr/>
        </p:nvPicPr>
        <p:blipFill>
          <a:blip r:embed="rId41"/>
          <a:stretch>
            <a:fillRect/>
          </a:stretch>
        </p:blipFill>
        <p:spPr>
          <a:xfrm>
            <a:off x="4061905" y="5167380"/>
            <a:ext cx="291956" cy="317500"/>
          </a:xfrm>
          <a:prstGeom prst="rect">
            <a:avLst/>
          </a:prstGeom>
        </p:spPr>
      </p:pic>
      <p:pic>
        <p:nvPicPr>
          <p:cNvPr id="473" name="Picture 472"/>
          <p:cNvPicPr>
            <a:picLocks noChangeAspect="1"/>
          </p:cNvPicPr>
          <p:nvPr/>
        </p:nvPicPr>
        <p:blipFill>
          <a:blip r:embed="rId42"/>
          <a:stretch>
            <a:fillRect/>
          </a:stretch>
        </p:blipFill>
        <p:spPr>
          <a:xfrm>
            <a:off x="3340750" y="5173730"/>
            <a:ext cx="241181" cy="304800"/>
          </a:xfrm>
          <a:prstGeom prst="rect">
            <a:avLst/>
          </a:prstGeom>
        </p:spPr>
      </p:pic>
      <p:pic>
        <p:nvPicPr>
          <p:cNvPr id="474" name="Picture 473"/>
          <p:cNvPicPr>
            <a:picLocks noChangeAspect="1"/>
          </p:cNvPicPr>
          <p:nvPr/>
        </p:nvPicPr>
        <p:blipFill>
          <a:blip r:embed="rId43"/>
          <a:stretch>
            <a:fillRect/>
          </a:stretch>
        </p:blipFill>
        <p:spPr>
          <a:xfrm>
            <a:off x="2574084" y="5129280"/>
            <a:ext cx="253875" cy="393700"/>
          </a:xfrm>
          <a:prstGeom prst="rect">
            <a:avLst/>
          </a:prstGeom>
        </p:spPr>
      </p:pic>
      <p:pic>
        <p:nvPicPr>
          <p:cNvPr id="475" name="Picture 474"/>
          <p:cNvPicPr>
            <a:picLocks noChangeAspect="1"/>
          </p:cNvPicPr>
          <p:nvPr/>
        </p:nvPicPr>
        <p:blipFill>
          <a:blip r:embed="rId44"/>
          <a:stretch>
            <a:fillRect/>
          </a:stretch>
        </p:blipFill>
        <p:spPr>
          <a:xfrm>
            <a:off x="1755278" y="5129280"/>
            <a:ext cx="380813" cy="393700"/>
          </a:xfrm>
          <a:prstGeom prst="rect">
            <a:avLst/>
          </a:prstGeom>
        </p:spPr>
      </p:pic>
      <p:pic>
        <p:nvPicPr>
          <p:cNvPr id="476" name="Picture 475"/>
          <p:cNvPicPr>
            <a:picLocks noChangeAspect="1"/>
          </p:cNvPicPr>
          <p:nvPr/>
        </p:nvPicPr>
        <p:blipFill>
          <a:blip r:embed="rId45"/>
          <a:stretch>
            <a:fillRect/>
          </a:stretch>
        </p:blipFill>
        <p:spPr>
          <a:xfrm>
            <a:off x="4791855" y="5180080"/>
            <a:ext cx="342731" cy="292100"/>
          </a:xfrm>
          <a:prstGeom prst="rect">
            <a:avLst/>
          </a:prstGeom>
        </p:spPr>
      </p:pic>
      <p:pic>
        <p:nvPicPr>
          <p:cNvPr id="477" name="Picture 476"/>
          <p:cNvPicPr>
            <a:picLocks noChangeAspect="1"/>
          </p:cNvPicPr>
          <p:nvPr/>
        </p:nvPicPr>
        <p:blipFill>
          <a:blip r:embed="rId46"/>
          <a:stretch>
            <a:fillRect/>
          </a:stretch>
        </p:blipFill>
        <p:spPr>
          <a:xfrm>
            <a:off x="8545757" y="5192780"/>
            <a:ext cx="393506" cy="266700"/>
          </a:xfrm>
          <a:prstGeom prst="rect">
            <a:avLst/>
          </a:prstGeom>
        </p:spPr>
      </p:pic>
      <p:pic>
        <p:nvPicPr>
          <p:cNvPr id="478" name="Picture 477"/>
          <p:cNvPicPr>
            <a:picLocks noChangeAspect="1"/>
          </p:cNvPicPr>
          <p:nvPr/>
        </p:nvPicPr>
        <p:blipFill>
          <a:blip r:embed="rId47"/>
          <a:stretch>
            <a:fillRect/>
          </a:stretch>
        </p:blipFill>
        <p:spPr>
          <a:xfrm>
            <a:off x="9418513" y="5180080"/>
            <a:ext cx="165019" cy="292100"/>
          </a:xfrm>
          <a:prstGeom prst="rect">
            <a:avLst/>
          </a:prstGeom>
        </p:spPr>
      </p:pic>
      <p:pic>
        <p:nvPicPr>
          <p:cNvPr id="479" name="Picture 478"/>
          <p:cNvPicPr>
            <a:picLocks noChangeAspect="1"/>
          </p:cNvPicPr>
          <p:nvPr/>
        </p:nvPicPr>
        <p:blipFill>
          <a:blip r:embed="rId48"/>
          <a:stretch>
            <a:fillRect/>
          </a:stretch>
        </p:blipFill>
        <p:spPr>
          <a:xfrm>
            <a:off x="7792864" y="5148330"/>
            <a:ext cx="393506" cy="355600"/>
          </a:xfrm>
          <a:prstGeom prst="rect">
            <a:avLst/>
          </a:prstGeom>
        </p:spPr>
      </p:pic>
      <p:pic>
        <p:nvPicPr>
          <p:cNvPr id="480" name="Picture 479"/>
          <p:cNvPicPr>
            <a:picLocks noChangeAspect="1"/>
          </p:cNvPicPr>
          <p:nvPr/>
        </p:nvPicPr>
        <p:blipFill>
          <a:blip r:embed="rId49"/>
          <a:stretch>
            <a:fillRect/>
          </a:stretch>
        </p:blipFill>
        <p:spPr>
          <a:xfrm>
            <a:off x="7057933" y="5167380"/>
            <a:ext cx="342731" cy="317500"/>
          </a:xfrm>
          <a:prstGeom prst="rect">
            <a:avLst/>
          </a:prstGeom>
        </p:spPr>
      </p:pic>
      <p:pic>
        <p:nvPicPr>
          <p:cNvPr id="481" name="Picture 480"/>
          <p:cNvPicPr>
            <a:picLocks noChangeAspect="1"/>
          </p:cNvPicPr>
          <p:nvPr/>
        </p:nvPicPr>
        <p:blipFill>
          <a:blip r:embed="rId50"/>
          <a:stretch>
            <a:fillRect/>
          </a:stretch>
        </p:blipFill>
        <p:spPr>
          <a:xfrm>
            <a:off x="6340677" y="5148330"/>
            <a:ext cx="266569" cy="355600"/>
          </a:xfrm>
          <a:prstGeom prst="rect">
            <a:avLst/>
          </a:prstGeom>
        </p:spPr>
      </p:pic>
      <p:pic>
        <p:nvPicPr>
          <p:cNvPr id="482" name="Picture 481"/>
          <p:cNvPicPr>
            <a:picLocks noChangeAspect="1"/>
          </p:cNvPicPr>
          <p:nvPr/>
        </p:nvPicPr>
        <p:blipFill>
          <a:blip r:embed="rId51"/>
          <a:stretch>
            <a:fillRect/>
          </a:stretch>
        </p:blipFill>
        <p:spPr>
          <a:xfrm>
            <a:off x="5571918" y="5173730"/>
            <a:ext cx="304650" cy="304800"/>
          </a:xfrm>
          <a:prstGeom prst="rect">
            <a:avLst/>
          </a:prstGeom>
        </p:spPr>
      </p:pic>
      <p:pic>
        <p:nvPicPr>
          <p:cNvPr id="483" name="Picture 482"/>
          <p:cNvPicPr>
            <a:picLocks noChangeAspect="1"/>
          </p:cNvPicPr>
          <p:nvPr/>
        </p:nvPicPr>
        <p:blipFill>
          <a:blip r:embed="rId52"/>
          <a:stretch>
            <a:fillRect/>
          </a:stretch>
        </p:blipFill>
        <p:spPr>
          <a:xfrm>
            <a:off x="10165173" y="5205480"/>
            <a:ext cx="190406" cy="241300"/>
          </a:xfrm>
          <a:prstGeom prst="rect">
            <a:avLst/>
          </a:prstGeom>
        </p:spPr>
      </p:pic>
      <p:pic>
        <p:nvPicPr>
          <p:cNvPr id="484" name="Picture 483"/>
          <p:cNvPicPr>
            <a:picLocks noChangeAspect="1"/>
          </p:cNvPicPr>
          <p:nvPr/>
        </p:nvPicPr>
        <p:blipFill>
          <a:blip r:embed="rId53"/>
          <a:stretch>
            <a:fillRect/>
          </a:stretch>
        </p:blipFill>
        <p:spPr>
          <a:xfrm>
            <a:off x="10958591" y="5141980"/>
            <a:ext cx="114244" cy="368300"/>
          </a:xfrm>
          <a:prstGeom prst="rect">
            <a:avLst/>
          </a:prstGeom>
        </p:spPr>
      </p:pic>
    </p:spTree>
    <p:extLst>
      <p:ext uri="{BB962C8B-B14F-4D97-AF65-F5344CB8AC3E}">
        <p14:creationId xmlns:p14="http://schemas.microsoft.com/office/powerpoint/2010/main" val="2805225899"/>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Maintenance</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549" name="Picture 548"/>
          <p:cNvPicPr>
            <a:picLocks noChangeAspect="1"/>
          </p:cNvPicPr>
          <p:nvPr/>
        </p:nvPicPr>
        <p:blipFill>
          <a:blip r:embed="rId2"/>
          <a:stretch>
            <a:fillRect/>
          </a:stretch>
        </p:blipFill>
        <p:spPr>
          <a:xfrm>
            <a:off x="9355044" y="1376957"/>
            <a:ext cx="291956" cy="330200"/>
          </a:xfrm>
          <a:prstGeom prst="rect">
            <a:avLst/>
          </a:prstGeom>
        </p:spPr>
      </p:pic>
      <p:pic>
        <p:nvPicPr>
          <p:cNvPr id="550" name="Picture 549"/>
          <p:cNvPicPr>
            <a:picLocks noChangeAspect="1"/>
          </p:cNvPicPr>
          <p:nvPr/>
        </p:nvPicPr>
        <p:blipFill>
          <a:blip r:embed="rId3"/>
          <a:stretch>
            <a:fillRect/>
          </a:stretch>
        </p:blipFill>
        <p:spPr>
          <a:xfrm>
            <a:off x="10108051" y="1427757"/>
            <a:ext cx="304650" cy="228600"/>
          </a:xfrm>
          <a:prstGeom prst="rect">
            <a:avLst/>
          </a:prstGeom>
        </p:spPr>
      </p:pic>
      <p:pic>
        <p:nvPicPr>
          <p:cNvPr id="551" name="Picture 550"/>
          <p:cNvPicPr>
            <a:picLocks noChangeAspect="1"/>
          </p:cNvPicPr>
          <p:nvPr/>
        </p:nvPicPr>
        <p:blipFill>
          <a:blip r:embed="rId4"/>
          <a:stretch>
            <a:fillRect/>
          </a:stretch>
        </p:blipFill>
        <p:spPr>
          <a:xfrm>
            <a:off x="8558451" y="1415057"/>
            <a:ext cx="368119" cy="254000"/>
          </a:xfrm>
          <a:prstGeom prst="rect">
            <a:avLst/>
          </a:prstGeom>
        </p:spPr>
      </p:pic>
      <p:pic>
        <p:nvPicPr>
          <p:cNvPr id="553" name="Picture 552"/>
          <p:cNvPicPr>
            <a:picLocks noChangeAspect="1"/>
          </p:cNvPicPr>
          <p:nvPr/>
        </p:nvPicPr>
        <p:blipFill>
          <a:blip r:embed="rId5"/>
          <a:stretch>
            <a:fillRect/>
          </a:stretch>
        </p:blipFill>
        <p:spPr>
          <a:xfrm>
            <a:off x="5578265" y="1357907"/>
            <a:ext cx="291956" cy="368300"/>
          </a:xfrm>
          <a:prstGeom prst="rect">
            <a:avLst/>
          </a:prstGeom>
        </p:spPr>
      </p:pic>
      <p:pic>
        <p:nvPicPr>
          <p:cNvPr id="554" name="Picture 553"/>
          <p:cNvPicPr>
            <a:picLocks noChangeAspect="1"/>
          </p:cNvPicPr>
          <p:nvPr/>
        </p:nvPicPr>
        <p:blipFill>
          <a:blip r:embed="rId6"/>
          <a:stretch>
            <a:fillRect/>
          </a:stretch>
        </p:blipFill>
        <p:spPr>
          <a:xfrm>
            <a:off x="2510615" y="1389657"/>
            <a:ext cx="380813" cy="304800"/>
          </a:xfrm>
          <a:prstGeom prst="rect">
            <a:avLst/>
          </a:prstGeom>
        </p:spPr>
      </p:pic>
      <p:pic>
        <p:nvPicPr>
          <p:cNvPr id="555" name="Picture 554"/>
          <p:cNvPicPr>
            <a:picLocks noChangeAspect="1"/>
          </p:cNvPicPr>
          <p:nvPr/>
        </p:nvPicPr>
        <p:blipFill>
          <a:blip r:embed="rId7"/>
          <a:stretch>
            <a:fillRect/>
          </a:stretch>
        </p:blipFill>
        <p:spPr>
          <a:xfrm>
            <a:off x="1103932" y="1345207"/>
            <a:ext cx="165019" cy="393700"/>
          </a:xfrm>
          <a:prstGeom prst="rect">
            <a:avLst/>
          </a:prstGeom>
        </p:spPr>
      </p:pic>
      <p:pic>
        <p:nvPicPr>
          <p:cNvPr id="556" name="Picture 555"/>
          <p:cNvPicPr>
            <a:picLocks noChangeAspect="1"/>
          </p:cNvPicPr>
          <p:nvPr/>
        </p:nvPicPr>
        <p:blipFill>
          <a:blip r:embed="rId8"/>
          <a:stretch>
            <a:fillRect/>
          </a:stretch>
        </p:blipFill>
        <p:spPr>
          <a:xfrm>
            <a:off x="7064279" y="1345207"/>
            <a:ext cx="330038" cy="393700"/>
          </a:xfrm>
          <a:prstGeom prst="rect">
            <a:avLst/>
          </a:prstGeom>
        </p:spPr>
      </p:pic>
      <p:pic>
        <p:nvPicPr>
          <p:cNvPr id="557" name="Picture 556"/>
          <p:cNvPicPr>
            <a:picLocks noChangeAspect="1"/>
          </p:cNvPicPr>
          <p:nvPr/>
        </p:nvPicPr>
        <p:blipFill>
          <a:blip r:embed="rId9"/>
          <a:stretch>
            <a:fillRect/>
          </a:stretch>
        </p:blipFill>
        <p:spPr>
          <a:xfrm>
            <a:off x="1793359" y="1389657"/>
            <a:ext cx="304650" cy="304800"/>
          </a:xfrm>
          <a:prstGeom prst="rect">
            <a:avLst/>
          </a:prstGeom>
        </p:spPr>
      </p:pic>
      <p:pic>
        <p:nvPicPr>
          <p:cNvPr id="558" name="Picture 557"/>
          <p:cNvPicPr>
            <a:picLocks noChangeAspect="1"/>
          </p:cNvPicPr>
          <p:nvPr/>
        </p:nvPicPr>
        <p:blipFill>
          <a:blip r:embed="rId10"/>
          <a:stretch>
            <a:fillRect/>
          </a:stretch>
        </p:blipFill>
        <p:spPr>
          <a:xfrm>
            <a:off x="4880711" y="1370607"/>
            <a:ext cx="165019" cy="342900"/>
          </a:xfrm>
          <a:prstGeom prst="rect">
            <a:avLst/>
          </a:prstGeom>
        </p:spPr>
      </p:pic>
      <p:pic>
        <p:nvPicPr>
          <p:cNvPr id="559" name="Picture 558"/>
          <p:cNvPicPr>
            <a:picLocks noChangeAspect="1"/>
          </p:cNvPicPr>
          <p:nvPr/>
        </p:nvPicPr>
        <p:blipFill>
          <a:blip r:embed="rId11"/>
          <a:stretch>
            <a:fillRect/>
          </a:stretch>
        </p:blipFill>
        <p:spPr>
          <a:xfrm>
            <a:off x="4036518" y="1345207"/>
            <a:ext cx="342731" cy="393700"/>
          </a:xfrm>
          <a:prstGeom prst="rect">
            <a:avLst/>
          </a:prstGeom>
        </p:spPr>
      </p:pic>
      <p:pic>
        <p:nvPicPr>
          <p:cNvPr id="560" name="Picture 559"/>
          <p:cNvPicPr>
            <a:picLocks noChangeAspect="1"/>
          </p:cNvPicPr>
          <p:nvPr/>
        </p:nvPicPr>
        <p:blipFill>
          <a:blip r:embed="rId12"/>
          <a:stretch>
            <a:fillRect/>
          </a:stretch>
        </p:blipFill>
        <p:spPr>
          <a:xfrm>
            <a:off x="6289902" y="1332507"/>
            <a:ext cx="368119" cy="419100"/>
          </a:xfrm>
          <a:prstGeom prst="rect">
            <a:avLst/>
          </a:prstGeom>
        </p:spPr>
      </p:pic>
      <p:pic>
        <p:nvPicPr>
          <p:cNvPr id="561" name="Picture 560"/>
          <p:cNvPicPr>
            <a:picLocks noChangeAspect="1"/>
          </p:cNvPicPr>
          <p:nvPr/>
        </p:nvPicPr>
        <p:blipFill>
          <a:blip r:embed="rId13"/>
          <a:stretch>
            <a:fillRect/>
          </a:stretch>
        </p:blipFill>
        <p:spPr>
          <a:xfrm>
            <a:off x="3410565" y="1345207"/>
            <a:ext cx="101550" cy="393700"/>
          </a:xfrm>
          <a:prstGeom prst="rect">
            <a:avLst/>
          </a:prstGeom>
        </p:spPr>
      </p:pic>
      <p:pic>
        <p:nvPicPr>
          <p:cNvPr id="562" name="Picture 561"/>
          <p:cNvPicPr>
            <a:picLocks noChangeAspect="1"/>
          </p:cNvPicPr>
          <p:nvPr/>
        </p:nvPicPr>
        <p:blipFill>
          <a:blip r:embed="rId14"/>
          <a:stretch>
            <a:fillRect/>
          </a:stretch>
        </p:blipFill>
        <p:spPr>
          <a:xfrm>
            <a:off x="10882429" y="1351557"/>
            <a:ext cx="266569" cy="381000"/>
          </a:xfrm>
          <a:prstGeom prst="rect">
            <a:avLst/>
          </a:prstGeom>
        </p:spPr>
      </p:pic>
      <p:sp>
        <p:nvSpPr>
          <p:cNvPr id="563" name="TextBox 562"/>
          <p:cNvSpPr txBox="1">
            <a:spLocks/>
          </p:cNvSpPr>
          <p:nvPr/>
        </p:nvSpPr>
        <p:spPr>
          <a:xfrm>
            <a:off x="3517237" y="2153858"/>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Maps &amp;Location</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grpSp>
        <p:nvGrpSpPr>
          <p:cNvPr id="614" name="Group 613"/>
          <p:cNvGrpSpPr/>
          <p:nvPr/>
        </p:nvGrpSpPr>
        <p:grpSpPr>
          <a:xfrm>
            <a:off x="1088810" y="2877073"/>
            <a:ext cx="195262" cy="350838"/>
            <a:chOff x="-7878521" y="3770313"/>
            <a:chExt cx="195262" cy="350838"/>
          </a:xfrm>
        </p:grpSpPr>
        <p:sp>
          <p:nvSpPr>
            <p:cNvPr id="567" name="Freeform 38"/>
            <p:cNvSpPr>
              <a:spLocks/>
            </p:cNvSpPr>
            <p:nvPr/>
          </p:nvSpPr>
          <p:spPr bwMode="auto">
            <a:xfrm>
              <a:off x="-7878521" y="3770313"/>
              <a:ext cx="195262" cy="282575"/>
            </a:xfrm>
            <a:custGeom>
              <a:avLst/>
              <a:gdLst>
                <a:gd name="T0" fmla="*/ 46 w 46"/>
                <a:gd name="T1" fmla="*/ 23 h 66"/>
                <a:gd name="T2" fmla="*/ 23 w 46"/>
                <a:gd name="T3" fmla="*/ 66 h 66"/>
                <a:gd name="T4" fmla="*/ 0 w 46"/>
                <a:gd name="T5" fmla="*/ 23 h 66"/>
                <a:gd name="T6" fmla="*/ 23 w 46"/>
                <a:gd name="T7" fmla="*/ 0 h 66"/>
                <a:gd name="T8" fmla="*/ 46 w 46"/>
                <a:gd name="T9" fmla="*/ 23 h 66"/>
              </a:gdLst>
              <a:ahLst/>
              <a:cxnLst>
                <a:cxn ang="0">
                  <a:pos x="T0" y="T1"/>
                </a:cxn>
                <a:cxn ang="0">
                  <a:pos x="T2" y="T3"/>
                </a:cxn>
                <a:cxn ang="0">
                  <a:pos x="T4" y="T5"/>
                </a:cxn>
                <a:cxn ang="0">
                  <a:pos x="T6" y="T7"/>
                </a:cxn>
                <a:cxn ang="0">
                  <a:pos x="T8" y="T9"/>
                </a:cxn>
              </a:cxnLst>
              <a:rect l="0" t="0" r="r" b="b"/>
              <a:pathLst>
                <a:path w="46" h="66">
                  <a:moveTo>
                    <a:pt x="46" y="23"/>
                  </a:moveTo>
                  <a:cubicBezTo>
                    <a:pt x="46" y="46"/>
                    <a:pt x="23" y="66"/>
                    <a:pt x="23" y="66"/>
                  </a:cubicBezTo>
                  <a:cubicBezTo>
                    <a:pt x="23" y="66"/>
                    <a:pt x="0" y="46"/>
                    <a:pt x="0" y="23"/>
                  </a:cubicBezTo>
                  <a:cubicBezTo>
                    <a:pt x="0" y="10"/>
                    <a:pt x="10" y="0"/>
                    <a:pt x="23" y="0"/>
                  </a:cubicBezTo>
                  <a:cubicBezTo>
                    <a:pt x="36" y="0"/>
                    <a:pt x="46" y="10"/>
                    <a:pt x="46" y="23"/>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68" name="Oval 39"/>
            <p:cNvSpPr>
              <a:spLocks noChangeArrowheads="1"/>
            </p:cNvSpPr>
            <p:nvPr/>
          </p:nvSpPr>
          <p:spPr bwMode="auto">
            <a:xfrm>
              <a:off x="-7824546" y="3825875"/>
              <a:ext cx="85725" cy="809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69" name="Line 40"/>
            <p:cNvSpPr>
              <a:spLocks noChangeShapeType="1"/>
            </p:cNvSpPr>
            <p:nvPr/>
          </p:nvSpPr>
          <p:spPr bwMode="auto">
            <a:xfrm flipV="1">
              <a:off x="-7878521" y="4078288"/>
              <a:ext cx="182562"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0" name="Line 41"/>
            <p:cNvSpPr>
              <a:spLocks noChangeShapeType="1"/>
            </p:cNvSpPr>
            <p:nvPr/>
          </p:nvSpPr>
          <p:spPr bwMode="auto">
            <a:xfrm flipH="1" flipV="1">
              <a:off x="-7878521" y="4078288"/>
              <a:ext cx="182562"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6" name="Group 615"/>
          <p:cNvGrpSpPr/>
          <p:nvPr/>
        </p:nvGrpSpPr>
        <p:grpSpPr>
          <a:xfrm>
            <a:off x="1818684" y="2881836"/>
            <a:ext cx="254000" cy="341313"/>
            <a:chOff x="-7094296" y="3775075"/>
            <a:chExt cx="254000" cy="341313"/>
          </a:xfrm>
        </p:grpSpPr>
        <p:sp>
          <p:nvSpPr>
            <p:cNvPr id="571" name="Freeform 42"/>
            <p:cNvSpPr>
              <a:spLocks/>
            </p:cNvSpPr>
            <p:nvPr/>
          </p:nvSpPr>
          <p:spPr bwMode="auto">
            <a:xfrm>
              <a:off x="-7094296" y="3775075"/>
              <a:ext cx="254000"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2" name="Freeform 43"/>
            <p:cNvSpPr>
              <a:spLocks/>
            </p:cNvSpPr>
            <p:nvPr/>
          </p:nvSpPr>
          <p:spPr bwMode="auto">
            <a:xfrm>
              <a:off x="-7073658" y="4048125"/>
              <a:ext cx="211137"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8" name="Group 617"/>
          <p:cNvGrpSpPr/>
          <p:nvPr/>
        </p:nvGrpSpPr>
        <p:grpSpPr>
          <a:xfrm>
            <a:off x="2591484" y="2898504"/>
            <a:ext cx="219075" cy="307976"/>
            <a:chOff x="-6264033" y="3790950"/>
            <a:chExt cx="219075" cy="307976"/>
          </a:xfrm>
        </p:grpSpPr>
        <p:sp>
          <p:nvSpPr>
            <p:cNvPr id="573" name="Freeform 44"/>
            <p:cNvSpPr>
              <a:spLocks/>
            </p:cNvSpPr>
            <p:nvPr/>
          </p:nvSpPr>
          <p:spPr bwMode="auto">
            <a:xfrm>
              <a:off x="-6095758" y="3902075"/>
              <a:ext cx="50800" cy="196850"/>
            </a:xfrm>
            <a:custGeom>
              <a:avLst/>
              <a:gdLst>
                <a:gd name="T0" fmla="*/ 32 w 32"/>
                <a:gd name="T1" fmla="*/ 124 h 124"/>
                <a:gd name="T2" fmla="*/ 0 w 32"/>
                <a:gd name="T3" fmla="*/ 111 h 124"/>
                <a:gd name="T4" fmla="*/ 0 w 32"/>
                <a:gd name="T5" fmla="*/ 0 h 124"/>
                <a:gd name="T6" fmla="*/ 32 w 32"/>
                <a:gd name="T7" fmla="*/ 14 h 124"/>
                <a:gd name="T8" fmla="*/ 32 w 32"/>
                <a:gd name="T9" fmla="*/ 124 h 124"/>
              </a:gdLst>
              <a:ahLst/>
              <a:cxnLst>
                <a:cxn ang="0">
                  <a:pos x="T0" y="T1"/>
                </a:cxn>
                <a:cxn ang="0">
                  <a:pos x="T2" y="T3"/>
                </a:cxn>
                <a:cxn ang="0">
                  <a:pos x="T4" y="T5"/>
                </a:cxn>
                <a:cxn ang="0">
                  <a:pos x="T6" y="T7"/>
                </a:cxn>
                <a:cxn ang="0">
                  <a:pos x="T8" y="T9"/>
                </a:cxn>
              </a:cxnLst>
              <a:rect l="0" t="0" r="r" b="b"/>
              <a:pathLst>
                <a:path w="32" h="124">
                  <a:moveTo>
                    <a:pt x="32" y="124"/>
                  </a:moveTo>
                  <a:lnTo>
                    <a:pt x="0" y="111"/>
                  </a:lnTo>
                  <a:lnTo>
                    <a:pt x="0" y="0"/>
                  </a:lnTo>
                  <a:lnTo>
                    <a:pt x="32" y="14"/>
                  </a:lnTo>
                  <a:lnTo>
                    <a:pt x="32" y="124"/>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4" name="Freeform 45"/>
            <p:cNvSpPr>
              <a:spLocks/>
            </p:cNvSpPr>
            <p:nvPr/>
          </p:nvSpPr>
          <p:spPr bwMode="auto">
            <a:xfrm>
              <a:off x="-6162433" y="3902075"/>
              <a:ext cx="66675" cy="196850"/>
            </a:xfrm>
            <a:custGeom>
              <a:avLst/>
              <a:gdLst>
                <a:gd name="T0" fmla="*/ 0 w 42"/>
                <a:gd name="T1" fmla="*/ 124 h 124"/>
                <a:gd name="T2" fmla="*/ 42 w 42"/>
                <a:gd name="T3" fmla="*/ 111 h 124"/>
                <a:gd name="T4" fmla="*/ 42 w 42"/>
                <a:gd name="T5" fmla="*/ 0 h 124"/>
                <a:gd name="T6" fmla="*/ 0 w 42"/>
                <a:gd name="T7" fmla="*/ 14 h 124"/>
                <a:gd name="T8" fmla="*/ 0 w 42"/>
                <a:gd name="T9" fmla="*/ 124 h 124"/>
              </a:gdLst>
              <a:ahLst/>
              <a:cxnLst>
                <a:cxn ang="0">
                  <a:pos x="T0" y="T1"/>
                </a:cxn>
                <a:cxn ang="0">
                  <a:pos x="T2" y="T3"/>
                </a:cxn>
                <a:cxn ang="0">
                  <a:pos x="T4" y="T5"/>
                </a:cxn>
                <a:cxn ang="0">
                  <a:pos x="T6" y="T7"/>
                </a:cxn>
                <a:cxn ang="0">
                  <a:pos x="T8" y="T9"/>
                </a:cxn>
              </a:cxnLst>
              <a:rect l="0" t="0" r="r" b="b"/>
              <a:pathLst>
                <a:path w="42" h="124">
                  <a:moveTo>
                    <a:pt x="0" y="124"/>
                  </a:moveTo>
                  <a:lnTo>
                    <a:pt x="42" y="111"/>
                  </a:lnTo>
                  <a:lnTo>
                    <a:pt x="42" y="0"/>
                  </a:lnTo>
                  <a:lnTo>
                    <a:pt x="0" y="14"/>
                  </a:lnTo>
                  <a:lnTo>
                    <a:pt x="0" y="124"/>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5" name="Freeform 46"/>
            <p:cNvSpPr>
              <a:spLocks/>
            </p:cNvSpPr>
            <p:nvPr/>
          </p:nvSpPr>
          <p:spPr bwMode="auto">
            <a:xfrm>
              <a:off x="-6213233" y="3919538"/>
              <a:ext cx="50800" cy="179388"/>
            </a:xfrm>
            <a:custGeom>
              <a:avLst/>
              <a:gdLst>
                <a:gd name="T0" fmla="*/ 21 w 32"/>
                <a:gd name="T1" fmla="*/ 0 h 113"/>
                <a:gd name="T2" fmla="*/ 32 w 32"/>
                <a:gd name="T3" fmla="*/ 3 h 113"/>
                <a:gd name="T4" fmla="*/ 32 w 32"/>
                <a:gd name="T5" fmla="*/ 113 h 113"/>
                <a:gd name="T6" fmla="*/ 0 w 32"/>
                <a:gd name="T7" fmla="*/ 100 h 113"/>
                <a:gd name="T8" fmla="*/ 0 w 32"/>
                <a:gd name="T9" fmla="*/ 19 h 113"/>
              </a:gdLst>
              <a:ahLst/>
              <a:cxnLst>
                <a:cxn ang="0">
                  <a:pos x="T0" y="T1"/>
                </a:cxn>
                <a:cxn ang="0">
                  <a:pos x="T2" y="T3"/>
                </a:cxn>
                <a:cxn ang="0">
                  <a:pos x="T4" y="T5"/>
                </a:cxn>
                <a:cxn ang="0">
                  <a:pos x="T6" y="T7"/>
                </a:cxn>
                <a:cxn ang="0">
                  <a:pos x="T8" y="T9"/>
                </a:cxn>
              </a:cxnLst>
              <a:rect l="0" t="0" r="r" b="b"/>
              <a:pathLst>
                <a:path w="32" h="113">
                  <a:moveTo>
                    <a:pt x="21" y="0"/>
                  </a:moveTo>
                  <a:lnTo>
                    <a:pt x="32" y="3"/>
                  </a:lnTo>
                  <a:lnTo>
                    <a:pt x="32" y="113"/>
                  </a:lnTo>
                  <a:lnTo>
                    <a:pt x="0" y="100"/>
                  </a:lnTo>
                  <a:lnTo>
                    <a:pt x="0" y="19"/>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2" name="Freeform 47"/>
            <p:cNvSpPr>
              <a:spLocks/>
            </p:cNvSpPr>
            <p:nvPr/>
          </p:nvSpPr>
          <p:spPr bwMode="auto">
            <a:xfrm>
              <a:off x="-6264033" y="3916363"/>
              <a:ext cx="50800" cy="182563"/>
            </a:xfrm>
            <a:custGeom>
              <a:avLst/>
              <a:gdLst>
                <a:gd name="T0" fmla="*/ 13 w 32"/>
                <a:gd name="T1" fmla="*/ 0 h 115"/>
                <a:gd name="T2" fmla="*/ 0 w 32"/>
                <a:gd name="T3" fmla="*/ 5 h 115"/>
                <a:gd name="T4" fmla="*/ 0 w 32"/>
                <a:gd name="T5" fmla="*/ 115 h 115"/>
                <a:gd name="T6" fmla="*/ 32 w 32"/>
                <a:gd name="T7" fmla="*/ 102 h 115"/>
              </a:gdLst>
              <a:ahLst/>
              <a:cxnLst>
                <a:cxn ang="0">
                  <a:pos x="T0" y="T1"/>
                </a:cxn>
                <a:cxn ang="0">
                  <a:pos x="T2" y="T3"/>
                </a:cxn>
                <a:cxn ang="0">
                  <a:pos x="T4" y="T5"/>
                </a:cxn>
                <a:cxn ang="0">
                  <a:pos x="T6" y="T7"/>
                </a:cxn>
              </a:cxnLst>
              <a:rect l="0" t="0" r="r" b="b"/>
              <a:pathLst>
                <a:path w="32" h="115">
                  <a:moveTo>
                    <a:pt x="13" y="0"/>
                  </a:moveTo>
                  <a:lnTo>
                    <a:pt x="0" y="5"/>
                  </a:lnTo>
                  <a:lnTo>
                    <a:pt x="0" y="115"/>
                  </a:lnTo>
                  <a:lnTo>
                    <a:pt x="32" y="10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3" name="Freeform 48"/>
            <p:cNvSpPr>
              <a:spLocks/>
            </p:cNvSpPr>
            <p:nvPr/>
          </p:nvSpPr>
          <p:spPr bwMode="auto">
            <a:xfrm>
              <a:off x="-6264033" y="3790950"/>
              <a:ext cx="109537" cy="158750"/>
            </a:xfrm>
            <a:custGeom>
              <a:avLst/>
              <a:gdLst>
                <a:gd name="T0" fmla="*/ 26 w 26"/>
                <a:gd name="T1" fmla="*/ 12 h 37"/>
                <a:gd name="T2" fmla="*/ 13 w 26"/>
                <a:gd name="T3" fmla="*/ 37 h 37"/>
                <a:gd name="T4" fmla="*/ 0 w 26"/>
                <a:gd name="T5" fmla="*/ 12 h 37"/>
                <a:gd name="T6" fmla="*/ 13 w 26"/>
                <a:gd name="T7" fmla="*/ 0 h 37"/>
                <a:gd name="T8" fmla="*/ 26 w 26"/>
                <a:gd name="T9" fmla="*/ 12 h 37"/>
              </a:gdLst>
              <a:ahLst/>
              <a:cxnLst>
                <a:cxn ang="0">
                  <a:pos x="T0" y="T1"/>
                </a:cxn>
                <a:cxn ang="0">
                  <a:pos x="T2" y="T3"/>
                </a:cxn>
                <a:cxn ang="0">
                  <a:pos x="T4" y="T5"/>
                </a:cxn>
                <a:cxn ang="0">
                  <a:pos x="T6" y="T7"/>
                </a:cxn>
                <a:cxn ang="0">
                  <a:pos x="T8" y="T9"/>
                </a:cxn>
              </a:cxnLst>
              <a:rect l="0" t="0" r="r" b="b"/>
              <a:pathLst>
                <a:path w="26" h="37">
                  <a:moveTo>
                    <a:pt x="26" y="12"/>
                  </a:moveTo>
                  <a:cubicBezTo>
                    <a:pt x="26" y="26"/>
                    <a:pt x="13" y="37"/>
                    <a:pt x="13" y="37"/>
                  </a:cubicBezTo>
                  <a:cubicBezTo>
                    <a:pt x="13" y="37"/>
                    <a:pt x="0" y="26"/>
                    <a:pt x="0" y="12"/>
                  </a:cubicBezTo>
                  <a:cubicBezTo>
                    <a:pt x="0" y="5"/>
                    <a:pt x="6" y="0"/>
                    <a:pt x="13" y="0"/>
                  </a:cubicBezTo>
                  <a:cubicBezTo>
                    <a:pt x="20" y="0"/>
                    <a:pt x="26" y="5"/>
                    <a:pt x="26" y="12"/>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4" name="Oval 49"/>
            <p:cNvSpPr>
              <a:spLocks noChangeArrowheads="1"/>
            </p:cNvSpPr>
            <p:nvPr/>
          </p:nvSpPr>
          <p:spPr bwMode="auto">
            <a:xfrm>
              <a:off x="-6230696" y="3821113"/>
              <a:ext cx="46037" cy="47625"/>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0" name="Group 619"/>
          <p:cNvGrpSpPr/>
          <p:nvPr/>
        </p:nvGrpSpPr>
        <p:grpSpPr>
          <a:xfrm>
            <a:off x="3317672" y="2860405"/>
            <a:ext cx="287337" cy="384175"/>
            <a:chOff x="-5484571" y="3762375"/>
            <a:chExt cx="287337" cy="384175"/>
          </a:xfrm>
        </p:grpSpPr>
        <p:sp>
          <p:nvSpPr>
            <p:cNvPr id="148" name="Freeform 50"/>
            <p:cNvSpPr>
              <a:spLocks/>
            </p:cNvSpPr>
            <p:nvPr/>
          </p:nvSpPr>
          <p:spPr bwMode="auto">
            <a:xfrm>
              <a:off x="-5379796" y="3762375"/>
              <a:ext cx="101600" cy="144463"/>
            </a:xfrm>
            <a:custGeom>
              <a:avLst/>
              <a:gdLst>
                <a:gd name="T0" fmla="*/ 24 w 24"/>
                <a:gd name="T1" fmla="*/ 12 h 34"/>
                <a:gd name="T2" fmla="*/ 12 w 24"/>
                <a:gd name="T3" fmla="*/ 34 h 34"/>
                <a:gd name="T4" fmla="*/ 0 w 24"/>
                <a:gd name="T5" fmla="*/ 12 h 34"/>
                <a:gd name="T6" fmla="*/ 12 w 24"/>
                <a:gd name="T7" fmla="*/ 0 h 34"/>
                <a:gd name="T8" fmla="*/ 24 w 24"/>
                <a:gd name="T9" fmla="*/ 12 h 34"/>
              </a:gdLst>
              <a:ahLst/>
              <a:cxnLst>
                <a:cxn ang="0">
                  <a:pos x="T0" y="T1"/>
                </a:cxn>
                <a:cxn ang="0">
                  <a:pos x="T2" y="T3"/>
                </a:cxn>
                <a:cxn ang="0">
                  <a:pos x="T4" y="T5"/>
                </a:cxn>
                <a:cxn ang="0">
                  <a:pos x="T6" y="T7"/>
                </a:cxn>
                <a:cxn ang="0">
                  <a:pos x="T8" y="T9"/>
                </a:cxn>
              </a:cxnLst>
              <a:rect l="0" t="0" r="r" b="b"/>
              <a:pathLst>
                <a:path w="24" h="34">
                  <a:moveTo>
                    <a:pt x="24" y="12"/>
                  </a:moveTo>
                  <a:cubicBezTo>
                    <a:pt x="24" y="24"/>
                    <a:pt x="12" y="34"/>
                    <a:pt x="12" y="34"/>
                  </a:cubicBezTo>
                  <a:cubicBezTo>
                    <a:pt x="12" y="34"/>
                    <a:pt x="0" y="24"/>
                    <a:pt x="0" y="12"/>
                  </a:cubicBezTo>
                  <a:cubicBezTo>
                    <a:pt x="0" y="5"/>
                    <a:pt x="6" y="0"/>
                    <a:pt x="12" y="0"/>
                  </a:cubicBezTo>
                  <a:cubicBezTo>
                    <a:pt x="19" y="0"/>
                    <a:pt x="24" y="5"/>
                    <a:pt x="24" y="12"/>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1" name="Oval 51"/>
            <p:cNvSpPr>
              <a:spLocks noChangeArrowheads="1"/>
            </p:cNvSpPr>
            <p:nvPr/>
          </p:nvSpPr>
          <p:spPr bwMode="auto">
            <a:xfrm>
              <a:off x="-5349633" y="3790950"/>
              <a:ext cx="42862" cy="428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2" name="Freeform 52"/>
            <p:cNvSpPr>
              <a:spLocks/>
            </p:cNvSpPr>
            <p:nvPr/>
          </p:nvSpPr>
          <p:spPr bwMode="auto">
            <a:xfrm>
              <a:off x="-5484571" y="3873500"/>
              <a:ext cx="287337" cy="273050"/>
            </a:xfrm>
            <a:custGeom>
              <a:avLst/>
              <a:gdLst>
                <a:gd name="T0" fmla="*/ 44 w 68"/>
                <a:gd name="T1" fmla="*/ 2 h 64"/>
                <a:gd name="T2" fmla="*/ 61 w 68"/>
                <a:gd name="T3" fmla="*/ 18 h 64"/>
                <a:gd name="T4" fmla="*/ 46 w 68"/>
                <a:gd name="T5" fmla="*/ 58 h 64"/>
                <a:gd name="T6" fmla="*/ 7 w 68"/>
                <a:gd name="T7" fmla="*/ 42 h 64"/>
                <a:gd name="T8" fmla="*/ 22 w 68"/>
                <a:gd name="T9" fmla="*/ 3 h 64"/>
                <a:gd name="T10" fmla="*/ 31 w 68"/>
                <a:gd name="T11" fmla="*/ 0 h 64"/>
              </a:gdLst>
              <a:ahLst/>
              <a:cxnLst>
                <a:cxn ang="0">
                  <a:pos x="T0" y="T1"/>
                </a:cxn>
                <a:cxn ang="0">
                  <a:pos x="T2" y="T3"/>
                </a:cxn>
                <a:cxn ang="0">
                  <a:pos x="T4" y="T5"/>
                </a:cxn>
                <a:cxn ang="0">
                  <a:pos x="T6" y="T7"/>
                </a:cxn>
                <a:cxn ang="0">
                  <a:pos x="T8" y="T9"/>
                </a:cxn>
                <a:cxn ang="0">
                  <a:pos x="T10" y="T11"/>
                </a:cxn>
              </a:cxnLst>
              <a:rect l="0" t="0" r="r" b="b"/>
              <a:pathLst>
                <a:path w="68" h="64">
                  <a:moveTo>
                    <a:pt x="44" y="2"/>
                  </a:moveTo>
                  <a:cubicBezTo>
                    <a:pt x="51" y="4"/>
                    <a:pt x="58" y="10"/>
                    <a:pt x="61" y="18"/>
                  </a:cubicBezTo>
                  <a:cubicBezTo>
                    <a:pt x="68" y="33"/>
                    <a:pt x="61" y="51"/>
                    <a:pt x="46" y="58"/>
                  </a:cubicBezTo>
                  <a:cubicBezTo>
                    <a:pt x="31" y="64"/>
                    <a:pt x="13" y="58"/>
                    <a:pt x="7" y="42"/>
                  </a:cubicBezTo>
                  <a:cubicBezTo>
                    <a:pt x="0" y="27"/>
                    <a:pt x="7" y="10"/>
                    <a:pt x="22" y="3"/>
                  </a:cubicBezTo>
                  <a:cubicBezTo>
                    <a:pt x="25" y="2"/>
                    <a:pt x="28" y="1"/>
                    <a:pt x="3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3" name="Freeform 53"/>
            <p:cNvSpPr>
              <a:spLocks/>
            </p:cNvSpPr>
            <p:nvPr/>
          </p:nvSpPr>
          <p:spPr bwMode="auto">
            <a:xfrm>
              <a:off x="-5451233" y="3881438"/>
              <a:ext cx="198437" cy="209550"/>
            </a:xfrm>
            <a:custGeom>
              <a:avLst/>
              <a:gdLst>
                <a:gd name="T0" fmla="*/ 23 w 47"/>
                <a:gd name="T1" fmla="*/ 0 h 49"/>
                <a:gd name="T2" fmla="*/ 22 w 47"/>
                <a:gd name="T3" fmla="*/ 13 h 49"/>
                <a:gd name="T4" fmla="*/ 19 w 47"/>
                <a:gd name="T5" fmla="*/ 22 h 49"/>
                <a:gd name="T6" fmla="*/ 13 w 47"/>
                <a:gd name="T7" fmla="*/ 36 h 49"/>
                <a:gd name="T8" fmla="*/ 30 w 47"/>
                <a:gd name="T9" fmla="*/ 41 h 49"/>
                <a:gd name="T10" fmla="*/ 36 w 47"/>
                <a:gd name="T11" fmla="*/ 49 h 49"/>
                <a:gd name="T12" fmla="*/ 45 w 47"/>
                <a:gd name="T13" fmla="*/ 36 h 49"/>
                <a:gd name="T14" fmla="*/ 36 w 47"/>
                <a:gd name="T15" fmla="*/ 20 h 49"/>
                <a:gd name="T16" fmla="*/ 45 w 47"/>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9">
                  <a:moveTo>
                    <a:pt x="23" y="0"/>
                  </a:moveTo>
                  <a:cubicBezTo>
                    <a:pt x="23" y="0"/>
                    <a:pt x="12" y="8"/>
                    <a:pt x="22" y="13"/>
                  </a:cubicBezTo>
                  <a:cubicBezTo>
                    <a:pt x="32" y="19"/>
                    <a:pt x="19" y="22"/>
                    <a:pt x="19" y="22"/>
                  </a:cubicBezTo>
                  <a:cubicBezTo>
                    <a:pt x="19" y="22"/>
                    <a:pt x="0" y="25"/>
                    <a:pt x="13" y="36"/>
                  </a:cubicBezTo>
                  <a:cubicBezTo>
                    <a:pt x="13" y="36"/>
                    <a:pt x="20" y="43"/>
                    <a:pt x="30" y="41"/>
                  </a:cubicBezTo>
                  <a:cubicBezTo>
                    <a:pt x="39" y="39"/>
                    <a:pt x="36" y="49"/>
                    <a:pt x="36" y="49"/>
                  </a:cubicBezTo>
                  <a:cubicBezTo>
                    <a:pt x="36" y="49"/>
                    <a:pt x="47" y="48"/>
                    <a:pt x="45" y="36"/>
                  </a:cubicBezTo>
                  <a:cubicBezTo>
                    <a:pt x="44" y="24"/>
                    <a:pt x="36" y="20"/>
                    <a:pt x="36" y="20"/>
                  </a:cubicBezTo>
                  <a:cubicBezTo>
                    <a:pt x="36" y="20"/>
                    <a:pt x="46" y="18"/>
                    <a:pt x="45" y="6"/>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4" name="Line 54"/>
            <p:cNvSpPr>
              <a:spLocks noChangeShapeType="1"/>
            </p:cNvSpPr>
            <p:nvPr/>
          </p:nvSpPr>
          <p:spPr bwMode="auto">
            <a:xfrm>
              <a:off x="-5392496" y="4078288"/>
              <a:ext cx="1270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5" name="Line 55"/>
            <p:cNvSpPr>
              <a:spLocks noChangeShapeType="1"/>
            </p:cNvSpPr>
            <p:nvPr/>
          </p:nvSpPr>
          <p:spPr bwMode="auto">
            <a:xfrm>
              <a:off x="-5354396" y="4090988"/>
              <a:ext cx="127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6" name="Line 56"/>
            <p:cNvSpPr>
              <a:spLocks noChangeShapeType="1"/>
            </p:cNvSpPr>
            <p:nvPr/>
          </p:nvSpPr>
          <p:spPr bwMode="auto">
            <a:xfrm>
              <a:off x="-5255971" y="3967163"/>
              <a:ext cx="7937"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5" name="Group 624"/>
          <p:cNvGrpSpPr/>
          <p:nvPr/>
        </p:nvGrpSpPr>
        <p:grpSpPr>
          <a:xfrm>
            <a:off x="5597243" y="2881836"/>
            <a:ext cx="254000" cy="341313"/>
            <a:chOff x="-4654308" y="3775075"/>
            <a:chExt cx="254000" cy="341313"/>
          </a:xfrm>
        </p:grpSpPr>
        <p:sp>
          <p:nvSpPr>
            <p:cNvPr id="157" name="Freeform 57"/>
            <p:cNvSpPr>
              <a:spLocks/>
            </p:cNvSpPr>
            <p:nvPr/>
          </p:nvSpPr>
          <p:spPr bwMode="auto">
            <a:xfrm>
              <a:off x="-4654308" y="3775075"/>
              <a:ext cx="254000"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8" name="Freeform 58"/>
            <p:cNvSpPr>
              <a:spLocks/>
            </p:cNvSpPr>
            <p:nvPr/>
          </p:nvSpPr>
          <p:spPr bwMode="auto">
            <a:xfrm>
              <a:off x="-4633671" y="4048125"/>
              <a:ext cx="212725"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9" name="Line 59"/>
            <p:cNvSpPr>
              <a:spLocks noChangeShapeType="1"/>
            </p:cNvSpPr>
            <p:nvPr/>
          </p:nvSpPr>
          <p:spPr bwMode="auto">
            <a:xfrm>
              <a:off x="-4544771" y="3825875"/>
              <a:ext cx="3492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0" name="Line 60"/>
            <p:cNvSpPr>
              <a:spLocks noChangeShapeType="1"/>
            </p:cNvSpPr>
            <p:nvPr/>
          </p:nvSpPr>
          <p:spPr bwMode="auto">
            <a:xfrm>
              <a:off x="-4613033" y="3859213"/>
              <a:ext cx="17462"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1" name="Line 61"/>
            <p:cNvSpPr>
              <a:spLocks noChangeShapeType="1"/>
            </p:cNvSpPr>
            <p:nvPr/>
          </p:nvSpPr>
          <p:spPr bwMode="auto">
            <a:xfrm flipH="1">
              <a:off x="-4459046" y="3859213"/>
              <a:ext cx="158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2" name="Rectangle 62"/>
            <p:cNvSpPr>
              <a:spLocks noChangeArrowheads="1"/>
            </p:cNvSpPr>
            <p:nvPr/>
          </p:nvSpPr>
          <p:spPr bwMode="auto">
            <a:xfrm>
              <a:off x="-4587633" y="3825875"/>
              <a:ext cx="119062" cy="1031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3" name="Line 63"/>
            <p:cNvSpPr>
              <a:spLocks noChangeShapeType="1"/>
            </p:cNvSpPr>
            <p:nvPr/>
          </p:nvSpPr>
          <p:spPr bwMode="auto">
            <a:xfrm>
              <a:off x="-4578108" y="3894138"/>
              <a:ext cx="1016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4" name="Line 64"/>
            <p:cNvSpPr>
              <a:spLocks noChangeShapeType="1"/>
            </p:cNvSpPr>
            <p:nvPr/>
          </p:nvSpPr>
          <p:spPr bwMode="auto">
            <a:xfrm>
              <a:off x="-4570171" y="3937000"/>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5" name="Line 65"/>
            <p:cNvSpPr>
              <a:spLocks noChangeShapeType="1"/>
            </p:cNvSpPr>
            <p:nvPr/>
          </p:nvSpPr>
          <p:spPr bwMode="auto">
            <a:xfrm>
              <a:off x="-4484446" y="3937000"/>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6" name="Line 66"/>
            <p:cNvSpPr>
              <a:spLocks noChangeShapeType="1"/>
            </p:cNvSpPr>
            <p:nvPr/>
          </p:nvSpPr>
          <p:spPr bwMode="auto">
            <a:xfrm>
              <a:off x="-4552708" y="3902075"/>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7" name="Line 67"/>
            <p:cNvSpPr>
              <a:spLocks noChangeShapeType="1"/>
            </p:cNvSpPr>
            <p:nvPr/>
          </p:nvSpPr>
          <p:spPr bwMode="auto">
            <a:xfrm>
              <a:off x="-4501908" y="3902075"/>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4" name="Group 623"/>
          <p:cNvGrpSpPr/>
          <p:nvPr/>
        </p:nvGrpSpPr>
        <p:grpSpPr>
          <a:xfrm>
            <a:off x="4836220" y="2881836"/>
            <a:ext cx="254000" cy="341313"/>
            <a:chOff x="-3841508" y="3775075"/>
            <a:chExt cx="254000" cy="341313"/>
          </a:xfrm>
        </p:grpSpPr>
        <p:sp>
          <p:nvSpPr>
            <p:cNvPr id="168" name="Freeform 68"/>
            <p:cNvSpPr>
              <a:spLocks/>
            </p:cNvSpPr>
            <p:nvPr/>
          </p:nvSpPr>
          <p:spPr bwMode="auto">
            <a:xfrm>
              <a:off x="-3841508" y="3775075"/>
              <a:ext cx="254000"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9" name="Freeform 69"/>
            <p:cNvSpPr>
              <a:spLocks/>
            </p:cNvSpPr>
            <p:nvPr/>
          </p:nvSpPr>
          <p:spPr bwMode="auto">
            <a:xfrm>
              <a:off x="-3819283" y="4048125"/>
              <a:ext cx="211137"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0" name="Rectangle 70"/>
            <p:cNvSpPr>
              <a:spLocks noChangeArrowheads="1"/>
            </p:cNvSpPr>
            <p:nvPr/>
          </p:nvSpPr>
          <p:spPr bwMode="auto">
            <a:xfrm>
              <a:off x="-3773246" y="3859213"/>
              <a:ext cx="33337" cy="6985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1" name="Rectangle 71"/>
            <p:cNvSpPr>
              <a:spLocks noChangeArrowheads="1"/>
            </p:cNvSpPr>
            <p:nvPr/>
          </p:nvSpPr>
          <p:spPr bwMode="auto">
            <a:xfrm>
              <a:off x="-3671646" y="3859213"/>
              <a:ext cx="33337" cy="6985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2" name="Line 72"/>
            <p:cNvSpPr>
              <a:spLocks noChangeShapeType="1"/>
            </p:cNvSpPr>
            <p:nvPr/>
          </p:nvSpPr>
          <p:spPr bwMode="auto">
            <a:xfrm flipH="1">
              <a:off x="-3730383" y="3894138"/>
              <a:ext cx="508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3" name="Line 73"/>
            <p:cNvSpPr>
              <a:spLocks noChangeShapeType="1"/>
            </p:cNvSpPr>
            <p:nvPr/>
          </p:nvSpPr>
          <p:spPr bwMode="auto">
            <a:xfrm flipH="1">
              <a:off x="-3798646" y="3894138"/>
              <a:ext cx="17462"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4" name="Line 74"/>
            <p:cNvSpPr>
              <a:spLocks noChangeShapeType="1"/>
            </p:cNvSpPr>
            <p:nvPr/>
          </p:nvSpPr>
          <p:spPr bwMode="auto">
            <a:xfrm>
              <a:off x="-3628783" y="3894138"/>
              <a:ext cx="158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2" name="Group 621"/>
          <p:cNvGrpSpPr/>
          <p:nvPr/>
        </p:nvGrpSpPr>
        <p:grpSpPr>
          <a:xfrm>
            <a:off x="4080883" y="2881836"/>
            <a:ext cx="254000" cy="341313"/>
            <a:chOff x="-3027121" y="3775075"/>
            <a:chExt cx="254000" cy="341313"/>
          </a:xfrm>
        </p:grpSpPr>
        <p:sp>
          <p:nvSpPr>
            <p:cNvPr id="175" name="Freeform 75"/>
            <p:cNvSpPr>
              <a:spLocks/>
            </p:cNvSpPr>
            <p:nvPr/>
          </p:nvSpPr>
          <p:spPr bwMode="auto">
            <a:xfrm>
              <a:off x="-3027121" y="3775075"/>
              <a:ext cx="254000"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7" name="Freeform 76"/>
            <p:cNvSpPr>
              <a:spLocks/>
            </p:cNvSpPr>
            <p:nvPr/>
          </p:nvSpPr>
          <p:spPr bwMode="auto">
            <a:xfrm>
              <a:off x="-3006483" y="4048125"/>
              <a:ext cx="211137"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0" name="Freeform 77"/>
            <p:cNvSpPr>
              <a:spLocks/>
            </p:cNvSpPr>
            <p:nvPr/>
          </p:nvSpPr>
          <p:spPr bwMode="auto">
            <a:xfrm>
              <a:off x="-2925521" y="3859213"/>
              <a:ext cx="88900" cy="52388"/>
            </a:xfrm>
            <a:custGeom>
              <a:avLst/>
              <a:gdLst>
                <a:gd name="T0" fmla="*/ 53 w 56"/>
                <a:gd name="T1" fmla="*/ 33 h 33"/>
                <a:gd name="T2" fmla="*/ 5 w 56"/>
                <a:gd name="T3" fmla="*/ 33 h 33"/>
                <a:gd name="T4" fmla="*/ 0 w 56"/>
                <a:gd name="T5" fmla="*/ 0 h 33"/>
                <a:gd name="T6" fmla="*/ 56 w 56"/>
                <a:gd name="T7" fmla="*/ 0 h 33"/>
                <a:gd name="T8" fmla="*/ 53 w 56"/>
                <a:gd name="T9" fmla="*/ 33 h 33"/>
              </a:gdLst>
              <a:ahLst/>
              <a:cxnLst>
                <a:cxn ang="0">
                  <a:pos x="T0" y="T1"/>
                </a:cxn>
                <a:cxn ang="0">
                  <a:pos x="T2" y="T3"/>
                </a:cxn>
                <a:cxn ang="0">
                  <a:pos x="T4" y="T5"/>
                </a:cxn>
                <a:cxn ang="0">
                  <a:pos x="T6" y="T7"/>
                </a:cxn>
                <a:cxn ang="0">
                  <a:pos x="T8" y="T9"/>
                </a:cxn>
              </a:cxnLst>
              <a:rect l="0" t="0" r="r" b="b"/>
              <a:pathLst>
                <a:path w="56" h="33">
                  <a:moveTo>
                    <a:pt x="53" y="33"/>
                  </a:moveTo>
                  <a:lnTo>
                    <a:pt x="5" y="33"/>
                  </a:lnTo>
                  <a:lnTo>
                    <a:pt x="0" y="0"/>
                  </a:lnTo>
                  <a:lnTo>
                    <a:pt x="56" y="0"/>
                  </a:lnTo>
                  <a:lnTo>
                    <a:pt x="53" y="33"/>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1" name="Freeform 78"/>
            <p:cNvSpPr>
              <a:spLocks/>
            </p:cNvSpPr>
            <p:nvPr/>
          </p:nvSpPr>
          <p:spPr bwMode="auto">
            <a:xfrm>
              <a:off x="-2925521" y="3911600"/>
              <a:ext cx="76200" cy="25400"/>
            </a:xfrm>
            <a:custGeom>
              <a:avLst/>
              <a:gdLst>
                <a:gd name="T0" fmla="*/ 45 w 48"/>
                <a:gd name="T1" fmla="*/ 16 h 16"/>
                <a:gd name="T2" fmla="*/ 0 w 48"/>
                <a:gd name="T3" fmla="*/ 13 h 16"/>
                <a:gd name="T4" fmla="*/ 0 w 48"/>
                <a:gd name="T5" fmla="*/ 0 h 16"/>
                <a:gd name="T6" fmla="*/ 48 w 48"/>
                <a:gd name="T7" fmla="*/ 0 h 16"/>
              </a:gdLst>
              <a:ahLst/>
              <a:cxnLst>
                <a:cxn ang="0">
                  <a:pos x="T0" y="T1"/>
                </a:cxn>
                <a:cxn ang="0">
                  <a:pos x="T2" y="T3"/>
                </a:cxn>
                <a:cxn ang="0">
                  <a:pos x="T4" y="T5"/>
                </a:cxn>
                <a:cxn ang="0">
                  <a:pos x="T6" y="T7"/>
                </a:cxn>
              </a:cxnLst>
              <a:rect l="0" t="0" r="r" b="b"/>
              <a:pathLst>
                <a:path w="48" h="16">
                  <a:moveTo>
                    <a:pt x="45" y="16"/>
                  </a:moveTo>
                  <a:lnTo>
                    <a:pt x="0" y="13"/>
                  </a:lnTo>
                  <a:lnTo>
                    <a:pt x="0" y="0"/>
                  </a:lnTo>
                  <a:lnTo>
                    <a:pt x="48"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2" name="Oval 79"/>
            <p:cNvSpPr>
              <a:spLocks noChangeArrowheads="1"/>
            </p:cNvSpPr>
            <p:nvPr/>
          </p:nvSpPr>
          <p:spPr bwMode="auto">
            <a:xfrm>
              <a:off x="-2947746" y="3937000"/>
              <a:ext cx="30162" cy="301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3" name="Oval 80"/>
            <p:cNvSpPr>
              <a:spLocks noChangeArrowheads="1"/>
            </p:cNvSpPr>
            <p:nvPr/>
          </p:nvSpPr>
          <p:spPr bwMode="auto">
            <a:xfrm>
              <a:off x="-2862021" y="3937000"/>
              <a:ext cx="28575" cy="301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4" name="Freeform 81"/>
            <p:cNvSpPr>
              <a:spLocks/>
            </p:cNvSpPr>
            <p:nvPr/>
          </p:nvSpPr>
          <p:spPr bwMode="auto">
            <a:xfrm>
              <a:off x="-2955683" y="3825875"/>
              <a:ext cx="30162" cy="33338"/>
            </a:xfrm>
            <a:custGeom>
              <a:avLst/>
              <a:gdLst>
                <a:gd name="T0" fmla="*/ 19 w 19"/>
                <a:gd name="T1" fmla="*/ 21 h 21"/>
                <a:gd name="T2" fmla="*/ 16 w 19"/>
                <a:gd name="T3" fmla="*/ 0 h 21"/>
                <a:gd name="T4" fmla="*/ 0 w 19"/>
                <a:gd name="T5" fmla="*/ 0 h 21"/>
                <a:gd name="T6" fmla="*/ 0 w 19"/>
                <a:gd name="T7" fmla="*/ 11 h 21"/>
              </a:gdLst>
              <a:ahLst/>
              <a:cxnLst>
                <a:cxn ang="0">
                  <a:pos x="T0" y="T1"/>
                </a:cxn>
                <a:cxn ang="0">
                  <a:pos x="T2" y="T3"/>
                </a:cxn>
                <a:cxn ang="0">
                  <a:pos x="T4" y="T5"/>
                </a:cxn>
                <a:cxn ang="0">
                  <a:pos x="T6" y="T7"/>
                </a:cxn>
              </a:cxnLst>
              <a:rect l="0" t="0" r="r" b="b"/>
              <a:pathLst>
                <a:path w="19" h="21">
                  <a:moveTo>
                    <a:pt x="19" y="21"/>
                  </a:moveTo>
                  <a:lnTo>
                    <a:pt x="16" y="0"/>
                  </a:lnTo>
                  <a:lnTo>
                    <a:pt x="0" y="0"/>
                  </a:lnTo>
                  <a:lnTo>
                    <a:pt x="0" y="11"/>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2" name="Group 611"/>
          <p:cNvGrpSpPr/>
          <p:nvPr/>
        </p:nvGrpSpPr>
        <p:grpSpPr>
          <a:xfrm>
            <a:off x="7814199" y="2889774"/>
            <a:ext cx="350837" cy="325437"/>
            <a:chOff x="-2260358" y="3783013"/>
            <a:chExt cx="350837" cy="325437"/>
          </a:xfrm>
        </p:grpSpPr>
        <p:sp>
          <p:nvSpPr>
            <p:cNvPr id="185" name="Freeform 82"/>
            <p:cNvSpPr>
              <a:spLocks/>
            </p:cNvSpPr>
            <p:nvPr/>
          </p:nvSpPr>
          <p:spPr bwMode="auto">
            <a:xfrm>
              <a:off x="-2023821" y="3783013"/>
              <a:ext cx="68262" cy="161925"/>
            </a:xfrm>
            <a:custGeom>
              <a:avLst/>
              <a:gdLst>
                <a:gd name="T0" fmla="*/ 0 w 43"/>
                <a:gd name="T1" fmla="*/ 0 h 102"/>
                <a:gd name="T2" fmla="*/ 43 w 43"/>
                <a:gd name="T3" fmla="*/ 19 h 102"/>
                <a:gd name="T4" fmla="*/ 43 w 43"/>
                <a:gd name="T5" fmla="*/ 102 h 102"/>
              </a:gdLst>
              <a:ahLst/>
              <a:cxnLst>
                <a:cxn ang="0">
                  <a:pos x="T0" y="T1"/>
                </a:cxn>
                <a:cxn ang="0">
                  <a:pos x="T2" y="T3"/>
                </a:cxn>
                <a:cxn ang="0">
                  <a:pos x="T4" y="T5"/>
                </a:cxn>
              </a:cxnLst>
              <a:rect l="0" t="0" r="r" b="b"/>
              <a:pathLst>
                <a:path w="43" h="102">
                  <a:moveTo>
                    <a:pt x="0" y="0"/>
                  </a:moveTo>
                  <a:lnTo>
                    <a:pt x="43" y="19"/>
                  </a:lnTo>
                  <a:lnTo>
                    <a:pt x="43" y="10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3" name="Freeform 83"/>
            <p:cNvSpPr>
              <a:spLocks/>
            </p:cNvSpPr>
            <p:nvPr/>
          </p:nvSpPr>
          <p:spPr bwMode="auto">
            <a:xfrm>
              <a:off x="-2107958" y="3783013"/>
              <a:ext cx="84137" cy="257175"/>
            </a:xfrm>
            <a:custGeom>
              <a:avLst/>
              <a:gdLst>
                <a:gd name="T0" fmla="*/ 53 w 53"/>
                <a:gd name="T1" fmla="*/ 102 h 162"/>
                <a:gd name="T2" fmla="*/ 53 w 53"/>
                <a:gd name="T3" fmla="*/ 0 h 162"/>
                <a:gd name="T4" fmla="*/ 0 w 53"/>
                <a:gd name="T5" fmla="*/ 19 h 162"/>
                <a:gd name="T6" fmla="*/ 0 w 53"/>
                <a:gd name="T7" fmla="*/ 162 h 162"/>
                <a:gd name="T8" fmla="*/ 21 w 53"/>
                <a:gd name="T9" fmla="*/ 154 h 162"/>
              </a:gdLst>
              <a:ahLst/>
              <a:cxnLst>
                <a:cxn ang="0">
                  <a:pos x="T0" y="T1"/>
                </a:cxn>
                <a:cxn ang="0">
                  <a:pos x="T2" y="T3"/>
                </a:cxn>
                <a:cxn ang="0">
                  <a:pos x="T4" y="T5"/>
                </a:cxn>
                <a:cxn ang="0">
                  <a:pos x="T6" y="T7"/>
                </a:cxn>
                <a:cxn ang="0">
                  <a:pos x="T8" y="T9"/>
                </a:cxn>
              </a:cxnLst>
              <a:rect l="0" t="0" r="r" b="b"/>
              <a:pathLst>
                <a:path w="53" h="162">
                  <a:moveTo>
                    <a:pt x="53" y="102"/>
                  </a:moveTo>
                  <a:lnTo>
                    <a:pt x="53" y="0"/>
                  </a:lnTo>
                  <a:lnTo>
                    <a:pt x="0" y="19"/>
                  </a:lnTo>
                  <a:lnTo>
                    <a:pt x="0" y="162"/>
                  </a:lnTo>
                  <a:lnTo>
                    <a:pt x="21" y="154"/>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4" name="Freeform 84"/>
            <p:cNvSpPr>
              <a:spLocks/>
            </p:cNvSpPr>
            <p:nvPr/>
          </p:nvSpPr>
          <p:spPr bwMode="auto">
            <a:xfrm>
              <a:off x="-2176221" y="3783013"/>
              <a:ext cx="68262" cy="257175"/>
            </a:xfrm>
            <a:custGeom>
              <a:avLst/>
              <a:gdLst>
                <a:gd name="T0" fmla="*/ 43 w 43"/>
                <a:gd name="T1" fmla="*/ 162 h 162"/>
                <a:gd name="T2" fmla="*/ 0 w 43"/>
                <a:gd name="T3" fmla="*/ 145 h 162"/>
                <a:gd name="T4" fmla="*/ 0 w 43"/>
                <a:gd name="T5" fmla="*/ 0 h 162"/>
                <a:gd name="T6" fmla="*/ 43 w 43"/>
                <a:gd name="T7" fmla="*/ 19 h 162"/>
                <a:gd name="T8" fmla="*/ 43 w 43"/>
                <a:gd name="T9" fmla="*/ 162 h 162"/>
              </a:gdLst>
              <a:ahLst/>
              <a:cxnLst>
                <a:cxn ang="0">
                  <a:pos x="T0" y="T1"/>
                </a:cxn>
                <a:cxn ang="0">
                  <a:pos x="T2" y="T3"/>
                </a:cxn>
                <a:cxn ang="0">
                  <a:pos x="T4" y="T5"/>
                </a:cxn>
                <a:cxn ang="0">
                  <a:pos x="T6" y="T7"/>
                </a:cxn>
                <a:cxn ang="0">
                  <a:pos x="T8" y="T9"/>
                </a:cxn>
              </a:cxnLst>
              <a:rect l="0" t="0" r="r" b="b"/>
              <a:pathLst>
                <a:path w="43" h="162">
                  <a:moveTo>
                    <a:pt x="43" y="162"/>
                  </a:moveTo>
                  <a:lnTo>
                    <a:pt x="0" y="145"/>
                  </a:lnTo>
                  <a:lnTo>
                    <a:pt x="0" y="0"/>
                  </a:lnTo>
                  <a:lnTo>
                    <a:pt x="43" y="19"/>
                  </a:lnTo>
                  <a:lnTo>
                    <a:pt x="43" y="16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5" name="Freeform 85"/>
            <p:cNvSpPr>
              <a:spLocks/>
            </p:cNvSpPr>
            <p:nvPr/>
          </p:nvSpPr>
          <p:spPr bwMode="auto">
            <a:xfrm>
              <a:off x="-2260358" y="3783013"/>
              <a:ext cx="84137" cy="257175"/>
            </a:xfrm>
            <a:custGeom>
              <a:avLst/>
              <a:gdLst>
                <a:gd name="T0" fmla="*/ 0 w 53"/>
                <a:gd name="T1" fmla="*/ 162 h 162"/>
                <a:gd name="T2" fmla="*/ 53 w 53"/>
                <a:gd name="T3" fmla="*/ 145 h 162"/>
                <a:gd name="T4" fmla="*/ 53 w 53"/>
                <a:gd name="T5" fmla="*/ 0 h 162"/>
                <a:gd name="T6" fmla="*/ 0 w 53"/>
                <a:gd name="T7" fmla="*/ 19 h 162"/>
                <a:gd name="T8" fmla="*/ 0 w 53"/>
                <a:gd name="T9" fmla="*/ 162 h 162"/>
              </a:gdLst>
              <a:ahLst/>
              <a:cxnLst>
                <a:cxn ang="0">
                  <a:pos x="T0" y="T1"/>
                </a:cxn>
                <a:cxn ang="0">
                  <a:pos x="T2" y="T3"/>
                </a:cxn>
                <a:cxn ang="0">
                  <a:pos x="T4" y="T5"/>
                </a:cxn>
                <a:cxn ang="0">
                  <a:pos x="T6" y="T7"/>
                </a:cxn>
                <a:cxn ang="0">
                  <a:pos x="T8" y="T9"/>
                </a:cxn>
              </a:cxnLst>
              <a:rect l="0" t="0" r="r" b="b"/>
              <a:pathLst>
                <a:path w="53" h="162">
                  <a:moveTo>
                    <a:pt x="0" y="162"/>
                  </a:moveTo>
                  <a:lnTo>
                    <a:pt x="53" y="145"/>
                  </a:lnTo>
                  <a:lnTo>
                    <a:pt x="53" y="0"/>
                  </a:lnTo>
                  <a:lnTo>
                    <a:pt x="0" y="19"/>
                  </a:lnTo>
                  <a:lnTo>
                    <a:pt x="0" y="16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6" name="Freeform 86"/>
            <p:cNvSpPr>
              <a:spLocks/>
            </p:cNvSpPr>
            <p:nvPr/>
          </p:nvSpPr>
          <p:spPr bwMode="auto">
            <a:xfrm>
              <a:off x="-2079383" y="3929063"/>
              <a:ext cx="169862" cy="174625"/>
            </a:xfrm>
            <a:custGeom>
              <a:avLst/>
              <a:gdLst>
                <a:gd name="T0" fmla="*/ 6 w 40"/>
                <a:gd name="T1" fmla="*/ 32 h 41"/>
                <a:gd name="T2" fmla="*/ 9 w 40"/>
                <a:gd name="T3" fmla="*/ 6 h 41"/>
                <a:gd name="T4" fmla="*/ 34 w 40"/>
                <a:gd name="T5" fmla="*/ 9 h 41"/>
                <a:gd name="T6" fmla="*/ 31 w 40"/>
                <a:gd name="T7" fmla="*/ 34 h 41"/>
                <a:gd name="T8" fmla="*/ 6 w 40"/>
                <a:gd name="T9" fmla="*/ 32 h 41"/>
              </a:gdLst>
              <a:ahLst/>
              <a:cxnLst>
                <a:cxn ang="0">
                  <a:pos x="T0" y="T1"/>
                </a:cxn>
                <a:cxn ang="0">
                  <a:pos x="T2" y="T3"/>
                </a:cxn>
                <a:cxn ang="0">
                  <a:pos x="T4" y="T5"/>
                </a:cxn>
                <a:cxn ang="0">
                  <a:pos x="T6" y="T7"/>
                </a:cxn>
                <a:cxn ang="0">
                  <a:pos x="T8" y="T9"/>
                </a:cxn>
              </a:cxnLst>
              <a:rect l="0" t="0" r="r" b="b"/>
              <a:pathLst>
                <a:path w="40" h="41">
                  <a:moveTo>
                    <a:pt x="6" y="32"/>
                  </a:moveTo>
                  <a:cubicBezTo>
                    <a:pt x="0" y="24"/>
                    <a:pt x="1" y="13"/>
                    <a:pt x="9" y="6"/>
                  </a:cubicBezTo>
                  <a:cubicBezTo>
                    <a:pt x="16" y="0"/>
                    <a:pt x="28" y="1"/>
                    <a:pt x="34" y="9"/>
                  </a:cubicBezTo>
                  <a:cubicBezTo>
                    <a:pt x="40" y="17"/>
                    <a:pt x="39" y="28"/>
                    <a:pt x="31" y="34"/>
                  </a:cubicBezTo>
                  <a:cubicBezTo>
                    <a:pt x="24" y="41"/>
                    <a:pt x="12" y="39"/>
                    <a:pt x="6" y="32"/>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7" name="Line 87"/>
            <p:cNvSpPr>
              <a:spLocks noChangeShapeType="1"/>
            </p:cNvSpPr>
            <p:nvPr/>
          </p:nvSpPr>
          <p:spPr bwMode="auto">
            <a:xfrm>
              <a:off x="-1938096" y="4073525"/>
              <a:ext cx="25400" cy="3492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08" name="Group 607"/>
          <p:cNvGrpSpPr/>
          <p:nvPr/>
        </p:nvGrpSpPr>
        <p:grpSpPr>
          <a:xfrm>
            <a:off x="8615510" y="2881836"/>
            <a:ext cx="254000" cy="341313"/>
            <a:chOff x="-3152775" y="3240088"/>
            <a:chExt cx="254000" cy="341313"/>
          </a:xfrm>
        </p:grpSpPr>
        <p:sp>
          <p:nvSpPr>
            <p:cNvPr id="198" name="Freeform 88"/>
            <p:cNvSpPr>
              <a:spLocks/>
            </p:cNvSpPr>
            <p:nvPr/>
          </p:nvSpPr>
          <p:spPr bwMode="auto">
            <a:xfrm>
              <a:off x="-3152775" y="3240088"/>
              <a:ext cx="254000"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9" name="Freeform 89"/>
            <p:cNvSpPr>
              <a:spLocks/>
            </p:cNvSpPr>
            <p:nvPr/>
          </p:nvSpPr>
          <p:spPr bwMode="auto">
            <a:xfrm>
              <a:off x="-3132138" y="3513138"/>
              <a:ext cx="211137"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0" name="Freeform 90"/>
            <p:cNvSpPr>
              <a:spLocks/>
            </p:cNvSpPr>
            <p:nvPr/>
          </p:nvSpPr>
          <p:spPr bwMode="auto">
            <a:xfrm>
              <a:off x="-3106738" y="3273426"/>
              <a:ext cx="160337" cy="77788"/>
            </a:xfrm>
            <a:custGeom>
              <a:avLst/>
              <a:gdLst>
                <a:gd name="T0" fmla="*/ 0 w 38"/>
                <a:gd name="T1" fmla="*/ 18 h 18"/>
                <a:gd name="T2" fmla="*/ 19 w 38"/>
                <a:gd name="T3" fmla="*/ 0 h 18"/>
                <a:gd name="T4" fmla="*/ 38 w 38"/>
                <a:gd name="T5" fmla="*/ 18 h 18"/>
              </a:gdLst>
              <a:ahLst/>
              <a:cxnLst>
                <a:cxn ang="0">
                  <a:pos x="T0" y="T1"/>
                </a:cxn>
                <a:cxn ang="0">
                  <a:pos x="T2" y="T3"/>
                </a:cxn>
                <a:cxn ang="0">
                  <a:pos x="T4" y="T5"/>
                </a:cxn>
              </a:cxnLst>
              <a:rect l="0" t="0" r="r" b="b"/>
              <a:pathLst>
                <a:path w="38" h="18">
                  <a:moveTo>
                    <a:pt x="0" y="18"/>
                  </a:moveTo>
                  <a:cubicBezTo>
                    <a:pt x="0" y="8"/>
                    <a:pt x="9" y="0"/>
                    <a:pt x="19" y="0"/>
                  </a:cubicBezTo>
                  <a:cubicBezTo>
                    <a:pt x="29" y="0"/>
                    <a:pt x="38" y="8"/>
                    <a:pt x="38" y="1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1" name="Freeform 91"/>
            <p:cNvSpPr>
              <a:spLocks/>
            </p:cNvSpPr>
            <p:nvPr/>
          </p:nvSpPr>
          <p:spPr bwMode="auto">
            <a:xfrm>
              <a:off x="-3119438" y="3359151"/>
              <a:ext cx="185737" cy="34925"/>
            </a:xfrm>
            <a:custGeom>
              <a:avLst/>
              <a:gdLst>
                <a:gd name="T0" fmla="*/ 44 w 44"/>
                <a:gd name="T1" fmla="*/ 4 h 8"/>
                <a:gd name="T2" fmla="*/ 41 w 44"/>
                <a:gd name="T3" fmla="*/ 0 h 8"/>
                <a:gd name="T4" fmla="*/ 3 w 44"/>
                <a:gd name="T5" fmla="*/ 0 h 8"/>
                <a:gd name="T6" fmla="*/ 0 w 44"/>
                <a:gd name="T7" fmla="*/ 4 h 8"/>
                <a:gd name="T8" fmla="*/ 0 w 44"/>
                <a:gd name="T9" fmla="*/ 5 h 8"/>
                <a:gd name="T10" fmla="*/ 3 w 44"/>
                <a:gd name="T11" fmla="*/ 8 h 8"/>
                <a:gd name="T12" fmla="*/ 41 w 44"/>
                <a:gd name="T13" fmla="*/ 8 h 8"/>
                <a:gd name="T14" fmla="*/ 44 w 44"/>
                <a:gd name="T15" fmla="*/ 5 h 8"/>
                <a:gd name="T16" fmla="*/ 44 w 44"/>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8">
                  <a:moveTo>
                    <a:pt x="44" y="4"/>
                  </a:moveTo>
                  <a:cubicBezTo>
                    <a:pt x="44" y="2"/>
                    <a:pt x="43" y="0"/>
                    <a:pt x="41" y="0"/>
                  </a:cubicBezTo>
                  <a:cubicBezTo>
                    <a:pt x="3" y="0"/>
                    <a:pt x="3" y="0"/>
                    <a:pt x="3" y="0"/>
                  </a:cubicBezTo>
                  <a:cubicBezTo>
                    <a:pt x="1" y="0"/>
                    <a:pt x="0" y="2"/>
                    <a:pt x="0" y="4"/>
                  </a:cubicBezTo>
                  <a:cubicBezTo>
                    <a:pt x="0" y="5"/>
                    <a:pt x="0" y="5"/>
                    <a:pt x="0" y="5"/>
                  </a:cubicBezTo>
                  <a:cubicBezTo>
                    <a:pt x="0" y="7"/>
                    <a:pt x="1" y="8"/>
                    <a:pt x="3" y="8"/>
                  </a:cubicBezTo>
                  <a:cubicBezTo>
                    <a:pt x="41" y="8"/>
                    <a:pt x="41" y="8"/>
                    <a:pt x="41" y="8"/>
                  </a:cubicBezTo>
                  <a:cubicBezTo>
                    <a:pt x="43" y="8"/>
                    <a:pt x="44" y="7"/>
                    <a:pt x="44" y="5"/>
                  </a:cubicBezTo>
                  <a:lnTo>
                    <a:pt x="44" y="4"/>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2" name="Rectangle 92"/>
            <p:cNvSpPr>
              <a:spLocks noChangeArrowheads="1"/>
            </p:cNvSpPr>
            <p:nvPr/>
          </p:nvSpPr>
          <p:spPr bwMode="auto">
            <a:xfrm>
              <a:off x="-3101975" y="3394076"/>
              <a:ext cx="152400" cy="3333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3" name="Line 93"/>
            <p:cNvSpPr>
              <a:spLocks noChangeShapeType="1"/>
            </p:cNvSpPr>
            <p:nvPr/>
          </p:nvSpPr>
          <p:spPr bwMode="auto">
            <a:xfrm>
              <a:off x="-3051175" y="33115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4" name="Line 94"/>
            <p:cNvSpPr>
              <a:spLocks noChangeShapeType="1"/>
            </p:cNvSpPr>
            <p:nvPr/>
          </p:nvSpPr>
          <p:spPr bwMode="auto">
            <a:xfrm>
              <a:off x="-3025775" y="33115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5" name="Line 95"/>
            <p:cNvSpPr>
              <a:spLocks noChangeShapeType="1"/>
            </p:cNvSpPr>
            <p:nvPr/>
          </p:nvSpPr>
          <p:spPr bwMode="auto">
            <a:xfrm>
              <a:off x="-3038475" y="333851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6" name="Line 96"/>
            <p:cNvSpPr>
              <a:spLocks noChangeShapeType="1"/>
            </p:cNvSpPr>
            <p:nvPr/>
          </p:nvSpPr>
          <p:spPr bwMode="auto">
            <a:xfrm>
              <a:off x="-3013075" y="333851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7" name="Line 97"/>
            <p:cNvSpPr>
              <a:spLocks noChangeShapeType="1"/>
            </p:cNvSpPr>
            <p:nvPr/>
          </p:nvSpPr>
          <p:spPr bwMode="auto">
            <a:xfrm>
              <a:off x="-3000375" y="33115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07" name="Group 606"/>
          <p:cNvGrpSpPr/>
          <p:nvPr/>
        </p:nvGrpSpPr>
        <p:grpSpPr>
          <a:xfrm>
            <a:off x="9374022" y="2881836"/>
            <a:ext cx="254000" cy="341313"/>
            <a:chOff x="-2339975" y="3240088"/>
            <a:chExt cx="254000" cy="341313"/>
          </a:xfrm>
        </p:grpSpPr>
        <p:sp>
          <p:nvSpPr>
            <p:cNvPr id="208" name="Freeform 98"/>
            <p:cNvSpPr>
              <a:spLocks/>
            </p:cNvSpPr>
            <p:nvPr/>
          </p:nvSpPr>
          <p:spPr bwMode="auto">
            <a:xfrm>
              <a:off x="-2339975" y="3240088"/>
              <a:ext cx="254000"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09" name="Freeform 99"/>
            <p:cNvSpPr>
              <a:spLocks/>
            </p:cNvSpPr>
            <p:nvPr/>
          </p:nvSpPr>
          <p:spPr bwMode="auto">
            <a:xfrm>
              <a:off x="-2319338" y="3513138"/>
              <a:ext cx="212725"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0" name="Line 100"/>
            <p:cNvSpPr>
              <a:spLocks noChangeShapeType="1"/>
            </p:cNvSpPr>
            <p:nvPr/>
          </p:nvSpPr>
          <p:spPr bwMode="auto">
            <a:xfrm flipV="1">
              <a:off x="-2212975" y="3328988"/>
              <a:ext cx="20637" cy="254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1" name="Freeform 101"/>
            <p:cNvSpPr>
              <a:spLocks/>
            </p:cNvSpPr>
            <p:nvPr/>
          </p:nvSpPr>
          <p:spPr bwMode="auto">
            <a:xfrm>
              <a:off x="-2289175" y="3359151"/>
              <a:ext cx="80962" cy="90488"/>
            </a:xfrm>
            <a:custGeom>
              <a:avLst/>
              <a:gdLst>
                <a:gd name="T0" fmla="*/ 8 w 19"/>
                <a:gd name="T1" fmla="*/ 19 h 21"/>
                <a:gd name="T2" fmla="*/ 2 w 19"/>
                <a:gd name="T3" fmla="*/ 20 h 21"/>
                <a:gd name="T4" fmla="*/ 2 w 19"/>
                <a:gd name="T5" fmla="*/ 20 h 21"/>
                <a:gd name="T6" fmla="*/ 2 w 19"/>
                <a:gd name="T7" fmla="*/ 14 h 21"/>
                <a:gd name="T8" fmla="*/ 11 w 19"/>
                <a:gd name="T9" fmla="*/ 2 h 21"/>
                <a:gd name="T10" fmla="*/ 17 w 19"/>
                <a:gd name="T11" fmla="*/ 1 h 21"/>
                <a:gd name="T12" fmla="*/ 17 w 19"/>
                <a:gd name="T13" fmla="*/ 1 h 21"/>
                <a:gd name="T14" fmla="*/ 18 w 19"/>
                <a:gd name="T15" fmla="*/ 7 h 21"/>
                <a:gd name="T16" fmla="*/ 8 w 19"/>
                <a:gd name="T17"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1">
                  <a:moveTo>
                    <a:pt x="8" y="19"/>
                  </a:moveTo>
                  <a:cubicBezTo>
                    <a:pt x="6" y="21"/>
                    <a:pt x="4" y="21"/>
                    <a:pt x="2" y="20"/>
                  </a:cubicBezTo>
                  <a:cubicBezTo>
                    <a:pt x="2" y="20"/>
                    <a:pt x="2" y="20"/>
                    <a:pt x="2" y="20"/>
                  </a:cubicBezTo>
                  <a:cubicBezTo>
                    <a:pt x="0" y="18"/>
                    <a:pt x="0" y="16"/>
                    <a:pt x="2" y="14"/>
                  </a:cubicBezTo>
                  <a:cubicBezTo>
                    <a:pt x="11" y="2"/>
                    <a:pt x="11" y="2"/>
                    <a:pt x="11" y="2"/>
                  </a:cubicBezTo>
                  <a:cubicBezTo>
                    <a:pt x="13" y="0"/>
                    <a:pt x="15" y="0"/>
                    <a:pt x="17" y="1"/>
                  </a:cubicBezTo>
                  <a:cubicBezTo>
                    <a:pt x="17" y="1"/>
                    <a:pt x="17" y="1"/>
                    <a:pt x="17" y="1"/>
                  </a:cubicBezTo>
                  <a:cubicBezTo>
                    <a:pt x="19" y="2"/>
                    <a:pt x="19" y="5"/>
                    <a:pt x="18" y="7"/>
                  </a:cubicBezTo>
                  <a:lnTo>
                    <a:pt x="8" y="19"/>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2" name="Freeform 102"/>
            <p:cNvSpPr>
              <a:spLocks/>
            </p:cNvSpPr>
            <p:nvPr/>
          </p:nvSpPr>
          <p:spPr bwMode="auto">
            <a:xfrm>
              <a:off x="-2192338" y="3295651"/>
              <a:ext cx="30162" cy="33338"/>
            </a:xfrm>
            <a:custGeom>
              <a:avLst/>
              <a:gdLst>
                <a:gd name="T0" fmla="*/ 16 w 19"/>
                <a:gd name="T1" fmla="*/ 0 h 21"/>
                <a:gd name="T2" fmla="*/ 19 w 19"/>
                <a:gd name="T3" fmla="*/ 2 h 21"/>
                <a:gd name="T4" fmla="*/ 8 w 19"/>
                <a:gd name="T5" fmla="*/ 21 h 21"/>
                <a:gd name="T6" fmla="*/ 0 w 19"/>
                <a:gd name="T7" fmla="*/ 13 h 21"/>
                <a:gd name="T8" fmla="*/ 16 w 19"/>
                <a:gd name="T9" fmla="*/ 0 h 21"/>
              </a:gdLst>
              <a:ahLst/>
              <a:cxnLst>
                <a:cxn ang="0">
                  <a:pos x="T0" y="T1"/>
                </a:cxn>
                <a:cxn ang="0">
                  <a:pos x="T2" y="T3"/>
                </a:cxn>
                <a:cxn ang="0">
                  <a:pos x="T4" y="T5"/>
                </a:cxn>
                <a:cxn ang="0">
                  <a:pos x="T6" y="T7"/>
                </a:cxn>
                <a:cxn ang="0">
                  <a:pos x="T8" y="T9"/>
                </a:cxn>
              </a:cxnLst>
              <a:rect l="0" t="0" r="r" b="b"/>
              <a:pathLst>
                <a:path w="19" h="21">
                  <a:moveTo>
                    <a:pt x="16" y="0"/>
                  </a:moveTo>
                  <a:lnTo>
                    <a:pt x="19" y="2"/>
                  </a:lnTo>
                  <a:lnTo>
                    <a:pt x="8" y="21"/>
                  </a:lnTo>
                  <a:lnTo>
                    <a:pt x="0" y="13"/>
                  </a:lnTo>
                  <a:lnTo>
                    <a:pt x="16"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3" name="Line 103"/>
            <p:cNvSpPr>
              <a:spLocks noChangeShapeType="1"/>
            </p:cNvSpPr>
            <p:nvPr/>
          </p:nvSpPr>
          <p:spPr bwMode="auto">
            <a:xfrm>
              <a:off x="-2263775" y="3409951"/>
              <a:ext cx="1270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06" name="Group 605"/>
          <p:cNvGrpSpPr/>
          <p:nvPr/>
        </p:nvGrpSpPr>
        <p:grpSpPr>
          <a:xfrm>
            <a:off x="10132583" y="2881836"/>
            <a:ext cx="255587" cy="341313"/>
            <a:chOff x="-1527175" y="3240088"/>
            <a:chExt cx="255587" cy="341313"/>
          </a:xfrm>
        </p:grpSpPr>
        <p:sp>
          <p:nvSpPr>
            <p:cNvPr id="214" name="Freeform 104"/>
            <p:cNvSpPr>
              <a:spLocks/>
            </p:cNvSpPr>
            <p:nvPr/>
          </p:nvSpPr>
          <p:spPr bwMode="auto">
            <a:xfrm>
              <a:off x="-1527175" y="3240088"/>
              <a:ext cx="255587"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5" name="Freeform 105"/>
            <p:cNvSpPr>
              <a:spLocks/>
            </p:cNvSpPr>
            <p:nvPr/>
          </p:nvSpPr>
          <p:spPr bwMode="auto">
            <a:xfrm>
              <a:off x="-1504950" y="3513138"/>
              <a:ext cx="211137"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6" name="Freeform 106"/>
            <p:cNvSpPr>
              <a:spLocks/>
            </p:cNvSpPr>
            <p:nvPr/>
          </p:nvSpPr>
          <p:spPr bwMode="auto">
            <a:xfrm>
              <a:off x="-1433513" y="3282951"/>
              <a:ext cx="58737" cy="179388"/>
            </a:xfrm>
            <a:custGeom>
              <a:avLst/>
              <a:gdLst>
                <a:gd name="T0" fmla="*/ 8 w 14"/>
                <a:gd name="T1" fmla="*/ 0 h 42"/>
                <a:gd name="T2" fmla="*/ 3 w 14"/>
                <a:gd name="T3" fmla="*/ 5 h 42"/>
                <a:gd name="T4" fmla="*/ 5 w 14"/>
                <a:gd name="T5" fmla="*/ 13 h 42"/>
                <a:gd name="T6" fmla="*/ 1 w 14"/>
                <a:gd name="T7" fmla="*/ 28 h 42"/>
                <a:gd name="T8" fmla="*/ 3 w 14"/>
                <a:gd name="T9" fmla="*/ 42 h 42"/>
                <a:gd name="T10" fmla="*/ 7 w 14"/>
                <a:gd name="T11" fmla="*/ 42 h 42"/>
                <a:gd name="T12" fmla="*/ 7 w 14"/>
                <a:gd name="T13" fmla="*/ 42 h 42"/>
                <a:gd name="T14" fmla="*/ 11 w 14"/>
                <a:gd name="T15" fmla="*/ 42 h 42"/>
                <a:gd name="T16" fmla="*/ 14 w 14"/>
                <a:gd name="T17" fmla="*/ 28 h 42"/>
                <a:gd name="T18" fmla="*/ 10 w 14"/>
                <a:gd name="T19" fmla="*/ 13 h 42"/>
                <a:gd name="T20" fmla="*/ 11 w 14"/>
                <a:gd name="T21" fmla="*/ 5 h 42"/>
                <a:gd name="T22" fmla="*/ 8 w 1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2">
                  <a:moveTo>
                    <a:pt x="8" y="0"/>
                  </a:moveTo>
                  <a:cubicBezTo>
                    <a:pt x="3" y="0"/>
                    <a:pt x="3" y="5"/>
                    <a:pt x="3" y="5"/>
                  </a:cubicBezTo>
                  <a:cubicBezTo>
                    <a:pt x="3" y="9"/>
                    <a:pt x="4" y="10"/>
                    <a:pt x="5" y="13"/>
                  </a:cubicBezTo>
                  <a:cubicBezTo>
                    <a:pt x="5" y="15"/>
                    <a:pt x="1" y="22"/>
                    <a:pt x="1" y="28"/>
                  </a:cubicBezTo>
                  <a:cubicBezTo>
                    <a:pt x="0" y="36"/>
                    <a:pt x="3" y="42"/>
                    <a:pt x="3" y="42"/>
                  </a:cubicBezTo>
                  <a:cubicBezTo>
                    <a:pt x="7" y="42"/>
                    <a:pt x="7" y="42"/>
                    <a:pt x="7" y="42"/>
                  </a:cubicBezTo>
                  <a:cubicBezTo>
                    <a:pt x="7" y="42"/>
                    <a:pt x="7" y="42"/>
                    <a:pt x="7" y="42"/>
                  </a:cubicBezTo>
                  <a:cubicBezTo>
                    <a:pt x="11" y="42"/>
                    <a:pt x="11" y="42"/>
                    <a:pt x="11" y="42"/>
                  </a:cubicBezTo>
                  <a:cubicBezTo>
                    <a:pt x="11" y="42"/>
                    <a:pt x="14" y="36"/>
                    <a:pt x="14" y="28"/>
                  </a:cubicBezTo>
                  <a:cubicBezTo>
                    <a:pt x="13" y="22"/>
                    <a:pt x="10" y="15"/>
                    <a:pt x="10" y="13"/>
                  </a:cubicBezTo>
                  <a:cubicBezTo>
                    <a:pt x="10" y="10"/>
                    <a:pt x="11" y="9"/>
                    <a:pt x="11" y="5"/>
                  </a:cubicBezTo>
                  <a:cubicBezTo>
                    <a:pt x="11" y="5"/>
                    <a:pt x="12" y="0"/>
                    <a:pt x="8"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7" name="Line 107"/>
            <p:cNvSpPr>
              <a:spLocks noChangeShapeType="1"/>
            </p:cNvSpPr>
            <p:nvPr/>
          </p:nvSpPr>
          <p:spPr bwMode="auto">
            <a:xfrm>
              <a:off x="-1420813" y="3394076"/>
              <a:ext cx="381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04" name="Group 603"/>
          <p:cNvGrpSpPr/>
          <p:nvPr/>
        </p:nvGrpSpPr>
        <p:grpSpPr>
          <a:xfrm>
            <a:off x="10888713" y="2881836"/>
            <a:ext cx="254000" cy="341313"/>
            <a:chOff x="-712788" y="3240088"/>
            <a:chExt cx="254000" cy="341313"/>
          </a:xfrm>
        </p:grpSpPr>
        <p:sp>
          <p:nvSpPr>
            <p:cNvPr id="218" name="Freeform 108"/>
            <p:cNvSpPr>
              <a:spLocks/>
            </p:cNvSpPr>
            <p:nvPr/>
          </p:nvSpPr>
          <p:spPr bwMode="auto">
            <a:xfrm>
              <a:off x="-712788" y="3240088"/>
              <a:ext cx="254000" cy="285750"/>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9" name="Freeform 109"/>
            <p:cNvSpPr>
              <a:spLocks/>
            </p:cNvSpPr>
            <p:nvPr/>
          </p:nvSpPr>
          <p:spPr bwMode="auto">
            <a:xfrm>
              <a:off x="-692150" y="3513138"/>
              <a:ext cx="212725" cy="68263"/>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0" name="Freeform 110"/>
            <p:cNvSpPr>
              <a:spLocks/>
            </p:cNvSpPr>
            <p:nvPr/>
          </p:nvSpPr>
          <p:spPr bwMode="auto">
            <a:xfrm>
              <a:off x="-611188" y="3371851"/>
              <a:ext cx="58737" cy="50800"/>
            </a:xfrm>
            <a:custGeom>
              <a:avLst/>
              <a:gdLst>
                <a:gd name="T0" fmla="*/ 4 w 14"/>
                <a:gd name="T1" fmla="*/ 0 h 12"/>
                <a:gd name="T2" fmla="*/ 8 w 14"/>
                <a:gd name="T3" fmla="*/ 0 h 12"/>
                <a:gd name="T4" fmla="*/ 14 w 14"/>
                <a:gd name="T5" fmla="*/ 6 h 12"/>
                <a:gd name="T6" fmla="*/ 14 w 14"/>
                <a:gd name="T7" fmla="*/ 6 h 12"/>
                <a:gd name="T8" fmla="*/ 8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4" y="0"/>
                  </a:moveTo>
                  <a:cubicBezTo>
                    <a:pt x="8" y="0"/>
                    <a:pt x="8" y="0"/>
                    <a:pt x="8" y="0"/>
                  </a:cubicBezTo>
                  <a:cubicBezTo>
                    <a:pt x="11" y="0"/>
                    <a:pt x="14" y="2"/>
                    <a:pt x="14" y="6"/>
                  </a:cubicBezTo>
                  <a:cubicBezTo>
                    <a:pt x="14" y="6"/>
                    <a:pt x="14" y="6"/>
                    <a:pt x="14" y="6"/>
                  </a:cubicBezTo>
                  <a:cubicBezTo>
                    <a:pt x="14" y="9"/>
                    <a:pt x="11" y="12"/>
                    <a:pt x="8"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1" name="Freeform 111"/>
            <p:cNvSpPr>
              <a:spLocks/>
            </p:cNvSpPr>
            <p:nvPr/>
          </p:nvSpPr>
          <p:spPr bwMode="auto">
            <a:xfrm>
              <a:off x="-619125" y="3321051"/>
              <a:ext cx="58737" cy="50800"/>
            </a:xfrm>
            <a:custGeom>
              <a:avLst/>
              <a:gdLst>
                <a:gd name="T0" fmla="*/ 10 w 14"/>
                <a:gd name="T1" fmla="*/ 12 h 12"/>
                <a:gd name="T2" fmla="*/ 6 w 14"/>
                <a:gd name="T3" fmla="*/ 12 h 12"/>
                <a:gd name="T4" fmla="*/ 0 w 14"/>
                <a:gd name="T5" fmla="*/ 6 h 12"/>
                <a:gd name="T6" fmla="*/ 0 w 14"/>
                <a:gd name="T7" fmla="*/ 6 h 12"/>
                <a:gd name="T8" fmla="*/ 6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6" y="12"/>
                    <a:pt x="6" y="12"/>
                    <a:pt x="6" y="12"/>
                  </a:cubicBezTo>
                  <a:cubicBezTo>
                    <a:pt x="3" y="12"/>
                    <a:pt x="0" y="9"/>
                    <a:pt x="0" y="6"/>
                  </a:cubicBezTo>
                  <a:cubicBezTo>
                    <a:pt x="0" y="6"/>
                    <a:pt x="0" y="6"/>
                    <a:pt x="0" y="6"/>
                  </a:cubicBezTo>
                  <a:cubicBezTo>
                    <a:pt x="0" y="2"/>
                    <a:pt x="3" y="0"/>
                    <a:pt x="6"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2" name="Line 112"/>
            <p:cNvSpPr>
              <a:spLocks noChangeShapeType="1"/>
            </p:cNvSpPr>
            <p:nvPr/>
          </p:nvSpPr>
          <p:spPr bwMode="auto">
            <a:xfrm>
              <a:off x="-581025" y="330358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3" name="Line 113"/>
            <p:cNvSpPr>
              <a:spLocks noChangeShapeType="1"/>
            </p:cNvSpPr>
            <p:nvPr/>
          </p:nvSpPr>
          <p:spPr bwMode="auto">
            <a:xfrm flipV="1">
              <a:off x="-585788" y="3295651"/>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4" name="Line 114"/>
            <p:cNvSpPr>
              <a:spLocks noChangeShapeType="1"/>
            </p:cNvSpPr>
            <p:nvPr/>
          </p:nvSpPr>
          <p:spPr bwMode="auto">
            <a:xfrm flipV="1">
              <a:off x="-585788" y="3432176"/>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5" name="Group 614"/>
          <p:cNvGrpSpPr/>
          <p:nvPr/>
        </p:nvGrpSpPr>
        <p:grpSpPr>
          <a:xfrm>
            <a:off x="1059441" y="3646033"/>
            <a:ext cx="254000" cy="338138"/>
            <a:chOff x="-7908683" y="4600575"/>
            <a:chExt cx="254000" cy="338138"/>
          </a:xfrm>
        </p:grpSpPr>
        <p:sp>
          <p:nvSpPr>
            <p:cNvPr id="255" name="Freeform 115"/>
            <p:cNvSpPr>
              <a:spLocks/>
            </p:cNvSpPr>
            <p:nvPr/>
          </p:nvSpPr>
          <p:spPr bwMode="auto">
            <a:xfrm>
              <a:off x="-7908683" y="4600575"/>
              <a:ext cx="254000" cy="282575"/>
            </a:xfrm>
            <a:custGeom>
              <a:avLst/>
              <a:gdLst>
                <a:gd name="T0" fmla="*/ 0 w 60"/>
                <a:gd name="T1" fmla="*/ 29 h 66"/>
                <a:gd name="T2" fmla="*/ 30 w 60"/>
                <a:gd name="T3" fmla="*/ 0 h 66"/>
                <a:gd name="T4" fmla="*/ 60 w 60"/>
                <a:gd name="T5" fmla="*/ 29 h 66"/>
                <a:gd name="T6" fmla="*/ 35 w 60"/>
                <a:gd name="T7" fmla="*/ 59 h 66"/>
                <a:gd name="T8" fmla="*/ 31 w 60"/>
                <a:gd name="T9" fmla="*/ 66 h 66"/>
                <a:gd name="T10" fmla="*/ 25 w 60"/>
                <a:gd name="T11" fmla="*/ 59 h 66"/>
                <a:gd name="T12" fmla="*/ 0 w 60"/>
                <a:gd name="T13" fmla="*/ 29 h 66"/>
              </a:gdLst>
              <a:ahLst/>
              <a:cxnLst>
                <a:cxn ang="0">
                  <a:pos x="T0" y="T1"/>
                </a:cxn>
                <a:cxn ang="0">
                  <a:pos x="T2" y="T3"/>
                </a:cxn>
                <a:cxn ang="0">
                  <a:pos x="T4" y="T5"/>
                </a:cxn>
                <a:cxn ang="0">
                  <a:pos x="T6" y="T7"/>
                </a:cxn>
                <a:cxn ang="0">
                  <a:pos x="T8" y="T9"/>
                </a:cxn>
                <a:cxn ang="0">
                  <a:pos x="T10" y="T11"/>
                </a:cxn>
                <a:cxn ang="0">
                  <a:pos x="T12" y="T13"/>
                </a:cxn>
              </a:cxnLst>
              <a:rect l="0" t="0" r="r" b="b"/>
              <a:pathLst>
                <a:path w="60" h="66">
                  <a:moveTo>
                    <a:pt x="0" y="29"/>
                  </a:moveTo>
                  <a:cubicBezTo>
                    <a:pt x="0" y="13"/>
                    <a:pt x="14" y="0"/>
                    <a:pt x="30" y="0"/>
                  </a:cubicBezTo>
                  <a:cubicBezTo>
                    <a:pt x="46" y="0"/>
                    <a:pt x="60" y="13"/>
                    <a:pt x="60" y="29"/>
                  </a:cubicBezTo>
                  <a:cubicBezTo>
                    <a:pt x="60" y="44"/>
                    <a:pt x="49" y="56"/>
                    <a:pt x="35" y="59"/>
                  </a:cubicBezTo>
                  <a:cubicBezTo>
                    <a:pt x="34" y="59"/>
                    <a:pt x="31" y="66"/>
                    <a:pt x="31" y="66"/>
                  </a:cubicBezTo>
                  <a:cubicBezTo>
                    <a:pt x="31" y="66"/>
                    <a:pt x="27" y="59"/>
                    <a:pt x="25" y="59"/>
                  </a:cubicBezTo>
                  <a:cubicBezTo>
                    <a:pt x="11" y="56"/>
                    <a:pt x="0" y="44"/>
                    <a:pt x="0" y="29"/>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56" name="Freeform 116"/>
            <p:cNvSpPr>
              <a:spLocks/>
            </p:cNvSpPr>
            <p:nvPr/>
          </p:nvSpPr>
          <p:spPr bwMode="auto">
            <a:xfrm>
              <a:off x="-7888046" y="4868863"/>
              <a:ext cx="212725" cy="69850"/>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57" name="Freeform 117"/>
            <p:cNvSpPr>
              <a:spLocks/>
            </p:cNvSpPr>
            <p:nvPr/>
          </p:nvSpPr>
          <p:spPr bwMode="auto">
            <a:xfrm>
              <a:off x="-7832483" y="4668838"/>
              <a:ext cx="101600" cy="119063"/>
            </a:xfrm>
            <a:custGeom>
              <a:avLst/>
              <a:gdLst>
                <a:gd name="T0" fmla="*/ 21 w 64"/>
                <a:gd name="T1" fmla="*/ 54 h 75"/>
                <a:gd name="T2" fmla="*/ 21 w 64"/>
                <a:gd name="T3" fmla="*/ 75 h 75"/>
                <a:gd name="T4" fmla="*/ 0 w 64"/>
                <a:gd name="T5" fmla="*/ 75 h 75"/>
                <a:gd name="T6" fmla="*/ 0 w 64"/>
                <a:gd name="T7" fmla="*/ 0 h 75"/>
                <a:gd name="T8" fmla="*/ 21 w 64"/>
                <a:gd name="T9" fmla="*/ 0 h 75"/>
                <a:gd name="T10" fmla="*/ 21 w 64"/>
                <a:gd name="T11" fmla="*/ 27 h 75"/>
                <a:gd name="T12" fmla="*/ 43 w 64"/>
                <a:gd name="T13" fmla="*/ 27 h 75"/>
                <a:gd name="T14" fmla="*/ 43 w 64"/>
                <a:gd name="T15" fmla="*/ 0 h 75"/>
                <a:gd name="T16" fmla="*/ 64 w 64"/>
                <a:gd name="T17" fmla="*/ 0 h 75"/>
                <a:gd name="T18" fmla="*/ 64 w 64"/>
                <a:gd name="T19" fmla="*/ 75 h 75"/>
                <a:gd name="T20" fmla="*/ 43 w 64"/>
                <a:gd name="T21" fmla="*/ 75 h 75"/>
                <a:gd name="T22" fmla="*/ 43 w 64"/>
                <a:gd name="T23" fmla="*/ 54 h 75"/>
                <a:gd name="T24" fmla="*/ 21 w 64"/>
                <a:gd name="T25" fmla="*/ 5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75">
                  <a:moveTo>
                    <a:pt x="21" y="54"/>
                  </a:moveTo>
                  <a:lnTo>
                    <a:pt x="21" y="75"/>
                  </a:lnTo>
                  <a:lnTo>
                    <a:pt x="0" y="75"/>
                  </a:lnTo>
                  <a:lnTo>
                    <a:pt x="0" y="0"/>
                  </a:lnTo>
                  <a:lnTo>
                    <a:pt x="21" y="0"/>
                  </a:lnTo>
                  <a:lnTo>
                    <a:pt x="21" y="27"/>
                  </a:lnTo>
                  <a:lnTo>
                    <a:pt x="43" y="27"/>
                  </a:lnTo>
                  <a:lnTo>
                    <a:pt x="43" y="0"/>
                  </a:lnTo>
                  <a:lnTo>
                    <a:pt x="64" y="0"/>
                  </a:lnTo>
                  <a:lnTo>
                    <a:pt x="64" y="75"/>
                  </a:lnTo>
                  <a:lnTo>
                    <a:pt x="43" y="75"/>
                  </a:lnTo>
                  <a:lnTo>
                    <a:pt x="43" y="54"/>
                  </a:lnTo>
                  <a:lnTo>
                    <a:pt x="21" y="54"/>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7" name="Group 616"/>
          <p:cNvGrpSpPr/>
          <p:nvPr/>
        </p:nvGrpSpPr>
        <p:grpSpPr>
          <a:xfrm>
            <a:off x="1818684" y="3646033"/>
            <a:ext cx="254000" cy="338138"/>
            <a:chOff x="-7094296" y="4600575"/>
            <a:chExt cx="254000" cy="338138"/>
          </a:xfrm>
        </p:grpSpPr>
        <p:sp>
          <p:nvSpPr>
            <p:cNvPr id="258" name="Freeform 118"/>
            <p:cNvSpPr>
              <a:spLocks/>
            </p:cNvSpPr>
            <p:nvPr/>
          </p:nvSpPr>
          <p:spPr bwMode="auto">
            <a:xfrm>
              <a:off x="-7094296" y="4600575"/>
              <a:ext cx="254000" cy="282575"/>
            </a:xfrm>
            <a:custGeom>
              <a:avLst/>
              <a:gdLst>
                <a:gd name="T0" fmla="*/ 0 w 60"/>
                <a:gd name="T1" fmla="*/ 29 h 66"/>
                <a:gd name="T2" fmla="*/ 30 w 60"/>
                <a:gd name="T3" fmla="*/ 0 h 66"/>
                <a:gd name="T4" fmla="*/ 60 w 60"/>
                <a:gd name="T5" fmla="*/ 29 h 66"/>
                <a:gd name="T6" fmla="*/ 35 w 60"/>
                <a:gd name="T7" fmla="*/ 59 h 66"/>
                <a:gd name="T8" fmla="*/ 31 w 60"/>
                <a:gd name="T9" fmla="*/ 66 h 66"/>
                <a:gd name="T10" fmla="*/ 25 w 60"/>
                <a:gd name="T11" fmla="*/ 59 h 66"/>
                <a:gd name="T12" fmla="*/ 0 w 60"/>
                <a:gd name="T13" fmla="*/ 29 h 66"/>
              </a:gdLst>
              <a:ahLst/>
              <a:cxnLst>
                <a:cxn ang="0">
                  <a:pos x="T0" y="T1"/>
                </a:cxn>
                <a:cxn ang="0">
                  <a:pos x="T2" y="T3"/>
                </a:cxn>
                <a:cxn ang="0">
                  <a:pos x="T4" y="T5"/>
                </a:cxn>
                <a:cxn ang="0">
                  <a:pos x="T6" y="T7"/>
                </a:cxn>
                <a:cxn ang="0">
                  <a:pos x="T8" y="T9"/>
                </a:cxn>
                <a:cxn ang="0">
                  <a:pos x="T10" y="T11"/>
                </a:cxn>
                <a:cxn ang="0">
                  <a:pos x="T12" y="T13"/>
                </a:cxn>
              </a:cxnLst>
              <a:rect l="0" t="0" r="r" b="b"/>
              <a:pathLst>
                <a:path w="60" h="66">
                  <a:moveTo>
                    <a:pt x="0" y="29"/>
                  </a:moveTo>
                  <a:cubicBezTo>
                    <a:pt x="0" y="13"/>
                    <a:pt x="14" y="0"/>
                    <a:pt x="30" y="0"/>
                  </a:cubicBezTo>
                  <a:cubicBezTo>
                    <a:pt x="46" y="0"/>
                    <a:pt x="60" y="13"/>
                    <a:pt x="60" y="29"/>
                  </a:cubicBezTo>
                  <a:cubicBezTo>
                    <a:pt x="60" y="44"/>
                    <a:pt x="49" y="56"/>
                    <a:pt x="35" y="59"/>
                  </a:cubicBezTo>
                  <a:cubicBezTo>
                    <a:pt x="34" y="59"/>
                    <a:pt x="31" y="66"/>
                    <a:pt x="31" y="66"/>
                  </a:cubicBezTo>
                  <a:cubicBezTo>
                    <a:pt x="31" y="66"/>
                    <a:pt x="27" y="59"/>
                    <a:pt x="25" y="59"/>
                  </a:cubicBezTo>
                  <a:cubicBezTo>
                    <a:pt x="11" y="56"/>
                    <a:pt x="0" y="44"/>
                    <a:pt x="0" y="29"/>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59" name="Freeform 119"/>
            <p:cNvSpPr>
              <a:spLocks/>
            </p:cNvSpPr>
            <p:nvPr/>
          </p:nvSpPr>
          <p:spPr bwMode="auto">
            <a:xfrm>
              <a:off x="-7073658" y="4868863"/>
              <a:ext cx="211137" cy="69850"/>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0" name="Rectangle 120"/>
            <p:cNvSpPr>
              <a:spLocks noChangeArrowheads="1"/>
            </p:cNvSpPr>
            <p:nvPr/>
          </p:nvSpPr>
          <p:spPr bwMode="auto">
            <a:xfrm>
              <a:off x="-7010158" y="4651375"/>
              <a:ext cx="84137" cy="1539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1" name="Rectangle 121"/>
            <p:cNvSpPr>
              <a:spLocks noChangeArrowheads="1"/>
            </p:cNvSpPr>
            <p:nvPr/>
          </p:nvSpPr>
          <p:spPr bwMode="auto">
            <a:xfrm>
              <a:off x="-6926021" y="4686300"/>
              <a:ext cx="34925" cy="5080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2" name="Line 122"/>
            <p:cNvSpPr>
              <a:spLocks noChangeShapeType="1"/>
            </p:cNvSpPr>
            <p:nvPr/>
          </p:nvSpPr>
          <p:spPr bwMode="auto">
            <a:xfrm>
              <a:off x="-6976821" y="4676775"/>
              <a:ext cx="30162" cy="381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3" name="Line 123"/>
            <p:cNvSpPr>
              <a:spLocks noChangeShapeType="1"/>
            </p:cNvSpPr>
            <p:nvPr/>
          </p:nvSpPr>
          <p:spPr bwMode="auto">
            <a:xfrm flipH="1">
              <a:off x="-7002221" y="4719638"/>
              <a:ext cx="68262"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9" name="Group 618"/>
          <p:cNvGrpSpPr/>
          <p:nvPr/>
        </p:nvGrpSpPr>
        <p:grpSpPr>
          <a:xfrm>
            <a:off x="2574021" y="3646033"/>
            <a:ext cx="254000" cy="338138"/>
            <a:chOff x="-6281496" y="4600575"/>
            <a:chExt cx="254000" cy="338138"/>
          </a:xfrm>
        </p:grpSpPr>
        <p:sp>
          <p:nvSpPr>
            <p:cNvPr id="264" name="Freeform 124"/>
            <p:cNvSpPr>
              <a:spLocks/>
            </p:cNvSpPr>
            <p:nvPr/>
          </p:nvSpPr>
          <p:spPr bwMode="auto">
            <a:xfrm>
              <a:off x="-6281496" y="4600575"/>
              <a:ext cx="254000" cy="282575"/>
            </a:xfrm>
            <a:custGeom>
              <a:avLst/>
              <a:gdLst>
                <a:gd name="T0" fmla="*/ 0 w 60"/>
                <a:gd name="T1" fmla="*/ 29 h 66"/>
                <a:gd name="T2" fmla="*/ 30 w 60"/>
                <a:gd name="T3" fmla="*/ 0 h 66"/>
                <a:gd name="T4" fmla="*/ 60 w 60"/>
                <a:gd name="T5" fmla="*/ 29 h 66"/>
                <a:gd name="T6" fmla="*/ 35 w 60"/>
                <a:gd name="T7" fmla="*/ 59 h 66"/>
                <a:gd name="T8" fmla="*/ 31 w 60"/>
                <a:gd name="T9" fmla="*/ 66 h 66"/>
                <a:gd name="T10" fmla="*/ 25 w 60"/>
                <a:gd name="T11" fmla="*/ 59 h 66"/>
                <a:gd name="T12" fmla="*/ 0 w 60"/>
                <a:gd name="T13" fmla="*/ 29 h 66"/>
              </a:gdLst>
              <a:ahLst/>
              <a:cxnLst>
                <a:cxn ang="0">
                  <a:pos x="T0" y="T1"/>
                </a:cxn>
                <a:cxn ang="0">
                  <a:pos x="T2" y="T3"/>
                </a:cxn>
                <a:cxn ang="0">
                  <a:pos x="T4" y="T5"/>
                </a:cxn>
                <a:cxn ang="0">
                  <a:pos x="T6" y="T7"/>
                </a:cxn>
                <a:cxn ang="0">
                  <a:pos x="T8" y="T9"/>
                </a:cxn>
                <a:cxn ang="0">
                  <a:pos x="T10" y="T11"/>
                </a:cxn>
                <a:cxn ang="0">
                  <a:pos x="T12" y="T13"/>
                </a:cxn>
              </a:cxnLst>
              <a:rect l="0" t="0" r="r" b="b"/>
              <a:pathLst>
                <a:path w="60" h="66">
                  <a:moveTo>
                    <a:pt x="0" y="29"/>
                  </a:moveTo>
                  <a:cubicBezTo>
                    <a:pt x="0" y="13"/>
                    <a:pt x="14" y="0"/>
                    <a:pt x="30" y="0"/>
                  </a:cubicBezTo>
                  <a:cubicBezTo>
                    <a:pt x="46" y="0"/>
                    <a:pt x="60" y="13"/>
                    <a:pt x="60" y="29"/>
                  </a:cubicBezTo>
                  <a:cubicBezTo>
                    <a:pt x="60" y="44"/>
                    <a:pt x="49" y="56"/>
                    <a:pt x="35" y="59"/>
                  </a:cubicBezTo>
                  <a:cubicBezTo>
                    <a:pt x="34" y="59"/>
                    <a:pt x="31" y="66"/>
                    <a:pt x="31" y="66"/>
                  </a:cubicBezTo>
                  <a:cubicBezTo>
                    <a:pt x="31" y="66"/>
                    <a:pt x="27" y="59"/>
                    <a:pt x="25" y="59"/>
                  </a:cubicBezTo>
                  <a:cubicBezTo>
                    <a:pt x="11" y="56"/>
                    <a:pt x="0" y="44"/>
                    <a:pt x="0" y="29"/>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5" name="Freeform 125"/>
            <p:cNvSpPr>
              <a:spLocks/>
            </p:cNvSpPr>
            <p:nvPr/>
          </p:nvSpPr>
          <p:spPr bwMode="auto">
            <a:xfrm>
              <a:off x="-6260858" y="4868863"/>
              <a:ext cx="212725" cy="69850"/>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6" name="Freeform 126"/>
            <p:cNvSpPr>
              <a:spLocks/>
            </p:cNvSpPr>
            <p:nvPr/>
          </p:nvSpPr>
          <p:spPr bwMode="auto">
            <a:xfrm>
              <a:off x="-6235458" y="4668838"/>
              <a:ext cx="169862" cy="50800"/>
            </a:xfrm>
            <a:custGeom>
              <a:avLst/>
              <a:gdLst>
                <a:gd name="T0" fmla="*/ 0 w 107"/>
                <a:gd name="T1" fmla="*/ 32 h 32"/>
                <a:gd name="T2" fmla="*/ 107 w 107"/>
                <a:gd name="T3" fmla="*/ 32 h 32"/>
                <a:gd name="T4" fmla="*/ 94 w 107"/>
                <a:gd name="T5" fmla="*/ 0 h 32"/>
                <a:gd name="T6" fmla="*/ 11 w 107"/>
                <a:gd name="T7" fmla="*/ 0 h 32"/>
                <a:gd name="T8" fmla="*/ 0 w 107"/>
                <a:gd name="T9" fmla="*/ 32 h 32"/>
              </a:gdLst>
              <a:ahLst/>
              <a:cxnLst>
                <a:cxn ang="0">
                  <a:pos x="T0" y="T1"/>
                </a:cxn>
                <a:cxn ang="0">
                  <a:pos x="T2" y="T3"/>
                </a:cxn>
                <a:cxn ang="0">
                  <a:pos x="T4" y="T5"/>
                </a:cxn>
                <a:cxn ang="0">
                  <a:pos x="T6" y="T7"/>
                </a:cxn>
                <a:cxn ang="0">
                  <a:pos x="T8" y="T9"/>
                </a:cxn>
              </a:cxnLst>
              <a:rect l="0" t="0" r="r" b="b"/>
              <a:pathLst>
                <a:path w="107" h="32">
                  <a:moveTo>
                    <a:pt x="0" y="32"/>
                  </a:moveTo>
                  <a:lnTo>
                    <a:pt x="107" y="32"/>
                  </a:lnTo>
                  <a:lnTo>
                    <a:pt x="94" y="0"/>
                  </a:lnTo>
                  <a:lnTo>
                    <a:pt x="11" y="0"/>
                  </a:lnTo>
                  <a:lnTo>
                    <a:pt x="0" y="3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7" name="Freeform 127"/>
            <p:cNvSpPr>
              <a:spLocks/>
            </p:cNvSpPr>
            <p:nvPr/>
          </p:nvSpPr>
          <p:spPr bwMode="auto">
            <a:xfrm>
              <a:off x="-6235458" y="4719638"/>
              <a:ext cx="169862" cy="98425"/>
            </a:xfrm>
            <a:custGeom>
              <a:avLst/>
              <a:gdLst>
                <a:gd name="T0" fmla="*/ 0 w 107"/>
                <a:gd name="T1" fmla="*/ 0 h 62"/>
                <a:gd name="T2" fmla="*/ 54 w 107"/>
                <a:gd name="T3" fmla="*/ 62 h 62"/>
                <a:gd name="T4" fmla="*/ 54 w 107"/>
                <a:gd name="T5" fmla="*/ 62 h 62"/>
                <a:gd name="T6" fmla="*/ 107 w 107"/>
                <a:gd name="T7" fmla="*/ 0 h 62"/>
              </a:gdLst>
              <a:ahLst/>
              <a:cxnLst>
                <a:cxn ang="0">
                  <a:pos x="T0" y="T1"/>
                </a:cxn>
                <a:cxn ang="0">
                  <a:pos x="T2" y="T3"/>
                </a:cxn>
                <a:cxn ang="0">
                  <a:pos x="T4" y="T5"/>
                </a:cxn>
                <a:cxn ang="0">
                  <a:pos x="T6" y="T7"/>
                </a:cxn>
              </a:cxnLst>
              <a:rect l="0" t="0" r="r" b="b"/>
              <a:pathLst>
                <a:path w="107" h="62">
                  <a:moveTo>
                    <a:pt x="0" y="0"/>
                  </a:moveTo>
                  <a:lnTo>
                    <a:pt x="54" y="62"/>
                  </a:lnTo>
                  <a:lnTo>
                    <a:pt x="54" y="62"/>
                  </a:lnTo>
                  <a:lnTo>
                    <a:pt x="107"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8" name="Freeform 128"/>
            <p:cNvSpPr>
              <a:spLocks/>
            </p:cNvSpPr>
            <p:nvPr/>
          </p:nvSpPr>
          <p:spPr bwMode="auto">
            <a:xfrm>
              <a:off x="-6192596" y="4668838"/>
              <a:ext cx="84137" cy="144463"/>
            </a:xfrm>
            <a:custGeom>
              <a:avLst/>
              <a:gdLst>
                <a:gd name="T0" fmla="*/ 13 w 53"/>
                <a:gd name="T1" fmla="*/ 0 h 91"/>
                <a:gd name="T2" fmla="*/ 0 w 53"/>
                <a:gd name="T3" fmla="*/ 32 h 91"/>
                <a:gd name="T4" fmla="*/ 27 w 53"/>
                <a:gd name="T5" fmla="*/ 91 h 91"/>
                <a:gd name="T6" fmla="*/ 53 w 53"/>
                <a:gd name="T7" fmla="*/ 32 h 91"/>
                <a:gd name="T8" fmla="*/ 37 w 53"/>
                <a:gd name="T9" fmla="*/ 0 h 91"/>
              </a:gdLst>
              <a:ahLst/>
              <a:cxnLst>
                <a:cxn ang="0">
                  <a:pos x="T0" y="T1"/>
                </a:cxn>
                <a:cxn ang="0">
                  <a:pos x="T2" y="T3"/>
                </a:cxn>
                <a:cxn ang="0">
                  <a:pos x="T4" y="T5"/>
                </a:cxn>
                <a:cxn ang="0">
                  <a:pos x="T6" y="T7"/>
                </a:cxn>
                <a:cxn ang="0">
                  <a:pos x="T8" y="T9"/>
                </a:cxn>
              </a:cxnLst>
              <a:rect l="0" t="0" r="r" b="b"/>
              <a:pathLst>
                <a:path w="53" h="91">
                  <a:moveTo>
                    <a:pt x="13" y="0"/>
                  </a:moveTo>
                  <a:lnTo>
                    <a:pt x="0" y="32"/>
                  </a:lnTo>
                  <a:lnTo>
                    <a:pt x="27" y="91"/>
                  </a:lnTo>
                  <a:lnTo>
                    <a:pt x="53" y="32"/>
                  </a:lnTo>
                  <a:lnTo>
                    <a:pt x="37"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1" name="Group 620"/>
          <p:cNvGrpSpPr/>
          <p:nvPr/>
        </p:nvGrpSpPr>
        <p:grpSpPr>
          <a:xfrm>
            <a:off x="3334340" y="3643652"/>
            <a:ext cx="254000" cy="342900"/>
            <a:chOff x="-5468696" y="4595813"/>
            <a:chExt cx="254000" cy="342900"/>
          </a:xfrm>
        </p:grpSpPr>
        <p:sp>
          <p:nvSpPr>
            <p:cNvPr id="269" name="Freeform 129"/>
            <p:cNvSpPr>
              <a:spLocks/>
            </p:cNvSpPr>
            <p:nvPr/>
          </p:nvSpPr>
          <p:spPr bwMode="auto">
            <a:xfrm>
              <a:off x="-5468696" y="4595813"/>
              <a:ext cx="254000" cy="287338"/>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0" name="Freeform 130"/>
            <p:cNvSpPr>
              <a:spLocks/>
            </p:cNvSpPr>
            <p:nvPr/>
          </p:nvSpPr>
          <p:spPr bwMode="auto">
            <a:xfrm>
              <a:off x="-5446471" y="4868863"/>
              <a:ext cx="211137" cy="69850"/>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1" name="Freeform 131"/>
            <p:cNvSpPr>
              <a:spLocks/>
            </p:cNvSpPr>
            <p:nvPr/>
          </p:nvSpPr>
          <p:spPr bwMode="auto">
            <a:xfrm>
              <a:off x="-5387733" y="4676775"/>
              <a:ext cx="96837" cy="90488"/>
            </a:xfrm>
            <a:custGeom>
              <a:avLst/>
              <a:gdLst>
                <a:gd name="T0" fmla="*/ 40 w 61"/>
                <a:gd name="T1" fmla="*/ 19 h 57"/>
                <a:gd name="T2" fmla="*/ 61 w 61"/>
                <a:gd name="T3" fmla="*/ 22 h 57"/>
                <a:gd name="T4" fmla="*/ 45 w 61"/>
                <a:gd name="T5" fmla="*/ 38 h 57"/>
                <a:gd name="T6" fmla="*/ 48 w 61"/>
                <a:gd name="T7" fmla="*/ 57 h 57"/>
                <a:gd name="T8" fmla="*/ 32 w 61"/>
                <a:gd name="T9" fmla="*/ 49 h 57"/>
                <a:gd name="T10" fmla="*/ 13 w 61"/>
                <a:gd name="T11" fmla="*/ 57 h 57"/>
                <a:gd name="T12" fmla="*/ 16 w 61"/>
                <a:gd name="T13" fmla="*/ 38 h 57"/>
                <a:gd name="T14" fmla="*/ 0 w 61"/>
                <a:gd name="T15" fmla="*/ 22 h 57"/>
                <a:gd name="T16" fmla="*/ 21 w 61"/>
                <a:gd name="T17" fmla="*/ 19 h 57"/>
                <a:gd name="T18" fmla="*/ 29 w 61"/>
                <a:gd name="T19" fmla="*/ 0 h 57"/>
                <a:gd name="T20" fmla="*/ 40 w 61"/>
                <a:gd name="T21" fmla="*/ 1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57">
                  <a:moveTo>
                    <a:pt x="40" y="19"/>
                  </a:moveTo>
                  <a:lnTo>
                    <a:pt x="61" y="22"/>
                  </a:lnTo>
                  <a:lnTo>
                    <a:pt x="45" y="38"/>
                  </a:lnTo>
                  <a:lnTo>
                    <a:pt x="48" y="57"/>
                  </a:lnTo>
                  <a:lnTo>
                    <a:pt x="32" y="49"/>
                  </a:lnTo>
                  <a:lnTo>
                    <a:pt x="13" y="57"/>
                  </a:lnTo>
                  <a:lnTo>
                    <a:pt x="16" y="38"/>
                  </a:lnTo>
                  <a:lnTo>
                    <a:pt x="0" y="22"/>
                  </a:lnTo>
                  <a:lnTo>
                    <a:pt x="21" y="19"/>
                  </a:lnTo>
                  <a:lnTo>
                    <a:pt x="29" y="0"/>
                  </a:lnTo>
                  <a:lnTo>
                    <a:pt x="40" y="19"/>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2" name="Oval 132"/>
            <p:cNvSpPr>
              <a:spLocks noChangeArrowheads="1"/>
            </p:cNvSpPr>
            <p:nvPr/>
          </p:nvSpPr>
          <p:spPr bwMode="auto">
            <a:xfrm>
              <a:off x="-5413133" y="4656138"/>
              <a:ext cx="144462" cy="14128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7" name="Group 626"/>
          <p:cNvGrpSpPr/>
          <p:nvPr/>
        </p:nvGrpSpPr>
        <p:grpSpPr>
          <a:xfrm>
            <a:off x="7102298" y="2881042"/>
            <a:ext cx="254000" cy="342900"/>
            <a:chOff x="-4654308" y="4595813"/>
            <a:chExt cx="254000" cy="342900"/>
          </a:xfrm>
        </p:grpSpPr>
        <p:sp>
          <p:nvSpPr>
            <p:cNvPr id="273" name="Freeform 133"/>
            <p:cNvSpPr>
              <a:spLocks/>
            </p:cNvSpPr>
            <p:nvPr/>
          </p:nvSpPr>
          <p:spPr bwMode="auto">
            <a:xfrm>
              <a:off x="-4654308" y="4595813"/>
              <a:ext cx="254000" cy="287338"/>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8" name="Freeform 134"/>
            <p:cNvSpPr>
              <a:spLocks/>
            </p:cNvSpPr>
            <p:nvPr/>
          </p:nvSpPr>
          <p:spPr bwMode="auto">
            <a:xfrm>
              <a:off x="-4633671" y="4868863"/>
              <a:ext cx="212725" cy="69850"/>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9" name="Oval 135"/>
            <p:cNvSpPr>
              <a:spLocks noChangeArrowheads="1"/>
            </p:cNvSpPr>
            <p:nvPr/>
          </p:nvSpPr>
          <p:spPr bwMode="auto">
            <a:xfrm>
              <a:off x="-4603508" y="4646613"/>
              <a:ext cx="157162" cy="15875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0" name="Freeform 136"/>
            <p:cNvSpPr>
              <a:spLocks/>
            </p:cNvSpPr>
            <p:nvPr/>
          </p:nvSpPr>
          <p:spPr bwMode="auto">
            <a:xfrm>
              <a:off x="-4574933" y="4689475"/>
              <a:ext cx="90487" cy="80963"/>
            </a:xfrm>
            <a:custGeom>
              <a:avLst/>
              <a:gdLst>
                <a:gd name="T0" fmla="*/ 20 w 21"/>
                <a:gd name="T1" fmla="*/ 5 h 19"/>
                <a:gd name="T2" fmla="*/ 15 w 21"/>
                <a:gd name="T3" fmla="*/ 0 h 19"/>
                <a:gd name="T4" fmla="*/ 11 w 21"/>
                <a:gd name="T5" fmla="*/ 4 h 19"/>
                <a:gd name="T6" fmla="*/ 11 w 21"/>
                <a:gd name="T7" fmla="*/ 4 h 19"/>
                <a:gd name="T8" fmla="*/ 6 w 21"/>
                <a:gd name="T9" fmla="*/ 0 h 19"/>
                <a:gd name="T10" fmla="*/ 1 w 21"/>
                <a:gd name="T11" fmla="*/ 5 h 19"/>
                <a:gd name="T12" fmla="*/ 11 w 21"/>
                <a:gd name="T13" fmla="*/ 19 h 19"/>
                <a:gd name="T14" fmla="*/ 11 w 21"/>
                <a:gd name="T15" fmla="*/ 19 h 19"/>
                <a:gd name="T16" fmla="*/ 20 w 21"/>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9">
                  <a:moveTo>
                    <a:pt x="20" y="5"/>
                  </a:moveTo>
                  <a:cubicBezTo>
                    <a:pt x="20" y="3"/>
                    <a:pt x="19" y="0"/>
                    <a:pt x="15" y="0"/>
                  </a:cubicBezTo>
                  <a:cubicBezTo>
                    <a:pt x="15" y="0"/>
                    <a:pt x="11" y="0"/>
                    <a:pt x="11" y="4"/>
                  </a:cubicBezTo>
                  <a:cubicBezTo>
                    <a:pt x="11" y="4"/>
                    <a:pt x="11" y="4"/>
                    <a:pt x="11" y="4"/>
                  </a:cubicBezTo>
                  <a:cubicBezTo>
                    <a:pt x="10" y="0"/>
                    <a:pt x="7" y="0"/>
                    <a:pt x="6" y="0"/>
                  </a:cubicBezTo>
                  <a:cubicBezTo>
                    <a:pt x="2" y="0"/>
                    <a:pt x="1" y="3"/>
                    <a:pt x="1" y="5"/>
                  </a:cubicBezTo>
                  <a:cubicBezTo>
                    <a:pt x="0" y="11"/>
                    <a:pt x="11" y="19"/>
                    <a:pt x="11" y="19"/>
                  </a:cubicBezTo>
                  <a:cubicBezTo>
                    <a:pt x="11" y="19"/>
                    <a:pt x="11" y="19"/>
                    <a:pt x="11" y="19"/>
                  </a:cubicBezTo>
                  <a:cubicBezTo>
                    <a:pt x="11" y="19"/>
                    <a:pt x="21" y="12"/>
                    <a:pt x="20" y="5"/>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6" name="Group 625"/>
          <p:cNvGrpSpPr/>
          <p:nvPr/>
        </p:nvGrpSpPr>
        <p:grpSpPr>
          <a:xfrm>
            <a:off x="6346961" y="2881042"/>
            <a:ext cx="254000" cy="342900"/>
            <a:chOff x="-3841508" y="4595813"/>
            <a:chExt cx="254000" cy="342900"/>
          </a:xfrm>
        </p:grpSpPr>
        <p:sp>
          <p:nvSpPr>
            <p:cNvPr id="343" name="Freeform 137"/>
            <p:cNvSpPr>
              <a:spLocks/>
            </p:cNvSpPr>
            <p:nvPr/>
          </p:nvSpPr>
          <p:spPr bwMode="auto">
            <a:xfrm>
              <a:off x="-3841508" y="4595813"/>
              <a:ext cx="254000" cy="287338"/>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4" name="Freeform 138"/>
            <p:cNvSpPr>
              <a:spLocks/>
            </p:cNvSpPr>
            <p:nvPr/>
          </p:nvSpPr>
          <p:spPr bwMode="auto">
            <a:xfrm>
              <a:off x="-3819283" y="4868863"/>
              <a:ext cx="211137" cy="69850"/>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5" name="Oval 139"/>
            <p:cNvSpPr>
              <a:spLocks noChangeArrowheads="1"/>
            </p:cNvSpPr>
            <p:nvPr/>
          </p:nvSpPr>
          <p:spPr bwMode="auto">
            <a:xfrm>
              <a:off x="-3790708" y="4646613"/>
              <a:ext cx="152400" cy="15875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6" name="Line 140"/>
            <p:cNvSpPr>
              <a:spLocks noChangeShapeType="1"/>
            </p:cNvSpPr>
            <p:nvPr/>
          </p:nvSpPr>
          <p:spPr bwMode="auto">
            <a:xfrm>
              <a:off x="-3709746" y="4689475"/>
              <a:ext cx="0" cy="7778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7" name="Line 141"/>
            <p:cNvSpPr>
              <a:spLocks noChangeShapeType="1"/>
            </p:cNvSpPr>
            <p:nvPr/>
          </p:nvSpPr>
          <p:spPr bwMode="auto">
            <a:xfrm flipH="1">
              <a:off x="-3747846" y="4727575"/>
              <a:ext cx="762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23" name="Group 622"/>
          <p:cNvGrpSpPr/>
          <p:nvPr/>
        </p:nvGrpSpPr>
        <p:grpSpPr>
          <a:xfrm>
            <a:off x="4080883" y="3643652"/>
            <a:ext cx="254000" cy="342900"/>
            <a:chOff x="-3027121" y="4595813"/>
            <a:chExt cx="254000" cy="342900"/>
          </a:xfrm>
        </p:grpSpPr>
        <p:sp>
          <p:nvSpPr>
            <p:cNvPr id="348" name="Freeform 142"/>
            <p:cNvSpPr>
              <a:spLocks/>
            </p:cNvSpPr>
            <p:nvPr/>
          </p:nvSpPr>
          <p:spPr bwMode="auto">
            <a:xfrm>
              <a:off x="-3027121" y="4595813"/>
              <a:ext cx="254000" cy="287338"/>
            </a:xfrm>
            <a:custGeom>
              <a:avLst/>
              <a:gdLst>
                <a:gd name="T0" fmla="*/ 0 w 60"/>
                <a:gd name="T1" fmla="*/ 30 h 67"/>
                <a:gd name="T2" fmla="*/ 30 w 60"/>
                <a:gd name="T3" fmla="*/ 0 h 67"/>
                <a:gd name="T4" fmla="*/ 60 w 60"/>
                <a:gd name="T5" fmla="*/ 30 h 67"/>
                <a:gd name="T6" fmla="*/ 35 w 60"/>
                <a:gd name="T7" fmla="*/ 59 h 67"/>
                <a:gd name="T8" fmla="*/ 31 w 60"/>
                <a:gd name="T9" fmla="*/ 67 h 67"/>
                <a:gd name="T10" fmla="*/ 25 w 60"/>
                <a:gd name="T11" fmla="*/ 60 h 67"/>
                <a:gd name="T12" fmla="*/ 0 w 60"/>
                <a:gd name="T13" fmla="*/ 30 h 67"/>
              </a:gdLst>
              <a:ahLst/>
              <a:cxnLst>
                <a:cxn ang="0">
                  <a:pos x="T0" y="T1"/>
                </a:cxn>
                <a:cxn ang="0">
                  <a:pos x="T2" y="T3"/>
                </a:cxn>
                <a:cxn ang="0">
                  <a:pos x="T4" y="T5"/>
                </a:cxn>
                <a:cxn ang="0">
                  <a:pos x="T6" y="T7"/>
                </a:cxn>
                <a:cxn ang="0">
                  <a:pos x="T8" y="T9"/>
                </a:cxn>
                <a:cxn ang="0">
                  <a:pos x="T10" y="T11"/>
                </a:cxn>
                <a:cxn ang="0">
                  <a:pos x="T12" y="T13"/>
                </a:cxn>
              </a:cxnLst>
              <a:rect l="0" t="0" r="r" b="b"/>
              <a:pathLst>
                <a:path w="60" h="67">
                  <a:moveTo>
                    <a:pt x="0" y="30"/>
                  </a:moveTo>
                  <a:cubicBezTo>
                    <a:pt x="0" y="14"/>
                    <a:pt x="14" y="0"/>
                    <a:pt x="30" y="0"/>
                  </a:cubicBezTo>
                  <a:cubicBezTo>
                    <a:pt x="46" y="0"/>
                    <a:pt x="60" y="14"/>
                    <a:pt x="60" y="30"/>
                  </a:cubicBezTo>
                  <a:cubicBezTo>
                    <a:pt x="60" y="45"/>
                    <a:pt x="49" y="57"/>
                    <a:pt x="35" y="59"/>
                  </a:cubicBezTo>
                  <a:cubicBezTo>
                    <a:pt x="34" y="60"/>
                    <a:pt x="31" y="67"/>
                    <a:pt x="31" y="67"/>
                  </a:cubicBezTo>
                  <a:cubicBezTo>
                    <a:pt x="31" y="67"/>
                    <a:pt x="27" y="60"/>
                    <a:pt x="25" y="60"/>
                  </a:cubicBezTo>
                  <a:cubicBezTo>
                    <a:pt x="11" y="57"/>
                    <a:pt x="0" y="45"/>
                    <a:pt x="0" y="3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9" name="Freeform 143"/>
            <p:cNvSpPr>
              <a:spLocks/>
            </p:cNvSpPr>
            <p:nvPr/>
          </p:nvSpPr>
          <p:spPr bwMode="auto">
            <a:xfrm>
              <a:off x="-3006483" y="4868863"/>
              <a:ext cx="211137" cy="69850"/>
            </a:xfrm>
            <a:custGeom>
              <a:avLst/>
              <a:gdLst>
                <a:gd name="T0" fmla="*/ 39 w 50"/>
                <a:gd name="T1" fmla="*/ 0 h 16"/>
                <a:gd name="T2" fmla="*/ 50 w 50"/>
                <a:gd name="T3" fmla="*/ 7 h 16"/>
                <a:gd name="T4" fmla="*/ 25 w 50"/>
                <a:gd name="T5" fmla="*/ 16 h 16"/>
                <a:gd name="T6" fmla="*/ 0 w 50"/>
                <a:gd name="T7" fmla="*/ 7 h 16"/>
                <a:gd name="T8" fmla="*/ 10 w 50"/>
                <a:gd name="T9" fmla="*/ 0 h 16"/>
              </a:gdLst>
              <a:ahLst/>
              <a:cxnLst>
                <a:cxn ang="0">
                  <a:pos x="T0" y="T1"/>
                </a:cxn>
                <a:cxn ang="0">
                  <a:pos x="T2" y="T3"/>
                </a:cxn>
                <a:cxn ang="0">
                  <a:pos x="T4" y="T5"/>
                </a:cxn>
                <a:cxn ang="0">
                  <a:pos x="T6" y="T7"/>
                </a:cxn>
                <a:cxn ang="0">
                  <a:pos x="T8" y="T9"/>
                </a:cxn>
              </a:cxnLst>
              <a:rect l="0" t="0" r="r" b="b"/>
              <a:pathLst>
                <a:path w="50" h="16">
                  <a:moveTo>
                    <a:pt x="39" y="0"/>
                  </a:moveTo>
                  <a:cubicBezTo>
                    <a:pt x="45" y="2"/>
                    <a:pt x="50" y="4"/>
                    <a:pt x="50" y="7"/>
                  </a:cubicBezTo>
                  <a:cubicBezTo>
                    <a:pt x="50" y="12"/>
                    <a:pt x="39" y="16"/>
                    <a:pt x="25" y="16"/>
                  </a:cubicBezTo>
                  <a:cubicBezTo>
                    <a:pt x="11" y="16"/>
                    <a:pt x="0" y="12"/>
                    <a:pt x="0" y="7"/>
                  </a:cubicBezTo>
                  <a:cubicBezTo>
                    <a:pt x="0" y="4"/>
                    <a:pt x="4" y="2"/>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6" name="Oval 144"/>
            <p:cNvSpPr>
              <a:spLocks noChangeArrowheads="1"/>
            </p:cNvSpPr>
            <p:nvPr/>
          </p:nvSpPr>
          <p:spPr bwMode="auto">
            <a:xfrm>
              <a:off x="-2981083" y="4646613"/>
              <a:ext cx="152400" cy="15875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7" name="Line 145"/>
            <p:cNvSpPr>
              <a:spLocks noChangeShapeType="1"/>
            </p:cNvSpPr>
            <p:nvPr/>
          </p:nvSpPr>
          <p:spPr bwMode="auto">
            <a:xfrm flipH="1">
              <a:off x="-2938221" y="4727575"/>
              <a:ext cx="666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3" name="Group 612"/>
          <p:cNvGrpSpPr/>
          <p:nvPr/>
        </p:nvGrpSpPr>
        <p:grpSpPr>
          <a:xfrm>
            <a:off x="4810820" y="3707946"/>
            <a:ext cx="304800" cy="214313"/>
            <a:chOff x="-2239721" y="4659313"/>
            <a:chExt cx="304800" cy="214313"/>
          </a:xfrm>
        </p:grpSpPr>
        <p:sp>
          <p:nvSpPr>
            <p:cNvPr id="578" name="Freeform 146"/>
            <p:cNvSpPr>
              <a:spLocks/>
            </p:cNvSpPr>
            <p:nvPr/>
          </p:nvSpPr>
          <p:spPr bwMode="auto">
            <a:xfrm>
              <a:off x="-2239721" y="4770438"/>
              <a:ext cx="304800" cy="103188"/>
            </a:xfrm>
            <a:custGeom>
              <a:avLst/>
              <a:gdLst>
                <a:gd name="T0" fmla="*/ 126 w 192"/>
                <a:gd name="T1" fmla="*/ 0 h 65"/>
                <a:gd name="T2" fmla="*/ 150 w 192"/>
                <a:gd name="T3" fmla="*/ 0 h 65"/>
                <a:gd name="T4" fmla="*/ 192 w 192"/>
                <a:gd name="T5" fmla="*/ 65 h 65"/>
                <a:gd name="T6" fmla="*/ 0 w 192"/>
                <a:gd name="T7" fmla="*/ 65 h 65"/>
                <a:gd name="T8" fmla="*/ 43 w 192"/>
                <a:gd name="T9" fmla="*/ 0 h 65"/>
                <a:gd name="T10" fmla="*/ 72 w 192"/>
                <a:gd name="T11" fmla="*/ 0 h 65"/>
              </a:gdLst>
              <a:ahLst/>
              <a:cxnLst>
                <a:cxn ang="0">
                  <a:pos x="T0" y="T1"/>
                </a:cxn>
                <a:cxn ang="0">
                  <a:pos x="T2" y="T3"/>
                </a:cxn>
                <a:cxn ang="0">
                  <a:pos x="T4" y="T5"/>
                </a:cxn>
                <a:cxn ang="0">
                  <a:pos x="T6" y="T7"/>
                </a:cxn>
                <a:cxn ang="0">
                  <a:pos x="T8" y="T9"/>
                </a:cxn>
                <a:cxn ang="0">
                  <a:pos x="T10" y="T11"/>
                </a:cxn>
              </a:cxnLst>
              <a:rect l="0" t="0" r="r" b="b"/>
              <a:pathLst>
                <a:path w="192" h="65">
                  <a:moveTo>
                    <a:pt x="126" y="0"/>
                  </a:moveTo>
                  <a:lnTo>
                    <a:pt x="150" y="0"/>
                  </a:lnTo>
                  <a:lnTo>
                    <a:pt x="192" y="65"/>
                  </a:lnTo>
                  <a:lnTo>
                    <a:pt x="0" y="65"/>
                  </a:lnTo>
                  <a:lnTo>
                    <a:pt x="43" y="0"/>
                  </a:lnTo>
                  <a:lnTo>
                    <a:pt x="72"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9" name="Freeform 147"/>
            <p:cNvSpPr>
              <a:spLocks/>
            </p:cNvSpPr>
            <p:nvPr/>
          </p:nvSpPr>
          <p:spPr bwMode="auto">
            <a:xfrm>
              <a:off x="-2138121" y="4659313"/>
              <a:ext cx="111125" cy="158750"/>
            </a:xfrm>
            <a:custGeom>
              <a:avLst/>
              <a:gdLst>
                <a:gd name="T0" fmla="*/ 26 w 26"/>
                <a:gd name="T1" fmla="*/ 13 h 37"/>
                <a:gd name="T2" fmla="*/ 13 w 26"/>
                <a:gd name="T3" fmla="*/ 37 h 37"/>
                <a:gd name="T4" fmla="*/ 0 w 26"/>
                <a:gd name="T5" fmla="*/ 13 h 37"/>
                <a:gd name="T6" fmla="*/ 13 w 26"/>
                <a:gd name="T7" fmla="*/ 0 h 37"/>
                <a:gd name="T8" fmla="*/ 26 w 26"/>
                <a:gd name="T9" fmla="*/ 13 h 37"/>
              </a:gdLst>
              <a:ahLst/>
              <a:cxnLst>
                <a:cxn ang="0">
                  <a:pos x="T0" y="T1"/>
                </a:cxn>
                <a:cxn ang="0">
                  <a:pos x="T2" y="T3"/>
                </a:cxn>
                <a:cxn ang="0">
                  <a:pos x="T4" y="T5"/>
                </a:cxn>
                <a:cxn ang="0">
                  <a:pos x="T6" y="T7"/>
                </a:cxn>
                <a:cxn ang="0">
                  <a:pos x="T8" y="T9"/>
                </a:cxn>
              </a:cxnLst>
              <a:rect l="0" t="0" r="r" b="b"/>
              <a:pathLst>
                <a:path w="26" h="37">
                  <a:moveTo>
                    <a:pt x="26" y="13"/>
                  </a:moveTo>
                  <a:cubicBezTo>
                    <a:pt x="26" y="26"/>
                    <a:pt x="13" y="37"/>
                    <a:pt x="13" y="37"/>
                  </a:cubicBezTo>
                  <a:cubicBezTo>
                    <a:pt x="13" y="37"/>
                    <a:pt x="0" y="26"/>
                    <a:pt x="0" y="13"/>
                  </a:cubicBezTo>
                  <a:cubicBezTo>
                    <a:pt x="0" y="6"/>
                    <a:pt x="6" y="0"/>
                    <a:pt x="13" y="0"/>
                  </a:cubicBezTo>
                  <a:cubicBezTo>
                    <a:pt x="20" y="0"/>
                    <a:pt x="26" y="6"/>
                    <a:pt x="26" y="13"/>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80" name="Oval 148"/>
            <p:cNvSpPr>
              <a:spLocks noChangeArrowheads="1"/>
            </p:cNvSpPr>
            <p:nvPr/>
          </p:nvSpPr>
          <p:spPr bwMode="auto">
            <a:xfrm>
              <a:off x="-2104783" y="4689475"/>
              <a:ext cx="47625" cy="47625"/>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81" name="Line 149"/>
            <p:cNvSpPr>
              <a:spLocks noChangeShapeType="1"/>
            </p:cNvSpPr>
            <p:nvPr/>
          </p:nvSpPr>
          <p:spPr bwMode="auto">
            <a:xfrm flipH="1">
              <a:off x="-2057158" y="4775200"/>
              <a:ext cx="50800" cy="936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82" name="Line 150"/>
            <p:cNvSpPr>
              <a:spLocks noChangeShapeType="1"/>
            </p:cNvSpPr>
            <p:nvPr/>
          </p:nvSpPr>
          <p:spPr bwMode="auto">
            <a:xfrm>
              <a:off x="-2168283" y="4775200"/>
              <a:ext cx="60325" cy="9048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1" name="Group 610"/>
          <p:cNvGrpSpPr/>
          <p:nvPr/>
        </p:nvGrpSpPr>
        <p:grpSpPr>
          <a:xfrm>
            <a:off x="5613912" y="3661114"/>
            <a:ext cx="220662" cy="307976"/>
            <a:chOff x="-1384058" y="4613275"/>
            <a:chExt cx="220662" cy="307976"/>
          </a:xfrm>
        </p:grpSpPr>
        <p:sp>
          <p:nvSpPr>
            <p:cNvPr id="583" name="Freeform 151"/>
            <p:cNvSpPr>
              <a:spLocks/>
            </p:cNvSpPr>
            <p:nvPr/>
          </p:nvSpPr>
          <p:spPr bwMode="auto">
            <a:xfrm>
              <a:off x="-1323733" y="4664075"/>
              <a:ext cx="101600" cy="120650"/>
            </a:xfrm>
            <a:custGeom>
              <a:avLst/>
              <a:gdLst>
                <a:gd name="T0" fmla="*/ 21 w 64"/>
                <a:gd name="T1" fmla="*/ 54 h 76"/>
                <a:gd name="T2" fmla="*/ 21 w 64"/>
                <a:gd name="T3" fmla="*/ 76 h 76"/>
                <a:gd name="T4" fmla="*/ 0 w 64"/>
                <a:gd name="T5" fmla="*/ 76 h 76"/>
                <a:gd name="T6" fmla="*/ 0 w 64"/>
                <a:gd name="T7" fmla="*/ 0 h 76"/>
                <a:gd name="T8" fmla="*/ 21 w 64"/>
                <a:gd name="T9" fmla="*/ 0 h 76"/>
                <a:gd name="T10" fmla="*/ 21 w 64"/>
                <a:gd name="T11" fmla="*/ 27 h 76"/>
                <a:gd name="T12" fmla="*/ 42 w 64"/>
                <a:gd name="T13" fmla="*/ 27 h 76"/>
                <a:gd name="T14" fmla="*/ 42 w 64"/>
                <a:gd name="T15" fmla="*/ 0 h 76"/>
                <a:gd name="T16" fmla="*/ 64 w 64"/>
                <a:gd name="T17" fmla="*/ 0 h 76"/>
                <a:gd name="T18" fmla="*/ 64 w 64"/>
                <a:gd name="T19" fmla="*/ 76 h 76"/>
                <a:gd name="T20" fmla="*/ 42 w 64"/>
                <a:gd name="T21" fmla="*/ 76 h 76"/>
                <a:gd name="T22" fmla="*/ 42 w 64"/>
                <a:gd name="T23" fmla="*/ 54 h 76"/>
                <a:gd name="T24" fmla="*/ 21 w 64"/>
                <a:gd name="T25"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76">
                  <a:moveTo>
                    <a:pt x="21" y="54"/>
                  </a:moveTo>
                  <a:lnTo>
                    <a:pt x="21" y="76"/>
                  </a:lnTo>
                  <a:lnTo>
                    <a:pt x="0" y="76"/>
                  </a:lnTo>
                  <a:lnTo>
                    <a:pt x="0" y="0"/>
                  </a:lnTo>
                  <a:lnTo>
                    <a:pt x="21" y="0"/>
                  </a:lnTo>
                  <a:lnTo>
                    <a:pt x="21" y="27"/>
                  </a:lnTo>
                  <a:lnTo>
                    <a:pt x="42" y="27"/>
                  </a:lnTo>
                  <a:lnTo>
                    <a:pt x="42" y="0"/>
                  </a:lnTo>
                  <a:lnTo>
                    <a:pt x="64" y="0"/>
                  </a:lnTo>
                  <a:lnTo>
                    <a:pt x="64" y="76"/>
                  </a:lnTo>
                  <a:lnTo>
                    <a:pt x="42" y="76"/>
                  </a:lnTo>
                  <a:lnTo>
                    <a:pt x="42" y="54"/>
                  </a:lnTo>
                  <a:lnTo>
                    <a:pt x="21" y="54"/>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84" name="Freeform 152"/>
            <p:cNvSpPr>
              <a:spLocks/>
            </p:cNvSpPr>
            <p:nvPr/>
          </p:nvSpPr>
          <p:spPr bwMode="auto">
            <a:xfrm>
              <a:off x="-1384058" y="4613275"/>
              <a:ext cx="220662" cy="265113"/>
            </a:xfrm>
            <a:custGeom>
              <a:avLst/>
              <a:gdLst>
                <a:gd name="T0" fmla="*/ 40 w 52"/>
                <a:gd name="T1" fmla="*/ 0 h 62"/>
                <a:gd name="T2" fmla="*/ 12 w 52"/>
                <a:gd name="T3" fmla="*/ 0 h 62"/>
                <a:gd name="T4" fmla="*/ 0 w 52"/>
                <a:gd name="T5" fmla="*/ 12 h 62"/>
                <a:gd name="T6" fmla="*/ 0 w 52"/>
                <a:gd name="T7" fmla="*/ 40 h 62"/>
                <a:gd name="T8" fmla="*/ 12 w 52"/>
                <a:gd name="T9" fmla="*/ 52 h 62"/>
                <a:gd name="T10" fmla="*/ 20 w 52"/>
                <a:gd name="T11" fmla="*/ 52 h 62"/>
                <a:gd name="T12" fmla="*/ 26 w 52"/>
                <a:gd name="T13" fmla="*/ 62 h 62"/>
                <a:gd name="T14" fmla="*/ 32 w 52"/>
                <a:gd name="T15" fmla="*/ 52 h 62"/>
                <a:gd name="T16" fmla="*/ 40 w 52"/>
                <a:gd name="T17" fmla="*/ 52 h 62"/>
                <a:gd name="T18" fmla="*/ 52 w 52"/>
                <a:gd name="T19" fmla="*/ 40 h 62"/>
                <a:gd name="T20" fmla="*/ 52 w 52"/>
                <a:gd name="T21" fmla="*/ 12 h 62"/>
                <a:gd name="T22" fmla="*/ 40 w 52"/>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62">
                  <a:moveTo>
                    <a:pt x="40" y="0"/>
                  </a:moveTo>
                  <a:cubicBezTo>
                    <a:pt x="12" y="0"/>
                    <a:pt x="12" y="0"/>
                    <a:pt x="12" y="0"/>
                  </a:cubicBezTo>
                  <a:cubicBezTo>
                    <a:pt x="5" y="0"/>
                    <a:pt x="0" y="5"/>
                    <a:pt x="0" y="12"/>
                  </a:cubicBezTo>
                  <a:cubicBezTo>
                    <a:pt x="0" y="40"/>
                    <a:pt x="0" y="40"/>
                    <a:pt x="0" y="40"/>
                  </a:cubicBezTo>
                  <a:cubicBezTo>
                    <a:pt x="0" y="46"/>
                    <a:pt x="5" y="52"/>
                    <a:pt x="12" y="52"/>
                  </a:cubicBezTo>
                  <a:cubicBezTo>
                    <a:pt x="20" y="52"/>
                    <a:pt x="20" y="52"/>
                    <a:pt x="20" y="52"/>
                  </a:cubicBezTo>
                  <a:cubicBezTo>
                    <a:pt x="26" y="62"/>
                    <a:pt x="26" y="62"/>
                    <a:pt x="26" y="62"/>
                  </a:cubicBezTo>
                  <a:cubicBezTo>
                    <a:pt x="32" y="52"/>
                    <a:pt x="32" y="52"/>
                    <a:pt x="32" y="52"/>
                  </a:cubicBezTo>
                  <a:cubicBezTo>
                    <a:pt x="40" y="52"/>
                    <a:pt x="40" y="52"/>
                    <a:pt x="40" y="52"/>
                  </a:cubicBezTo>
                  <a:cubicBezTo>
                    <a:pt x="47" y="52"/>
                    <a:pt x="52" y="46"/>
                    <a:pt x="52" y="40"/>
                  </a:cubicBezTo>
                  <a:cubicBezTo>
                    <a:pt x="52" y="12"/>
                    <a:pt x="52" y="12"/>
                    <a:pt x="52" y="12"/>
                  </a:cubicBezTo>
                  <a:cubicBezTo>
                    <a:pt x="52" y="5"/>
                    <a:pt x="47" y="0"/>
                    <a:pt x="40" y="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85" name="Freeform 153"/>
            <p:cNvSpPr>
              <a:spLocks/>
            </p:cNvSpPr>
            <p:nvPr/>
          </p:nvSpPr>
          <p:spPr bwMode="auto">
            <a:xfrm>
              <a:off x="-1361833" y="4865688"/>
              <a:ext cx="177800" cy="55563"/>
            </a:xfrm>
            <a:custGeom>
              <a:avLst/>
              <a:gdLst>
                <a:gd name="T0" fmla="*/ 33 w 42"/>
                <a:gd name="T1" fmla="*/ 0 h 13"/>
                <a:gd name="T2" fmla="*/ 42 w 42"/>
                <a:gd name="T3" fmla="*/ 6 h 13"/>
                <a:gd name="T4" fmla="*/ 21 w 42"/>
                <a:gd name="T5" fmla="*/ 13 h 13"/>
                <a:gd name="T6" fmla="*/ 0 w 42"/>
                <a:gd name="T7" fmla="*/ 6 h 13"/>
                <a:gd name="T8" fmla="*/ 9 w 42"/>
                <a:gd name="T9" fmla="*/ 1 h 13"/>
              </a:gdLst>
              <a:ahLst/>
              <a:cxnLst>
                <a:cxn ang="0">
                  <a:pos x="T0" y="T1"/>
                </a:cxn>
                <a:cxn ang="0">
                  <a:pos x="T2" y="T3"/>
                </a:cxn>
                <a:cxn ang="0">
                  <a:pos x="T4" y="T5"/>
                </a:cxn>
                <a:cxn ang="0">
                  <a:pos x="T6" y="T7"/>
                </a:cxn>
                <a:cxn ang="0">
                  <a:pos x="T8" y="T9"/>
                </a:cxn>
              </a:cxnLst>
              <a:rect l="0" t="0" r="r" b="b"/>
              <a:pathLst>
                <a:path w="42" h="13">
                  <a:moveTo>
                    <a:pt x="33" y="0"/>
                  </a:moveTo>
                  <a:cubicBezTo>
                    <a:pt x="38" y="2"/>
                    <a:pt x="42" y="4"/>
                    <a:pt x="42" y="6"/>
                  </a:cubicBezTo>
                  <a:cubicBezTo>
                    <a:pt x="42" y="10"/>
                    <a:pt x="33" y="13"/>
                    <a:pt x="21" y="13"/>
                  </a:cubicBezTo>
                  <a:cubicBezTo>
                    <a:pt x="9" y="13"/>
                    <a:pt x="0" y="10"/>
                    <a:pt x="0" y="6"/>
                  </a:cubicBezTo>
                  <a:cubicBezTo>
                    <a:pt x="0" y="4"/>
                    <a:pt x="3" y="2"/>
                    <a:pt x="9" y="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09" name="Group 608"/>
          <p:cNvGrpSpPr/>
          <p:nvPr/>
        </p:nvGrpSpPr>
        <p:grpSpPr>
          <a:xfrm>
            <a:off x="6364424" y="3661114"/>
            <a:ext cx="219075" cy="307976"/>
            <a:chOff x="-2322513" y="4078288"/>
            <a:chExt cx="219075" cy="307976"/>
          </a:xfrm>
        </p:grpSpPr>
        <p:sp>
          <p:nvSpPr>
            <p:cNvPr id="586" name="Freeform 154"/>
            <p:cNvSpPr>
              <a:spLocks/>
            </p:cNvSpPr>
            <p:nvPr/>
          </p:nvSpPr>
          <p:spPr bwMode="auto">
            <a:xfrm>
              <a:off x="-2322513" y="4078288"/>
              <a:ext cx="219075" cy="265113"/>
            </a:xfrm>
            <a:custGeom>
              <a:avLst/>
              <a:gdLst>
                <a:gd name="T0" fmla="*/ 40 w 52"/>
                <a:gd name="T1" fmla="*/ 0 h 62"/>
                <a:gd name="T2" fmla="*/ 12 w 52"/>
                <a:gd name="T3" fmla="*/ 0 h 62"/>
                <a:gd name="T4" fmla="*/ 0 w 52"/>
                <a:gd name="T5" fmla="*/ 12 h 62"/>
                <a:gd name="T6" fmla="*/ 0 w 52"/>
                <a:gd name="T7" fmla="*/ 40 h 62"/>
                <a:gd name="T8" fmla="*/ 12 w 52"/>
                <a:gd name="T9" fmla="*/ 52 h 62"/>
                <a:gd name="T10" fmla="*/ 20 w 52"/>
                <a:gd name="T11" fmla="*/ 52 h 62"/>
                <a:gd name="T12" fmla="*/ 26 w 52"/>
                <a:gd name="T13" fmla="*/ 62 h 62"/>
                <a:gd name="T14" fmla="*/ 32 w 52"/>
                <a:gd name="T15" fmla="*/ 52 h 62"/>
                <a:gd name="T16" fmla="*/ 40 w 52"/>
                <a:gd name="T17" fmla="*/ 52 h 62"/>
                <a:gd name="T18" fmla="*/ 52 w 52"/>
                <a:gd name="T19" fmla="*/ 40 h 62"/>
                <a:gd name="T20" fmla="*/ 52 w 52"/>
                <a:gd name="T21" fmla="*/ 12 h 62"/>
                <a:gd name="T22" fmla="*/ 40 w 52"/>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62">
                  <a:moveTo>
                    <a:pt x="40" y="0"/>
                  </a:moveTo>
                  <a:cubicBezTo>
                    <a:pt x="12" y="0"/>
                    <a:pt x="12" y="0"/>
                    <a:pt x="12" y="0"/>
                  </a:cubicBezTo>
                  <a:cubicBezTo>
                    <a:pt x="5" y="0"/>
                    <a:pt x="0" y="5"/>
                    <a:pt x="0" y="12"/>
                  </a:cubicBezTo>
                  <a:cubicBezTo>
                    <a:pt x="0" y="40"/>
                    <a:pt x="0" y="40"/>
                    <a:pt x="0" y="40"/>
                  </a:cubicBezTo>
                  <a:cubicBezTo>
                    <a:pt x="0" y="46"/>
                    <a:pt x="5" y="52"/>
                    <a:pt x="12" y="52"/>
                  </a:cubicBezTo>
                  <a:cubicBezTo>
                    <a:pt x="20" y="52"/>
                    <a:pt x="20" y="52"/>
                    <a:pt x="20" y="52"/>
                  </a:cubicBezTo>
                  <a:cubicBezTo>
                    <a:pt x="26" y="62"/>
                    <a:pt x="26" y="62"/>
                    <a:pt x="26" y="62"/>
                  </a:cubicBezTo>
                  <a:cubicBezTo>
                    <a:pt x="32" y="52"/>
                    <a:pt x="32" y="52"/>
                    <a:pt x="32" y="52"/>
                  </a:cubicBezTo>
                  <a:cubicBezTo>
                    <a:pt x="40" y="52"/>
                    <a:pt x="40" y="52"/>
                    <a:pt x="40" y="52"/>
                  </a:cubicBezTo>
                  <a:cubicBezTo>
                    <a:pt x="47" y="52"/>
                    <a:pt x="52" y="46"/>
                    <a:pt x="52" y="40"/>
                  </a:cubicBezTo>
                  <a:cubicBezTo>
                    <a:pt x="52" y="12"/>
                    <a:pt x="52" y="12"/>
                    <a:pt x="52" y="12"/>
                  </a:cubicBezTo>
                  <a:cubicBezTo>
                    <a:pt x="52" y="5"/>
                    <a:pt x="47" y="0"/>
                    <a:pt x="40" y="0"/>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87" name="Freeform 155"/>
            <p:cNvSpPr>
              <a:spLocks/>
            </p:cNvSpPr>
            <p:nvPr/>
          </p:nvSpPr>
          <p:spPr bwMode="auto">
            <a:xfrm>
              <a:off x="-2301875" y="4330701"/>
              <a:ext cx="177800" cy="55563"/>
            </a:xfrm>
            <a:custGeom>
              <a:avLst/>
              <a:gdLst>
                <a:gd name="T0" fmla="*/ 33 w 42"/>
                <a:gd name="T1" fmla="*/ 0 h 13"/>
                <a:gd name="T2" fmla="*/ 42 w 42"/>
                <a:gd name="T3" fmla="*/ 6 h 13"/>
                <a:gd name="T4" fmla="*/ 21 w 42"/>
                <a:gd name="T5" fmla="*/ 13 h 13"/>
                <a:gd name="T6" fmla="*/ 0 w 42"/>
                <a:gd name="T7" fmla="*/ 6 h 13"/>
                <a:gd name="T8" fmla="*/ 9 w 42"/>
                <a:gd name="T9" fmla="*/ 1 h 13"/>
              </a:gdLst>
              <a:ahLst/>
              <a:cxnLst>
                <a:cxn ang="0">
                  <a:pos x="T0" y="T1"/>
                </a:cxn>
                <a:cxn ang="0">
                  <a:pos x="T2" y="T3"/>
                </a:cxn>
                <a:cxn ang="0">
                  <a:pos x="T4" y="T5"/>
                </a:cxn>
                <a:cxn ang="0">
                  <a:pos x="T6" y="T7"/>
                </a:cxn>
                <a:cxn ang="0">
                  <a:pos x="T8" y="T9"/>
                </a:cxn>
              </a:cxnLst>
              <a:rect l="0" t="0" r="r" b="b"/>
              <a:pathLst>
                <a:path w="42" h="13">
                  <a:moveTo>
                    <a:pt x="33" y="0"/>
                  </a:moveTo>
                  <a:cubicBezTo>
                    <a:pt x="38" y="2"/>
                    <a:pt x="42" y="4"/>
                    <a:pt x="42" y="6"/>
                  </a:cubicBezTo>
                  <a:cubicBezTo>
                    <a:pt x="42" y="10"/>
                    <a:pt x="33" y="13"/>
                    <a:pt x="21" y="13"/>
                  </a:cubicBezTo>
                  <a:cubicBezTo>
                    <a:pt x="9" y="13"/>
                    <a:pt x="0" y="10"/>
                    <a:pt x="0" y="6"/>
                  </a:cubicBezTo>
                  <a:cubicBezTo>
                    <a:pt x="0" y="4"/>
                    <a:pt x="3" y="2"/>
                    <a:pt x="9" y="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88" name="Freeform 156"/>
            <p:cNvSpPr>
              <a:spLocks/>
            </p:cNvSpPr>
            <p:nvPr/>
          </p:nvSpPr>
          <p:spPr bwMode="auto">
            <a:xfrm>
              <a:off x="-2271713" y="4124326"/>
              <a:ext cx="117475" cy="111125"/>
            </a:xfrm>
            <a:custGeom>
              <a:avLst/>
              <a:gdLst>
                <a:gd name="T0" fmla="*/ 48 w 74"/>
                <a:gd name="T1" fmla="*/ 25 h 70"/>
                <a:gd name="T2" fmla="*/ 74 w 74"/>
                <a:gd name="T3" fmla="*/ 27 h 70"/>
                <a:gd name="T4" fmla="*/ 56 w 74"/>
                <a:gd name="T5" fmla="*/ 46 h 70"/>
                <a:gd name="T6" fmla="*/ 58 w 74"/>
                <a:gd name="T7" fmla="*/ 70 h 70"/>
                <a:gd name="T8" fmla="*/ 37 w 74"/>
                <a:gd name="T9" fmla="*/ 60 h 70"/>
                <a:gd name="T10" fmla="*/ 16 w 74"/>
                <a:gd name="T11" fmla="*/ 70 h 70"/>
                <a:gd name="T12" fmla="*/ 18 w 74"/>
                <a:gd name="T13" fmla="*/ 46 h 70"/>
                <a:gd name="T14" fmla="*/ 0 w 74"/>
                <a:gd name="T15" fmla="*/ 27 h 70"/>
                <a:gd name="T16" fmla="*/ 26 w 74"/>
                <a:gd name="T17" fmla="*/ 25 h 70"/>
                <a:gd name="T18" fmla="*/ 37 w 74"/>
                <a:gd name="T19" fmla="*/ 0 h 70"/>
                <a:gd name="T20" fmla="*/ 48 w 74"/>
                <a:gd name="T2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0">
                  <a:moveTo>
                    <a:pt x="48" y="25"/>
                  </a:moveTo>
                  <a:lnTo>
                    <a:pt x="74" y="27"/>
                  </a:lnTo>
                  <a:lnTo>
                    <a:pt x="56" y="46"/>
                  </a:lnTo>
                  <a:lnTo>
                    <a:pt x="58" y="70"/>
                  </a:lnTo>
                  <a:lnTo>
                    <a:pt x="37" y="60"/>
                  </a:lnTo>
                  <a:lnTo>
                    <a:pt x="16" y="70"/>
                  </a:lnTo>
                  <a:lnTo>
                    <a:pt x="18" y="46"/>
                  </a:lnTo>
                  <a:lnTo>
                    <a:pt x="0" y="27"/>
                  </a:lnTo>
                  <a:lnTo>
                    <a:pt x="26" y="25"/>
                  </a:lnTo>
                  <a:lnTo>
                    <a:pt x="37" y="0"/>
                  </a:lnTo>
                  <a:lnTo>
                    <a:pt x="48" y="25"/>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10" name="Group 609"/>
          <p:cNvGrpSpPr/>
          <p:nvPr/>
        </p:nvGrpSpPr>
        <p:grpSpPr>
          <a:xfrm>
            <a:off x="7111030" y="3639683"/>
            <a:ext cx="236537" cy="350838"/>
            <a:chOff x="-1517650" y="4056063"/>
            <a:chExt cx="236537" cy="350838"/>
          </a:xfrm>
        </p:grpSpPr>
        <p:sp>
          <p:nvSpPr>
            <p:cNvPr id="589" name="Freeform 157"/>
            <p:cNvSpPr>
              <a:spLocks/>
            </p:cNvSpPr>
            <p:nvPr/>
          </p:nvSpPr>
          <p:spPr bwMode="auto">
            <a:xfrm>
              <a:off x="-1517650" y="4333876"/>
              <a:ext cx="236537" cy="73025"/>
            </a:xfrm>
            <a:custGeom>
              <a:avLst/>
              <a:gdLst>
                <a:gd name="T0" fmla="*/ 43 w 56"/>
                <a:gd name="T1" fmla="*/ 0 h 17"/>
                <a:gd name="T2" fmla="*/ 56 w 56"/>
                <a:gd name="T3" fmla="*/ 7 h 17"/>
                <a:gd name="T4" fmla="*/ 28 w 56"/>
                <a:gd name="T5" fmla="*/ 17 h 17"/>
                <a:gd name="T6" fmla="*/ 0 w 56"/>
                <a:gd name="T7" fmla="*/ 7 h 17"/>
                <a:gd name="T8" fmla="*/ 12 w 56"/>
                <a:gd name="T9" fmla="*/ 0 h 17"/>
              </a:gdLst>
              <a:ahLst/>
              <a:cxnLst>
                <a:cxn ang="0">
                  <a:pos x="T0" y="T1"/>
                </a:cxn>
                <a:cxn ang="0">
                  <a:pos x="T2" y="T3"/>
                </a:cxn>
                <a:cxn ang="0">
                  <a:pos x="T4" y="T5"/>
                </a:cxn>
                <a:cxn ang="0">
                  <a:pos x="T6" y="T7"/>
                </a:cxn>
                <a:cxn ang="0">
                  <a:pos x="T8" y="T9"/>
                </a:cxn>
              </a:cxnLst>
              <a:rect l="0" t="0" r="r" b="b"/>
              <a:pathLst>
                <a:path w="56" h="17">
                  <a:moveTo>
                    <a:pt x="43" y="0"/>
                  </a:moveTo>
                  <a:cubicBezTo>
                    <a:pt x="51" y="1"/>
                    <a:pt x="56" y="4"/>
                    <a:pt x="56" y="7"/>
                  </a:cubicBezTo>
                  <a:cubicBezTo>
                    <a:pt x="56" y="13"/>
                    <a:pt x="43" y="17"/>
                    <a:pt x="28" y="17"/>
                  </a:cubicBezTo>
                  <a:cubicBezTo>
                    <a:pt x="13" y="17"/>
                    <a:pt x="0" y="13"/>
                    <a:pt x="0" y="7"/>
                  </a:cubicBezTo>
                  <a:cubicBezTo>
                    <a:pt x="0" y="4"/>
                    <a:pt x="5" y="2"/>
                    <a:pt x="12"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0" name="Freeform 158"/>
            <p:cNvSpPr>
              <a:spLocks/>
            </p:cNvSpPr>
            <p:nvPr/>
          </p:nvSpPr>
          <p:spPr bwMode="auto">
            <a:xfrm>
              <a:off x="-1450975" y="4129088"/>
              <a:ext cx="101600" cy="222250"/>
            </a:xfrm>
            <a:custGeom>
              <a:avLst/>
              <a:gdLst>
                <a:gd name="T0" fmla="*/ 0 w 64"/>
                <a:gd name="T1" fmla="*/ 0 h 140"/>
                <a:gd name="T2" fmla="*/ 0 w 64"/>
                <a:gd name="T3" fmla="*/ 86 h 140"/>
                <a:gd name="T4" fmla="*/ 11 w 64"/>
                <a:gd name="T5" fmla="*/ 86 h 140"/>
                <a:gd name="T6" fmla="*/ 11 w 64"/>
                <a:gd name="T7" fmla="*/ 140 h 140"/>
                <a:gd name="T8" fmla="*/ 54 w 64"/>
                <a:gd name="T9" fmla="*/ 140 h 140"/>
                <a:gd name="T10" fmla="*/ 54 w 64"/>
                <a:gd name="T11" fmla="*/ 86 h 140"/>
                <a:gd name="T12" fmla="*/ 64 w 64"/>
                <a:gd name="T13" fmla="*/ 86 h 140"/>
                <a:gd name="T14" fmla="*/ 64 w 64"/>
                <a:gd name="T15" fmla="*/ 0 h 140"/>
                <a:gd name="T16" fmla="*/ 0 w 64"/>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40">
                  <a:moveTo>
                    <a:pt x="0" y="0"/>
                  </a:moveTo>
                  <a:lnTo>
                    <a:pt x="0" y="86"/>
                  </a:lnTo>
                  <a:lnTo>
                    <a:pt x="11" y="86"/>
                  </a:lnTo>
                  <a:lnTo>
                    <a:pt x="11" y="140"/>
                  </a:lnTo>
                  <a:lnTo>
                    <a:pt x="54" y="140"/>
                  </a:lnTo>
                  <a:lnTo>
                    <a:pt x="54" y="86"/>
                  </a:lnTo>
                  <a:lnTo>
                    <a:pt x="64" y="86"/>
                  </a:lnTo>
                  <a:lnTo>
                    <a:pt x="64" y="0"/>
                  </a:lnTo>
                  <a:lnTo>
                    <a:pt x="0"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1" name="Oval 159"/>
            <p:cNvSpPr>
              <a:spLocks noChangeArrowheads="1"/>
            </p:cNvSpPr>
            <p:nvPr/>
          </p:nvSpPr>
          <p:spPr bwMode="auto">
            <a:xfrm>
              <a:off x="-1433513" y="4056063"/>
              <a:ext cx="68262" cy="68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2" name="Line 160"/>
            <p:cNvSpPr>
              <a:spLocks noChangeShapeType="1"/>
            </p:cNvSpPr>
            <p:nvPr/>
          </p:nvSpPr>
          <p:spPr bwMode="auto">
            <a:xfrm flipV="1">
              <a:off x="-1400175" y="4275138"/>
              <a:ext cx="0" cy="682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605" name="Group 604"/>
          <p:cNvGrpSpPr/>
          <p:nvPr/>
        </p:nvGrpSpPr>
        <p:grpSpPr>
          <a:xfrm>
            <a:off x="7870555" y="3669846"/>
            <a:ext cx="238124" cy="290512"/>
            <a:chOff x="-704850" y="4086226"/>
            <a:chExt cx="238124" cy="290512"/>
          </a:xfrm>
        </p:grpSpPr>
        <p:sp>
          <p:nvSpPr>
            <p:cNvPr id="593" name="Freeform 161"/>
            <p:cNvSpPr>
              <a:spLocks/>
            </p:cNvSpPr>
            <p:nvPr/>
          </p:nvSpPr>
          <p:spPr bwMode="auto">
            <a:xfrm>
              <a:off x="-636588" y="4154488"/>
              <a:ext cx="101600" cy="222250"/>
            </a:xfrm>
            <a:custGeom>
              <a:avLst/>
              <a:gdLst>
                <a:gd name="T0" fmla="*/ 0 w 64"/>
                <a:gd name="T1" fmla="*/ 0 h 140"/>
                <a:gd name="T2" fmla="*/ 0 w 64"/>
                <a:gd name="T3" fmla="*/ 86 h 140"/>
                <a:gd name="T4" fmla="*/ 11 w 64"/>
                <a:gd name="T5" fmla="*/ 86 h 140"/>
                <a:gd name="T6" fmla="*/ 11 w 64"/>
                <a:gd name="T7" fmla="*/ 140 h 140"/>
                <a:gd name="T8" fmla="*/ 53 w 64"/>
                <a:gd name="T9" fmla="*/ 140 h 140"/>
                <a:gd name="T10" fmla="*/ 53 w 64"/>
                <a:gd name="T11" fmla="*/ 86 h 140"/>
                <a:gd name="T12" fmla="*/ 64 w 64"/>
                <a:gd name="T13" fmla="*/ 86 h 140"/>
                <a:gd name="T14" fmla="*/ 64 w 64"/>
                <a:gd name="T15" fmla="*/ 0 h 140"/>
                <a:gd name="T16" fmla="*/ 0 w 64"/>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40">
                  <a:moveTo>
                    <a:pt x="0" y="0"/>
                  </a:moveTo>
                  <a:lnTo>
                    <a:pt x="0" y="86"/>
                  </a:lnTo>
                  <a:lnTo>
                    <a:pt x="11" y="86"/>
                  </a:lnTo>
                  <a:lnTo>
                    <a:pt x="11" y="140"/>
                  </a:lnTo>
                  <a:lnTo>
                    <a:pt x="53" y="140"/>
                  </a:lnTo>
                  <a:lnTo>
                    <a:pt x="53" y="86"/>
                  </a:lnTo>
                  <a:lnTo>
                    <a:pt x="64" y="86"/>
                  </a:lnTo>
                  <a:lnTo>
                    <a:pt x="64" y="0"/>
                  </a:lnTo>
                  <a:lnTo>
                    <a:pt x="0"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4" name="Oval 162"/>
            <p:cNvSpPr>
              <a:spLocks noChangeArrowheads="1"/>
            </p:cNvSpPr>
            <p:nvPr/>
          </p:nvSpPr>
          <p:spPr bwMode="auto">
            <a:xfrm>
              <a:off x="-619125" y="4086226"/>
              <a:ext cx="66675" cy="68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5" name="Line 163"/>
            <p:cNvSpPr>
              <a:spLocks noChangeShapeType="1"/>
            </p:cNvSpPr>
            <p:nvPr/>
          </p:nvSpPr>
          <p:spPr bwMode="auto">
            <a:xfrm flipV="1">
              <a:off x="-585788" y="4300538"/>
              <a:ext cx="0" cy="682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6" name="Line 164"/>
            <p:cNvSpPr>
              <a:spLocks noChangeShapeType="1"/>
            </p:cNvSpPr>
            <p:nvPr/>
          </p:nvSpPr>
          <p:spPr bwMode="auto">
            <a:xfrm flipH="1">
              <a:off x="-687388" y="4305301"/>
              <a:ext cx="58737" cy="333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7" name="Freeform 165"/>
            <p:cNvSpPr>
              <a:spLocks/>
            </p:cNvSpPr>
            <p:nvPr/>
          </p:nvSpPr>
          <p:spPr bwMode="auto">
            <a:xfrm>
              <a:off x="-692150" y="4318001"/>
              <a:ext cx="30162" cy="25400"/>
            </a:xfrm>
            <a:custGeom>
              <a:avLst/>
              <a:gdLst>
                <a:gd name="T0" fmla="*/ 0 w 19"/>
                <a:gd name="T1" fmla="*/ 0 h 16"/>
                <a:gd name="T2" fmla="*/ 0 w 19"/>
                <a:gd name="T3" fmla="*/ 13 h 16"/>
                <a:gd name="T4" fmla="*/ 19 w 19"/>
                <a:gd name="T5" fmla="*/ 16 h 16"/>
              </a:gdLst>
              <a:ahLst/>
              <a:cxnLst>
                <a:cxn ang="0">
                  <a:pos x="T0" y="T1"/>
                </a:cxn>
                <a:cxn ang="0">
                  <a:pos x="T2" y="T3"/>
                </a:cxn>
                <a:cxn ang="0">
                  <a:pos x="T4" y="T5"/>
                </a:cxn>
              </a:cxnLst>
              <a:rect l="0" t="0" r="r" b="b"/>
              <a:pathLst>
                <a:path w="19" h="16">
                  <a:moveTo>
                    <a:pt x="0" y="0"/>
                  </a:moveTo>
                  <a:lnTo>
                    <a:pt x="0" y="13"/>
                  </a:lnTo>
                  <a:lnTo>
                    <a:pt x="19" y="16"/>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8" name="Line 166"/>
            <p:cNvSpPr>
              <a:spLocks noChangeShapeType="1"/>
            </p:cNvSpPr>
            <p:nvPr/>
          </p:nvSpPr>
          <p:spPr bwMode="auto">
            <a:xfrm flipV="1">
              <a:off x="-530225" y="4244976"/>
              <a:ext cx="58737" cy="333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9" name="Freeform 167"/>
            <p:cNvSpPr>
              <a:spLocks/>
            </p:cNvSpPr>
            <p:nvPr/>
          </p:nvSpPr>
          <p:spPr bwMode="auto">
            <a:xfrm>
              <a:off x="-496888" y="4240213"/>
              <a:ext cx="30162" cy="25400"/>
            </a:xfrm>
            <a:custGeom>
              <a:avLst/>
              <a:gdLst>
                <a:gd name="T0" fmla="*/ 19 w 19"/>
                <a:gd name="T1" fmla="*/ 16 h 16"/>
                <a:gd name="T2" fmla="*/ 19 w 19"/>
                <a:gd name="T3" fmla="*/ 3 h 16"/>
                <a:gd name="T4" fmla="*/ 0 w 19"/>
                <a:gd name="T5" fmla="*/ 0 h 16"/>
              </a:gdLst>
              <a:ahLst/>
              <a:cxnLst>
                <a:cxn ang="0">
                  <a:pos x="T0" y="T1"/>
                </a:cxn>
                <a:cxn ang="0">
                  <a:pos x="T2" y="T3"/>
                </a:cxn>
                <a:cxn ang="0">
                  <a:pos x="T4" y="T5"/>
                </a:cxn>
              </a:cxnLst>
              <a:rect l="0" t="0" r="r" b="b"/>
              <a:pathLst>
                <a:path w="19" h="16">
                  <a:moveTo>
                    <a:pt x="19" y="16"/>
                  </a:moveTo>
                  <a:lnTo>
                    <a:pt x="19" y="3"/>
                  </a:lnTo>
                  <a:lnTo>
                    <a:pt x="0"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00" name="Line 168"/>
            <p:cNvSpPr>
              <a:spLocks noChangeShapeType="1"/>
            </p:cNvSpPr>
            <p:nvPr/>
          </p:nvSpPr>
          <p:spPr bwMode="auto">
            <a:xfrm>
              <a:off x="-539750" y="4305301"/>
              <a:ext cx="60325" cy="285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01" name="Freeform 169"/>
            <p:cNvSpPr>
              <a:spLocks/>
            </p:cNvSpPr>
            <p:nvPr/>
          </p:nvSpPr>
          <p:spPr bwMode="auto">
            <a:xfrm>
              <a:off x="-504825" y="4318001"/>
              <a:ext cx="28575" cy="25400"/>
            </a:xfrm>
            <a:custGeom>
              <a:avLst/>
              <a:gdLst>
                <a:gd name="T0" fmla="*/ 0 w 18"/>
                <a:gd name="T1" fmla="*/ 16 h 16"/>
                <a:gd name="T2" fmla="*/ 18 w 18"/>
                <a:gd name="T3" fmla="*/ 13 h 16"/>
                <a:gd name="T4" fmla="*/ 18 w 18"/>
                <a:gd name="T5" fmla="*/ 0 h 16"/>
              </a:gdLst>
              <a:ahLst/>
              <a:cxnLst>
                <a:cxn ang="0">
                  <a:pos x="T0" y="T1"/>
                </a:cxn>
                <a:cxn ang="0">
                  <a:pos x="T2" y="T3"/>
                </a:cxn>
                <a:cxn ang="0">
                  <a:pos x="T4" y="T5"/>
                </a:cxn>
              </a:cxnLst>
              <a:rect l="0" t="0" r="r" b="b"/>
              <a:pathLst>
                <a:path w="18" h="16">
                  <a:moveTo>
                    <a:pt x="0" y="16"/>
                  </a:moveTo>
                  <a:lnTo>
                    <a:pt x="18" y="13"/>
                  </a:lnTo>
                  <a:lnTo>
                    <a:pt x="18"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02" name="Line 170"/>
            <p:cNvSpPr>
              <a:spLocks noChangeShapeType="1"/>
            </p:cNvSpPr>
            <p:nvPr/>
          </p:nvSpPr>
          <p:spPr bwMode="auto">
            <a:xfrm flipH="1" flipV="1">
              <a:off x="-700088" y="4249738"/>
              <a:ext cx="63500" cy="285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03" name="Freeform 171"/>
            <p:cNvSpPr>
              <a:spLocks/>
            </p:cNvSpPr>
            <p:nvPr/>
          </p:nvSpPr>
          <p:spPr bwMode="auto">
            <a:xfrm>
              <a:off x="-704850" y="4240213"/>
              <a:ext cx="30162" cy="25400"/>
            </a:xfrm>
            <a:custGeom>
              <a:avLst/>
              <a:gdLst>
                <a:gd name="T0" fmla="*/ 19 w 19"/>
                <a:gd name="T1" fmla="*/ 0 h 16"/>
                <a:gd name="T2" fmla="*/ 0 w 19"/>
                <a:gd name="T3" fmla="*/ 3 h 16"/>
                <a:gd name="T4" fmla="*/ 3 w 19"/>
                <a:gd name="T5" fmla="*/ 16 h 16"/>
              </a:gdLst>
              <a:ahLst/>
              <a:cxnLst>
                <a:cxn ang="0">
                  <a:pos x="T0" y="T1"/>
                </a:cxn>
                <a:cxn ang="0">
                  <a:pos x="T2" y="T3"/>
                </a:cxn>
                <a:cxn ang="0">
                  <a:pos x="T4" y="T5"/>
                </a:cxn>
              </a:cxnLst>
              <a:rect l="0" t="0" r="r" b="b"/>
              <a:pathLst>
                <a:path w="19" h="16">
                  <a:moveTo>
                    <a:pt x="19" y="0"/>
                  </a:moveTo>
                  <a:lnTo>
                    <a:pt x="0" y="3"/>
                  </a:lnTo>
                  <a:lnTo>
                    <a:pt x="3" y="16"/>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sp>
        <p:nvSpPr>
          <p:cNvPr id="628" name="TextBox 627"/>
          <p:cNvSpPr txBox="1">
            <a:spLocks/>
          </p:cNvSpPr>
          <p:nvPr/>
        </p:nvSpPr>
        <p:spPr>
          <a:xfrm>
            <a:off x="3509106" y="4439369"/>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Misc</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630" name="Picture 629"/>
          <p:cNvPicPr>
            <a:picLocks noChangeAspect="1"/>
          </p:cNvPicPr>
          <p:nvPr/>
        </p:nvPicPr>
        <p:blipFill>
          <a:blip r:embed="rId15"/>
          <a:stretch>
            <a:fillRect/>
          </a:stretch>
        </p:blipFill>
        <p:spPr>
          <a:xfrm>
            <a:off x="1015076" y="5218180"/>
            <a:ext cx="342731" cy="215900"/>
          </a:xfrm>
          <a:prstGeom prst="rect">
            <a:avLst/>
          </a:prstGeom>
        </p:spPr>
      </p:pic>
      <p:pic>
        <p:nvPicPr>
          <p:cNvPr id="631" name="Picture 630"/>
          <p:cNvPicPr>
            <a:picLocks noChangeAspect="1"/>
          </p:cNvPicPr>
          <p:nvPr/>
        </p:nvPicPr>
        <p:blipFill>
          <a:blip r:embed="rId16"/>
          <a:stretch>
            <a:fillRect/>
          </a:stretch>
        </p:blipFill>
        <p:spPr>
          <a:xfrm>
            <a:off x="1863175" y="5122930"/>
            <a:ext cx="165019" cy="406400"/>
          </a:xfrm>
          <a:prstGeom prst="rect">
            <a:avLst/>
          </a:prstGeom>
        </p:spPr>
      </p:pic>
      <p:pic>
        <p:nvPicPr>
          <p:cNvPr id="632" name="Picture 631"/>
          <p:cNvPicPr>
            <a:picLocks noChangeAspect="1"/>
          </p:cNvPicPr>
          <p:nvPr/>
        </p:nvPicPr>
        <p:blipFill>
          <a:blip r:embed="rId17"/>
          <a:stretch>
            <a:fillRect/>
          </a:stretch>
        </p:blipFill>
        <p:spPr>
          <a:xfrm>
            <a:off x="10089011" y="5129280"/>
            <a:ext cx="342731" cy="393700"/>
          </a:xfrm>
          <a:prstGeom prst="rect">
            <a:avLst/>
          </a:prstGeom>
        </p:spPr>
      </p:pic>
      <p:pic>
        <p:nvPicPr>
          <p:cNvPr id="633" name="Picture 632"/>
          <p:cNvPicPr>
            <a:picLocks noChangeAspect="1"/>
          </p:cNvPicPr>
          <p:nvPr/>
        </p:nvPicPr>
        <p:blipFill>
          <a:blip r:embed="rId18"/>
          <a:stretch>
            <a:fillRect/>
          </a:stretch>
        </p:blipFill>
        <p:spPr>
          <a:xfrm>
            <a:off x="6277208" y="5129280"/>
            <a:ext cx="393506" cy="393700"/>
          </a:xfrm>
          <a:prstGeom prst="rect">
            <a:avLst/>
          </a:prstGeom>
        </p:spPr>
      </p:pic>
      <p:pic>
        <p:nvPicPr>
          <p:cNvPr id="634" name="Picture 633"/>
          <p:cNvPicPr>
            <a:picLocks noChangeAspect="1"/>
          </p:cNvPicPr>
          <p:nvPr/>
        </p:nvPicPr>
        <p:blipFill>
          <a:blip r:embed="rId19"/>
          <a:stretch>
            <a:fillRect/>
          </a:stretch>
        </p:blipFill>
        <p:spPr>
          <a:xfrm>
            <a:off x="4036518" y="5167380"/>
            <a:ext cx="342731" cy="317500"/>
          </a:xfrm>
          <a:prstGeom prst="rect">
            <a:avLst/>
          </a:prstGeom>
        </p:spPr>
      </p:pic>
      <p:pic>
        <p:nvPicPr>
          <p:cNvPr id="635" name="Picture 634"/>
          <p:cNvPicPr>
            <a:picLocks noChangeAspect="1"/>
          </p:cNvPicPr>
          <p:nvPr/>
        </p:nvPicPr>
        <p:blipFill>
          <a:blip r:embed="rId20"/>
          <a:stretch>
            <a:fillRect/>
          </a:stretch>
        </p:blipFill>
        <p:spPr>
          <a:xfrm>
            <a:off x="4791855" y="5154680"/>
            <a:ext cx="342731" cy="342900"/>
          </a:xfrm>
          <a:prstGeom prst="rect">
            <a:avLst/>
          </a:prstGeom>
        </p:spPr>
      </p:pic>
      <p:pic>
        <p:nvPicPr>
          <p:cNvPr id="636" name="Picture 635"/>
          <p:cNvPicPr>
            <a:picLocks noChangeAspect="1"/>
          </p:cNvPicPr>
          <p:nvPr/>
        </p:nvPicPr>
        <p:blipFill>
          <a:blip r:embed="rId21"/>
          <a:stretch>
            <a:fillRect/>
          </a:stretch>
        </p:blipFill>
        <p:spPr>
          <a:xfrm>
            <a:off x="5578265" y="5243580"/>
            <a:ext cx="291956" cy="165100"/>
          </a:xfrm>
          <a:prstGeom prst="rect">
            <a:avLst/>
          </a:prstGeom>
        </p:spPr>
      </p:pic>
      <p:pic>
        <p:nvPicPr>
          <p:cNvPr id="637" name="Picture 636"/>
          <p:cNvPicPr>
            <a:picLocks noChangeAspect="1"/>
          </p:cNvPicPr>
          <p:nvPr/>
        </p:nvPicPr>
        <p:blipFill>
          <a:blip r:embed="rId22"/>
          <a:stretch>
            <a:fillRect/>
          </a:stretch>
        </p:blipFill>
        <p:spPr>
          <a:xfrm>
            <a:off x="3264587" y="5218180"/>
            <a:ext cx="393506" cy="215900"/>
          </a:xfrm>
          <a:prstGeom prst="rect">
            <a:avLst/>
          </a:prstGeom>
        </p:spPr>
      </p:pic>
      <p:pic>
        <p:nvPicPr>
          <p:cNvPr id="638" name="Picture 637"/>
          <p:cNvPicPr>
            <a:picLocks noChangeAspect="1"/>
          </p:cNvPicPr>
          <p:nvPr/>
        </p:nvPicPr>
        <p:blipFill>
          <a:blip r:embed="rId23"/>
          <a:stretch>
            <a:fillRect/>
          </a:stretch>
        </p:blipFill>
        <p:spPr>
          <a:xfrm>
            <a:off x="2504268" y="5129280"/>
            <a:ext cx="393506" cy="393700"/>
          </a:xfrm>
          <a:prstGeom prst="rect">
            <a:avLst/>
          </a:prstGeom>
        </p:spPr>
      </p:pic>
      <p:pic>
        <p:nvPicPr>
          <p:cNvPr id="639" name="Picture 638"/>
          <p:cNvPicPr>
            <a:picLocks noChangeAspect="1"/>
          </p:cNvPicPr>
          <p:nvPr/>
        </p:nvPicPr>
        <p:blipFill>
          <a:blip r:embed="rId24"/>
          <a:stretch>
            <a:fillRect/>
          </a:stretch>
        </p:blipFill>
        <p:spPr>
          <a:xfrm>
            <a:off x="7869027" y="5141980"/>
            <a:ext cx="241181" cy="368300"/>
          </a:xfrm>
          <a:prstGeom prst="rect">
            <a:avLst/>
          </a:prstGeom>
        </p:spPr>
      </p:pic>
      <p:pic>
        <p:nvPicPr>
          <p:cNvPr id="640" name="Picture 639"/>
          <p:cNvPicPr>
            <a:picLocks noChangeAspect="1"/>
          </p:cNvPicPr>
          <p:nvPr/>
        </p:nvPicPr>
        <p:blipFill>
          <a:blip r:embed="rId25"/>
          <a:stretch>
            <a:fillRect/>
          </a:stretch>
        </p:blipFill>
        <p:spPr>
          <a:xfrm>
            <a:off x="8647307" y="5141980"/>
            <a:ext cx="190406" cy="368300"/>
          </a:xfrm>
          <a:prstGeom prst="rect">
            <a:avLst/>
          </a:prstGeom>
        </p:spPr>
      </p:pic>
      <p:pic>
        <p:nvPicPr>
          <p:cNvPr id="641" name="Picture 640"/>
          <p:cNvPicPr>
            <a:picLocks noChangeAspect="1"/>
          </p:cNvPicPr>
          <p:nvPr/>
        </p:nvPicPr>
        <p:blipFill>
          <a:blip r:embed="rId26"/>
          <a:stretch>
            <a:fillRect/>
          </a:stretch>
        </p:blipFill>
        <p:spPr>
          <a:xfrm>
            <a:off x="7032545" y="5154680"/>
            <a:ext cx="393506" cy="342900"/>
          </a:xfrm>
          <a:prstGeom prst="rect">
            <a:avLst/>
          </a:prstGeom>
        </p:spPr>
      </p:pic>
      <p:pic>
        <p:nvPicPr>
          <p:cNvPr id="642" name="Picture 641"/>
          <p:cNvPicPr>
            <a:picLocks noChangeAspect="1"/>
          </p:cNvPicPr>
          <p:nvPr/>
        </p:nvPicPr>
        <p:blipFill>
          <a:blip r:embed="rId27"/>
          <a:stretch>
            <a:fillRect/>
          </a:stretch>
        </p:blipFill>
        <p:spPr>
          <a:xfrm>
            <a:off x="9355044" y="5218180"/>
            <a:ext cx="291956" cy="215900"/>
          </a:xfrm>
          <a:prstGeom prst="rect">
            <a:avLst/>
          </a:prstGeom>
        </p:spPr>
      </p:pic>
      <p:pic>
        <p:nvPicPr>
          <p:cNvPr id="643" name="Picture 642"/>
          <p:cNvPicPr>
            <a:picLocks noChangeAspect="1"/>
          </p:cNvPicPr>
          <p:nvPr/>
        </p:nvPicPr>
        <p:blipFill>
          <a:blip r:embed="rId28"/>
          <a:stretch>
            <a:fillRect/>
          </a:stretch>
        </p:blipFill>
        <p:spPr>
          <a:xfrm>
            <a:off x="10818960" y="5129280"/>
            <a:ext cx="393506" cy="393700"/>
          </a:xfrm>
          <a:prstGeom prst="rect">
            <a:avLst/>
          </a:prstGeom>
        </p:spPr>
      </p:pic>
      <p:grpSp>
        <p:nvGrpSpPr>
          <p:cNvPr id="644" name="Group 174"/>
          <p:cNvGrpSpPr>
            <a:grpSpLocks noChangeAspect="1"/>
          </p:cNvGrpSpPr>
          <p:nvPr/>
        </p:nvGrpSpPr>
        <p:grpSpPr bwMode="auto">
          <a:xfrm>
            <a:off x="7818438" y="1408113"/>
            <a:ext cx="342900" cy="266700"/>
            <a:chOff x="4925" y="887"/>
            <a:chExt cx="216" cy="168"/>
          </a:xfrm>
        </p:grpSpPr>
        <p:sp>
          <p:nvSpPr>
            <p:cNvPr id="645" name="AutoShape 173"/>
            <p:cNvSpPr>
              <a:spLocks noChangeAspect="1" noChangeArrowheads="1" noTextEdit="1"/>
            </p:cNvSpPr>
            <p:nvPr/>
          </p:nvSpPr>
          <p:spPr bwMode="auto">
            <a:xfrm>
              <a:off x="4925" y="887"/>
              <a:ext cx="21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46" name="Freeform 175"/>
            <p:cNvSpPr>
              <a:spLocks/>
            </p:cNvSpPr>
            <p:nvPr/>
          </p:nvSpPr>
          <p:spPr bwMode="auto">
            <a:xfrm>
              <a:off x="4933" y="890"/>
              <a:ext cx="200" cy="162"/>
            </a:xfrm>
            <a:custGeom>
              <a:avLst/>
              <a:gdLst>
                <a:gd name="T0" fmla="*/ 71 w 72"/>
                <a:gd name="T1" fmla="*/ 55 h 58"/>
                <a:gd name="T2" fmla="*/ 38 w 72"/>
                <a:gd name="T3" fmla="*/ 1 h 58"/>
                <a:gd name="T4" fmla="*/ 36 w 72"/>
                <a:gd name="T5" fmla="*/ 0 h 58"/>
                <a:gd name="T6" fmla="*/ 34 w 72"/>
                <a:gd name="T7" fmla="*/ 1 h 58"/>
                <a:gd name="T8" fmla="*/ 1 w 72"/>
                <a:gd name="T9" fmla="*/ 55 h 58"/>
                <a:gd name="T10" fmla="*/ 1 w 72"/>
                <a:gd name="T11" fmla="*/ 57 h 58"/>
                <a:gd name="T12" fmla="*/ 3 w 72"/>
                <a:gd name="T13" fmla="*/ 58 h 58"/>
                <a:gd name="T14" fmla="*/ 69 w 72"/>
                <a:gd name="T15" fmla="*/ 58 h 58"/>
                <a:gd name="T16" fmla="*/ 69 w 72"/>
                <a:gd name="T17" fmla="*/ 58 h 58"/>
                <a:gd name="T18" fmla="*/ 72 w 72"/>
                <a:gd name="T19" fmla="*/ 56 h 58"/>
                <a:gd name="T20" fmla="*/ 71 w 72"/>
                <a:gd name="T2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8">
                  <a:moveTo>
                    <a:pt x="71" y="55"/>
                  </a:moveTo>
                  <a:cubicBezTo>
                    <a:pt x="38" y="1"/>
                    <a:pt x="38" y="1"/>
                    <a:pt x="38" y="1"/>
                  </a:cubicBezTo>
                  <a:cubicBezTo>
                    <a:pt x="37" y="0"/>
                    <a:pt x="37" y="0"/>
                    <a:pt x="36" y="0"/>
                  </a:cubicBezTo>
                  <a:cubicBezTo>
                    <a:pt x="35" y="0"/>
                    <a:pt x="35" y="0"/>
                    <a:pt x="34" y="1"/>
                  </a:cubicBezTo>
                  <a:cubicBezTo>
                    <a:pt x="1" y="55"/>
                    <a:pt x="1" y="55"/>
                    <a:pt x="1" y="55"/>
                  </a:cubicBezTo>
                  <a:cubicBezTo>
                    <a:pt x="0" y="55"/>
                    <a:pt x="0" y="56"/>
                    <a:pt x="1" y="57"/>
                  </a:cubicBezTo>
                  <a:cubicBezTo>
                    <a:pt x="1" y="58"/>
                    <a:pt x="2" y="58"/>
                    <a:pt x="3" y="58"/>
                  </a:cubicBezTo>
                  <a:cubicBezTo>
                    <a:pt x="69" y="58"/>
                    <a:pt x="69" y="58"/>
                    <a:pt x="69" y="58"/>
                  </a:cubicBezTo>
                  <a:cubicBezTo>
                    <a:pt x="69" y="58"/>
                    <a:pt x="69" y="58"/>
                    <a:pt x="69" y="58"/>
                  </a:cubicBezTo>
                  <a:cubicBezTo>
                    <a:pt x="71" y="58"/>
                    <a:pt x="72" y="57"/>
                    <a:pt x="72" y="56"/>
                  </a:cubicBezTo>
                  <a:cubicBezTo>
                    <a:pt x="72" y="55"/>
                    <a:pt x="71" y="55"/>
                    <a:pt x="71" y="55"/>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47" name="Line 176"/>
            <p:cNvSpPr>
              <a:spLocks noChangeShapeType="1"/>
            </p:cNvSpPr>
            <p:nvPr/>
          </p:nvSpPr>
          <p:spPr bwMode="auto">
            <a:xfrm>
              <a:off x="5033" y="940"/>
              <a:ext cx="0" cy="59"/>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48" name="Line 177"/>
            <p:cNvSpPr>
              <a:spLocks noChangeShapeType="1"/>
            </p:cNvSpPr>
            <p:nvPr/>
          </p:nvSpPr>
          <p:spPr bwMode="auto">
            <a:xfrm>
              <a:off x="5033" y="102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spTree>
    <p:extLst>
      <p:ext uri="{BB962C8B-B14F-4D97-AF65-F5344CB8AC3E}">
        <p14:creationId xmlns:p14="http://schemas.microsoft.com/office/powerpoint/2010/main" val="309325546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Money &amp; Finance</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grpSp>
        <p:nvGrpSpPr>
          <p:cNvPr id="976" name="Group 975"/>
          <p:cNvGrpSpPr/>
          <p:nvPr/>
        </p:nvGrpSpPr>
        <p:grpSpPr>
          <a:xfrm>
            <a:off x="4827489" y="2128043"/>
            <a:ext cx="271463" cy="331788"/>
            <a:chOff x="-9769475" y="915988"/>
            <a:chExt cx="271463" cy="331788"/>
          </a:xfrm>
        </p:grpSpPr>
        <p:sp>
          <p:nvSpPr>
            <p:cNvPr id="747" name="Freeform 38"/>
            <p:cNvSpPr>
              <a:spLocks/>
            </p:cNvSpPr>
            <p:nvPr/>
          </p:nvSpPr>
          <p:spPr bwMode="auto">
            <a:xfrm>
              <a:off x="-9769475" y="915988"/>
              <a:ext cx="271463" cy="331788"/>
            </a:xfrm>
            <a:custGeom>
              <a:avLst/>
              <a:gdLst>
                <a:gd name="T0" fmla="*/ 0 w 64"/>
                <a:gd name="T1" fmla="*/ 12 h 78"/>
                <a:gd name="T2" fmla="*/ 17 w 64"/>
                <a:gd name="T3" fmla="*/ 10 h 78"/>
                <a:gd name="T4" fmla="*/ 31 w 64"/>
                <a:gd name="T5" fmla="*/ 0 h 78"/>
                <a:gd name="T6" fmla="*/ 47 w 64"/>
                <a:gd name="T7" fmla="*/ 9 h 78"/>
                <a:gd name="T8" fmla="*/ 64 w 64"/>
                <a:gd name="T9" fmla="*/ 12 h 78"/>
                <a:gd name="T10" fmla="*/ 64 w 64"/>
                <a:gd name="T11" fmla="*/ 49 h 78"/>
                <a:gd name="T12" fmla="*/ 31 w 64"/>
                <a:gd name="T13" fmla="*/ 78 h 78"/>
                <a:gd name="T14" fmla="*/ 0 w 64"/>
                <a:gd name="T15" fmla="*/ 49 h 78"/>
                <a:gd name="T16" fmla="*/ 0 w 64"/>
                <a:gd name="T17"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8">
                  <a:moveTo>
                    <a:pt x="0" y="12"/>
                  </a:moveTo>
                  <a:cubicBezTo>
                    <a:pt x="0" y="12"/>
                    <a:pt x="11" y="13"/>
                    <a:pt x="17" y="10"/>
                  </a:cubicBezTo>
                  <a:cubicBezTo>
                    <a:pt x="24" y="7"/>
                    <a:pt x="31" y="0"/>
                    <a:pt x="31" y="0"/>
                  </a:cubicBezTo>
                  <a:cubicBezTo>
                    <a:pt x="31" y="0"/>
                    <a:pt x="38" y="5"/>
                    <a:pt x="47" y="9"/>
                  </a:cubicBezTo>
                  <a:cubicBezTo>
                    <a:pt x="56" y="13"/>
                    <a:pt x="64" y="12"/>
                    <a:pt x="64" y="12"/>
                  </a:cubicBezTo>
                  <a:cubicBezTo>
                    <a:pt x="64" y="12"/>
                    <a:pt x="64" y="42"/>
                    <a:pt x="64" y="49"/>
                  </a:cubicBezTo>
                  <a:cubicBezTo>
                    <a:pt x="64" y="55"/>
                    <a:pt x="39" y="78"/>
                    <a:pt x="31" y="78"/>
                  </a:cubicBezTo>
                  <a:cubicBezTo>
                    <a:pt x="23" y="78"/>
                    <a:pt x="0" y="56"/>
                    <a:pt x="0" y="49"/>
                  </a:cubicBezTo>
                  <a:cubicBezTo>
                    <a:pt x="0" y="41"/>
                    <a:pt x="0" y="43"/>
                    <a:pt x="0" y="12"/>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48" name="Freeform 39"/>
            <p:cNvSpPr>
              <a:spLocks/>
            </p:cNvSpPr>
            <p:nvPr/>
          </p:nvSpPr>
          <p:spPr bwMode="auto">
            <a:xfrm>
              <a:off x="-9658350" y="1090613"/>
              <a:ext cx="58738" cy="50800"/>
            </a:xfrm>
            <a:custGeom>
              <a:avLst/>
              <a:gdLst>
                <a:gd name="T0" fmla="*/ 8 w 14"/>
                <a:gd name="T1" fmla="*/ 0 h 12"/>
                <a:gd name="T2" fmla="*/ 10 w 14"/>
                <a:gd name="T3" fmla="*/ 0 h 12"/>
                <a:gd name="T4" fmla="*/ 14 w 14"/>
                <a:gd name="T5" fmla="*/ 6 h 12"/>
                <a:gd name="T6" fmla="*/ 14 w 14"/>
                <a:gd name="T7" fmla="*/ 6 h 12"/>
                <a:gd name="T8" fmla="*/ 10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8" y="0"/>
                  </a:moveTo>
                  <a:cubicBezTo>
                    <a:pt x="10" y="0"/>
                    <a:pt x="10" y="0"/>
                    <a:pt x="10" y="0"/>
                  </a:cubicBezTo>
                  <a:cubicBezTo>
                    <a:pt x="13" y="0"/>
                    <a:pt x="14" y="3"/>
                    <a:pt x="14" y="6"/>
                  </a:cubicBezTo>
                  <a:cubicBezTo>
                    <a:pt x="14" y="6"/>
                    <a:pt x="14" y="6"/>
                    <a:pt x="14" y="6"/>
                  </a:cubicBezTo>
                  <a:cubicBezTo>
                    <a:pt x="14" y="10"/>
                    <a:pt x="13" y="12"/>
                    <a:pt x="10"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49" name="Freeform 40"/>
            <p:cNvSpPr>
              <a:spLocks/>
            </p:cNvSpPr>
            <p:nvPr/>
          </p:nvSpPr>
          <p:spPr bwMode="auto">
            <a:xfrm>
              <a:off x="-9667875" y="1039813"/>
              <a:ext cx="60325" cy="50800"/>
            </a:xfrm>
            <a:custGeom>
              <a:avLst/>
              <a:gdLst>
                <a:gd name="T0" fmla="*/ 10 w 14"/>
                <a:gd name="T1" fmla="*/ 12 h 12"/>
                <a:gd name="T2" fmla="*/ 8 w 14"/>
                <a:gd name="T3" fmla="*/ 12 h 12"/>
                <a:gd name="T4" fmla="*/ 0 w 14"/>
                <a:gd name="T5" fmla="*/ 6 h 12"/>
                <a:gd name="T6" fmla="*/ 0 w 14"/>
                <a:gd name="T7" fmla="*/ 6 h 12"/>
                <a:gd name="T8" fmla="*/ 8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8" y="12"/>
                    <a:pt x="8" y="12"/>
                    <a:pt x="8" y="12"/>
                  </a:cubicBezTo>
                  <a:cubicBezTo>
                    <a:pt x="3" y="12"/>
                    <a:pt x="0" y="12"/>
                    <a:pt x="0" y="6"/>
                  </a:cubicBezTo>
                  <a:cubicBezTo>
                    <a:pt x="0" y="6"/>
                    <a:pt x="0" y="6"/>
                    <a:pt x="0" y="6"/>
                  </a:cubicBezTo>
                  <a:cubicBezTo>
                    <a:pt x="0" y="0"/>
                    <a:pt x="3" y="0"/>
                    <a:pt x="8"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0" name="Line 41"/>
            <p:cNvSpPr>
              <a:spLocks noChangeShapeType="1"/>
            </p:cNvSpPr>
            <p:nvPr/>
          </p:nvSpPr>
          <p:spPr bwMode="auto">
            <a:xfrm>
              <a:off x="-9620250" y="102235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1" name="Line 42"/>
            <p:cNvSpPr>
              <a:spLocks noChangeShapeType="1"/>
            </p:cNvSpPr>
            <p:nvPr/>
          </p:nvSpPr>
          <p:spPr bwMode="auto">
            <a:xfrm flipV="1">
              <a:off x="-9632950" y="1014413"/>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2" name="Line 43"/>
            <p:cNvSpPr>
              <a:spLocks noChangeShapeType="1"/>
            </p:cNvSpPr>
            <p:nvPr/>
          </p:nvSpPr>
          <p:spPr bwMode="auto">
            <a:xfrm flipV="1">
              <a:off x="-9632950" y="114935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7" name="Group 976"/>
          <p:cNvGrpSpPr/>
          <p:nvPr/>
        </p:nvGrpSpPr>
        <p:grpSpPr>
          <a:xfrm>
            <a:off x="6304099" y="2107406"/>
            <a:ext cx="339725" cy="373062"/>
            <a:chOff x="-8990012" y="895351"/>
            <a:chExt cx="339725" cy="373062"/>
          </a:xfrm>
        </p:grpSpPr>
        <p:sp>
          <p:nvSpPr>
            <p:cNvPr id="753" name="Rectangle 44"/>
            <p:cNvSpPr>
              <a:spLocks noChangeArrowheads="1"/>
            </p:cNvSpPr>
            <p:nvPr/>
          </p:nvSpPr>
          <p:spPr bwMode="auto">
            <a:xfrm>
              <a:off x="-8701087" y="1141413"/>
              <a:ext cx="50800" cy="119063"/>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4" name="Freeform 45"/>
            <p:cNvSpPr>
              <a:spLocks/>
            </p:cNvSpPr>
            <p:nvPr/>
          </p:nvSpPr>
          <p:spPr bwMode="auto">
            <a:xfrm>
              <a:off x="-8845550" y="1141413"/>
              <a:ext cx="144463" cy="33338"/>
            </a:xfrm>
            <a:custGeom>
              <a:avLst/>
              <a:gdLst>
                <a:gd name="T0" fmla="*/ 16 w 34"/>
                <a:gd name="T1" fmla="*/ 8 h 8"/>
                <a:gd name="T2" fmla="*/ 6 w 34"/>
                <a:gd name="T3" fmla="*/ 8 h 8"/>
                <a:gd name="T4" fmla="*/ 0 w 34"/>
                <a:gd name="T5" fmla="*/ 5 h 8"/>
                <a:gd name="T6" fmla="*/ 0 w 34"/>
                <a:gd name="T7" fmla="*/ 5 h 8"/>
                <a:gd name="T8" fmla="*/ 0 w 34"/>
                <a:gd name="T9" fmla="*/ 5 h 8"/>
                <a:gd name="T10" fmla="*/ 6 w 34"/>
                <a:gd name="T11" fmla="*/ 0 h 8"/>
                <a:gd name="T12" fmla="*/ 22 w 34"/>
                <a:gd name="T13" fmla="*/ 0 h 8"/>
                <a:gd name="T14" fmla="*/ 34 w 34"/>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8">
                  <a:moveTo>
                    <a:pt x="16" y="8"/>
                  </a:moveTo>
                  <a:cubicBezTo>
                    <a:pt x="6" y="8"/>
                    <a:pt x="6" y="8"/>
                    <a:pt x="6" y="8"/>
                  </a:cubicBezTo>
                  <a:cubicBezTo>
                    <a:pt x="3" y="8"/>
                    <a:pt x="0" y="8"/>
                    <a:pt x="0" y="5"/>
                  </a:cubicBezTo>
                  <a:cubicBezTo>
                    <a:pt x="0" y="5"/>
                    <a:pt x="0" y="5"/>
                    <a:pt x="0" y="5"/>
                  </a:cubicBezTo>
                  <a:cubicBezTo>
                    <a:pt x="0" y="5"/>
                    <a:pt x="0" y="5"/>
                    <a:pt x="0" y="5"/>
                  </a:cubicBezTo>
                  <a:cubicBezTo>
                    <a:pt x="0" y="2"/>
                    <a:pt x="3" y="0"/>
                    <a:pt x="6" y="0"/>
                  </a:cubicBezTo>
                  <a:cubicBezTo>
                    <a:pt x="22" y="0"/>
                    <a:pt x="22" y="0"/>
                    <a:pt x="22" y="0"/>
                  </a:cubicBezTo>
                  <a:cubicBezTo>
                    <a:pt x="34" y="5"/>
                    <a:pt x="34" y="5"/>
                    <a:pt x="34" y="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5" name="Freeform 46"/>
            <p:cNvSpPr>
              <a:spLocks/>
            </p:cNvSpPr>
            <p:nvPr/>
          </p:nvSpPr>
          <p:spPr bwMode="auto">
            <a:xfrm>
              <a:off x="-8990012" y="1141413"/>
              <a:ext cx="284163" cy="127000"/>
            </a:xfrm>
            <a:custGeom>
              <a:avLst/>
              <a:gdLst>
                <a:gd name="T0" fmla="*/ 50 w 67"/>
                <a:gd name="T1" fmla="*/ 8 h 30"/>
                <a:gd name="T2" fmla="*/ 31 w 67"/>
                <a:gd name="T3" fmla="*/ 12 h 30"/>
                <a:gd name="T4" fmla="*/ 1 w 67"/>
                <a:gd name="T5" fmla="*/ 3 h 30"/>
                <a:gd name="T6" fmla="*/ 0 w 67"/>
                <a:gd name="T7" fmla="*/ 4 h 30"/>
                <a:gd name="T8" fmla="*/ 0 w 67"/>
                <a:gd name="T9" fmla="*/ 8 h 30"/>
                <a:gd name="T10" fmla="*/ 32 w 67"/>
                <a:gd name="T11" fmla="*/ 30 h 30"/>
                <a:gd name="T12" fmla="*/ 53 w 67"/>
                <a:gd name="T13" fmla="*/ 28 h 30"/>
                <a:gd name="T14" fmla="*/ 67 w 67"/>
                <a:gd name="T15" fmla="*/ 2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0">
                  <a:moveTo>
                    <a:pt x="50" y="8"/>
                  </a:moveTo>
                  <a:cubicBezTo>
                    <a:pt x="50" y="8"/>
                    <a:pt x="36" y="12"/>
                    <a:pt x="31" y="12"/>
                  </a:cubicBezTo>
                  <a:cubicBezTo>
                    <a:pt x="26" y="12"/>
                    <a:pt x="4" y="0"/>
                    <a:pt x="1" y="3"/>
                  </a:cubicBezTo>
                  <a:cubicBezTo>
                    <a:pt x="1" y="3"/>
                    <a:pt x="0" y="4"/>
                    <a:pt x="0" y="4"/>
                  </a:cubicBezTo>
                  <a:cubicBezTo>
                    <a:pt x="0" y="8"/>
                    <a:pt x="0" y="8"/>
                    <a:pt x="0" y="8"/>
                  </a:cubicBezTo>
                  <a:cubicBezTo>
                    <a:pt x="0" y="14"/>
                    <a:pt x="26" y="30"/>
                    <a:pt x="32" y="30"/>
                  </a:cubicBezTo>
                  <a:cubicBezTo>
                    <a:pt x="38" y="30"/>
                    <a:pt x="53" y="28"/>
                    <a:pt x="53" y="28"/>
                  </a:cubicBezTo>
                  <a:cubicBezTo>
                    <a:pt x="67" y="22"/>
                    <a:pt x="67" y="22"/>
                    <a:pt x="67" y="2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6" name="Oval 47"/>
            <p:cNvSpPr>
              <a:spLocks noChangeArrowheads="1"/>
            </p:cNvSpPr>
            <p:nvPr/>
          </p:nvSpPr>
          <p:spPr bwMode="auto">
            <a:xfrm>
              <a:off x="-8947150" y="895351"/>
              <a:ext cx="220663" cy="2206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7" name="Freeform 48"/>
            <p:cNvSpPr>
              <a:spLocks/>
            </p:cNvSpPr>
            <p:nvPr/>
          </p:nvSpPr>
          <p:spPr bwMode="auto">
            <a:xfrm>
              <a:off x="-8861425" y="1004888"/>
              <a:ext cx="58738" cy="50800"/>
            </a:xfrm>
            <a:custGeom>
              <a:avLst/>
              <a:gdLst>
                <a:gd name="T0" fmla="*/ 8 w 14"/>
                <a:gd name="T1" fmla="*/ 0 h 12"/>
                <a:gd name="T2" fmla="*/ 10 w 14"/>
                <a:gd name="T3" fmla="*/ 0 h 12"/>
                <a:gd name="T4" fmla="*/ 14 w 14"/>
                <a:gd name="T5" fmla="*/ 5 h 12"/>
                <a:gd name="T6" fmla="*/ 14 w 14"/>
                <a:gd name="T7" fmla="*/ 6 h 12"/>
                <a:gd name="T8" fmla="*/ 10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8" y="0"/>
                  </a:moveTo>
                  <a:cubicBezTo>
                    <a:pt x="10" y="0"/>
                    <a:pt x="10" y="0"/>
                    <a:pt x="10" y="0"/>
                  </a:cubicBezTo>
                  <a:cubicBezTo>
                    <a:pt x="12" y="0"/>
                    <a:pt x="14" y="2"/>
                    <a:pt x="14" y="5"/>
                  </a:cubicBezTo>
                  <a:cubicBezTo>
                    <a:pt x="14" y="6"/>
                    <a:pt x="14" y="6"/>
                    <a:pt x="14" y="6"/>
                  </a:cubicBezTo>
                  <a:cubicBezTo>
                    <a:pt x="14" y="9"/>
                    <a:pt x="12" y="12"/>
                    <a:pt x="10"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8" name="Freeform 49"/>
            <p:cNvSpPr>
              <a:spLocks/>
            </p:cNvSpPr>
            <p:nvPr/>
          </p:nvSpPr>
          <p:spPr bwMode="auto">
            <a:xfrm>
              <a:off x="-8870950" y="954088"/>
              <a:ext cx="60325" cy="50800"/>
            </a:xfrm>
            <a:custGeom>
              <a:avLst/>
              <a:gdLst>
                <a:gd name="T0" fmla="*/ 10 w 14"/>
                <a:gd name="T1" fmla="*/ 12 h 12"/>
                <a:gd name="T2" fmla="*/ 8 w 14"/>
                <a:gd name="T3" fmla="*/ 12 h 12"/>
                <a:gd name="T4" fmla="*/ 0 w 14"/>
                <a:gd name="T5" fmla="*/ 6 h 12"/>
                <a:gd name="T6" fmla="*/ 0 w 14"/>
                <a:gd name="T7" fmla="*/ 5 h 12"/>
                <a:gd name="T8" fmla="*/ 8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8" y="12"/>
                    <a:pt x="8" y="12"/>
                    <a:pt x="8" y="12"/>
                  </a:cubicBezTo>
                  <a:cubicBezTo>
                    <a:pt x="5" y="12"/>
                    <a:pt x="0" y="11"/>
                    <a:pt x="0" y="6"/>
                  </a:cubicBezTo>
                  <a:cubicBezTo>
                    <a:pt x="0" y="5"/>
                    <a:pt x="0" y="5"/>
                    <a:pt x="0" y="5"/>
                  </a:cubicBezTo>
                  <a:cubicBezTo>
                    <a:pt x="0" y="1"/>
                    <a:pt x="5" y="0"/>
                    <a:pt x="8"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59" name="Line 50"/>
            <p:cNvSpPr>
              <a:spLocks noChangeShapeType="1"/>
            </p:cNvSpPr>
            <p:nvPr/>
          </p:nvSpPr>
          <p:spPr bwMode="auto">
            <a:xfrm>
              <a:off x="-8823325" y="93345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60" name="Line 51"/>
            <p:cNvSpPr>
              <a:spLocks noChangeShapeType="1"/>
            </p:cNvSpPr>
            <p:nvPr/>
          </p:nvSpPr>
          <p:spPr bwMode="auto">
            <a:xfrm flipV="1">
              <a:off x="-8836025" y="9286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61" name="Line 52"/>
            <p:cNvSpPr>
              <a:spLocks noChangeShapeType="1"/>
            </p:cNvSpPr>
            <p:nvPr/>
          </p:nvSpPr>
          <p:spPr bwMode="auto">
            <a:xfrm flipV="1">
              <a:off x="-8836025" y="1065213"/>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8" name="Group 977"/>
          <p:cNvGrpSpPr/>
          <p:nvPr/>
        </p:nvGrpSpPr>
        <p:grpSpPr>
          <a:xfrm>
            <a:off x="4810026" y="1422995"/>
            <a:ext cx="306388" cy="238125"/>
            <a:chOff x="-6532562" y="971551"/>
            <a:chExt cx="306388" cy="238125"/>
          </a:xfrm>
        </p:grpSpPr>
        <p:sp>
          <p:nvSpPr>
            <p:cNvPr id="781" name="Rectangle 72"/>
            <p:cNvSpPr>
              <a:spLocks noChangeArrowheads="1"/>
            </p:cNvSpPr>
            <p:nvPr/>
          </p:nvSpPr>
          <p:spPr bwMode="auto">
            <a:xfrm>
              <a:off x="-6532562" y="971551"/>
              <a:ext cx="306388" cy="238125"/>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2" name="Rectangle 73"/>
            <p:cNvSpPr>
              <a:spLocks noChangeArrowheads="1"/>
            </p:cNvSpPr>
            <p:nvPr/>
          </p:nvSpPr>
          <p:spPr bwMode="auto">
            <a:xfrm>
              <a:off x="-6345237" y="1055688"/>
              <a:ext cx="119063" cy="68263"/>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3" name="Oval 74"/>
            <p:cNvSpPr>
              <a:spLocks noChangeArrowheads="1"/>
            </p:cNvSpPr>
            <p:nvPr/>
          </p:nvSpPr>
          <p:spPr bwMode="auto">
            <a:xfrm>
              <a:off x="-6311900" y="1093788"/>
              <a:ext cx="9525" cy="9525"/>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4" name="Line 75"/>
            <p:cNvSpPr>
              <a:spLocks noChangeShapeType="1"/>
            </p:cNvSpPr>
            <p:nvPr/>
          </p:nvSpPr>
          <p:spPr bwMode="auto">
            <a:xfrm flipH="1">
              <a:off x="-6269037" y="1174751"/>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5" name="Line 76"/>
            <p:cNvSpPr>
              <a:spLocks noChangeShapeType="1"/>
            </p:cNvSpPr>
            <p:nvPr/>
          </p:nvSpPr>
          <p:spPr bwMode="auto">
            <a:xfrm flipH="1">
              <a:off x="-6319837" y="1174751"/>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6" name="Line 77"/>
            <p:cNvSpPr>
              <a:spLocks noChangeShapeType="1"/>
            </p:cNvSpPr>
            <p:nvPr/>
          </p:nvSpPr>
          <p:spPr bwMode="auto">
            <a:xfrm flipH="1">
              <a:off x="-6370637" y="1174751"/>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7" name="Line 78"/>
            <p:cNvSpPr>
              <a:spLocks noChangeShapeType="1"/>
            </p:cNvSpPr>
            <p:nvPr/>
          </p:nvSpPr>
          <p:spPr bwMode="auto">
            <a:xfrm flipH="1">
              <a:off x="-6421437" y="1174751"/>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8" name="Line 79"/>
            <p:cNvSpPr>
              <a:spLocks noChangeShapeType="1"/>
            </p:cNvSpPr>
            <p:nvPr/>
          </p:nvSpPr>
          <p:spPr bwMode="auto">
            <a:xfrm flipH="1">
              <a:off x="-6472237" y="1174751"/>
              <a:ext cx="158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89" name="Line 80"/>
            <p:cNvSpPr>
              <a:spLocks noChangeShapeType="1"/>
            </p:cNvSpPr>
            <p:nvPr/>
          </p:nvSpPr>
          <p:spPr bwMode="auto">
            <a:xfrm flipH="1">
              <a:off x="-6269037" y="1004888"/>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0" name="Line 81"/>
            <p:cNvSpPr>
              <a:spLocks noChangeShapeType="1"/>
            </p:cNvSpPr>
            <p:nvPr/>
          </p:nvSpPr>
          <p:spPr bwMode="auto">
            <a:xfrm flipH="1">
              <a:off x="-6319837" y="1004888"/>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1" name="Line 82"/>
            <p:cNvSpPr>
              <a:spLocks noChangeShapeType="1"/>
            </p:cNvSpPr>
            <p:nvPr/>
          </p:nvSpPr>
          <p:spPr bwMode="auto">
            <a:xfrm flipH="1">
              <a:off x="-6370637" y="1004888"/>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2" name="Line 83"/>
            <p:cNvSpPr>
              <a:spLocks noChangeShapeType="1"/>
            </p:cNvSpPr>
            <p:nvPr/>
          </p:nvSpPr>
          <p:spPr bwMode="auto">
            <a:xfrm flipH="1">
              <a:off x="-6421437" y="1004888"/>
              <a:ext cx="174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3" name="Line 84"/>
            <p:cNvSpPr>
              <a:spLocks noChangeShapeType="1"/>
            </p:cNvSpPr>
            <p:nvPr/>
          </p:nvSpPr>
          <p:spPr bwMode="auto">
            <a:xfrm flipH="1">
              <a:off x="-6472237" y="1004888"/>
              <a:ext cx="158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4" name="Line 85"/>
            <p:cNvSpPr>
              <a:spLocks noChangeShapeType="1"/>
            </p:cNvSpPr>
            <p:nvPr/>
          </p:nvSpPr>
          <p:spPr bwMode="auto">
            <a:xfrm flipV="1">
              <a:off x="-6497637" y="11318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5" name="Line 86"/>
            <p:cNvSpPr>
              <a:spLocks noChangeShapeType="1"/>
            </p:cNvSpPr>
            <p:nvPr/>
          </p:nvSpPr>
          <p:spPr bwMode="auto">
            <a:xfrm flipV="1">
              <a:off x="-6497637" y="10810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6" name="Line 87"/>
            <p:cNvSpPr>
              <a:spLocks noChangeShapeType="1"/>
            </p:cNvSpPr>
            <p:nvPr/>
          </p:nvSpPr>
          <p:spPr bwMode="auto">
            <a:xfrm flipV="1">
              <a:off x="-6497637" y="10302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9" name="Group 978"/>
          <p:cNvGrpSpPr/>
          <p:nvPr/>
        </p:nvGrpSpPr>
        <p:grpSpPr>
          <a:xfrm>
            <a:off x="1025310" y="1380926"/>
            <a:ext cx="322263" cy="322263"/>
            <a:chOff x="-5718175" y="920751"/>
            <a:chExt cx="322263" cy="322263"/>
          </a:xfrm>
        </p:grpSpPr>
        <p:sp>
          <p:nvSpPr>
            <p:cNvPr id="797" name="Oval 88"/>
            <p:cNvSpPr>
              <a:spLocks noChangeArrowheads="1"/>
            </p:cNvSpPr>
            <p:nvPr/>
          </p:nvSpPr>
          <p:spPr bwMode="auto">
            <a:xfrm>
              <a:off x="-5680075" y="958851"/>
              <a:ext cx="246063" cy="2460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8" name="Oval 89"/>
            <p:cNvSpPr>
              <a:spLocks noChangeArrowheads="1"/>
            </p:cNvSpPr>
            <p:nvPr/>
          </p:nvSpPr>
          <p:spPr bwMode="auto">
            <a:xfrm>
              <a:off x="-5718175" y="920751"/>
              <a:ext cx="322263" cy="322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99" name="Freeform 90"/>
            <p:cNvSpPr>
              <a:spLocks/>
            </p:cNvSpPr>
            <p:nvPr/>
          </p:nvSpPr>
          <p:spPr bwMode="auto">
            <a:xfrm>
              <a:off x="-5591175" y="1073151"/>
              <a:ext cx="58738" cy="50800"/>
            </a:xfrm>
            <a:custGeom>
              <a:avLst/>
              <a:gdLst>
                <a:gd name="T0" fmla="*/ 8 w 14"/>
                <a:gd name="T1" fmla="*/ 0 h 12"/>
                <a:gd name="T2" fmla="*/ 10 w 14"/>
                <a:gd name="T3" fmla="*/ 0 h 12"/>
                <a:gd name="T4" fmla="*/ 14 w 14"/>
                <a:gd name="T5" fmla="*/ 5 h 12"/>
                <a:gd name="T6" fmla="*/ 14 w 14"/>
                <a:gd name="T7" fmla="*/ 6 h 12"/>
                <a:gd name="T8" fmla="*/ 10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8" y="0"/>
                  </a:moveTo>
                  <a:cubicBezTo>
                    <a:pt x="10" y="0"/>
                    <a:pt x="10" y="0"/>
                    <a:pt x="10" y="0"/>
                  </a:cubicBezTo>
                  <a:cubicBezTo>
                    <a:pt x="13" y="0"/>
                    <a:pt x="14" y="2"/>
                    <a:pt x="14" y="5"/>
                  </a:cubicBezTo>
                  <a:cubicBezTo>
                    <a:pt x="14" y="6"/>
                    <a:pt x="14" y="6"/>
                    <a:pt x="14" y="6"/>
                  </a:cubicBezTo>
                  <a:cubicBezTo>
                    <a:pt x="14" y="9"/>
                    <a:pt x="13" y="12"/>
                    <a:pt x="10"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0" name="Freeform 91"/>
            <p:cNvSpPr>
              <a:spLocks/>
            </p:cNvSpPr>
            <p:nvPr/>
          </p:nvSpPr>
          <p:spPr bwMode="auto">
            <a:xfrm>
              <a:off x="-5599112" y="1022351"/>
              <a:ext cx="58738" cy="50800"/>
            </a:xfrm>
            <a:custGeom>
              <a:avLst/>
              <a:gdLst>
                <a:gd name="T0" fmla="*/ 10 w 14"/>
                <a:gd name="T1" fmla="*/ 12 h 12"/>
                <a:gd name="T2" fmla="*/ 7 w 14"/>
                <a:gd name="T3" fmla="*/ 12 h 12"/>
                <a:gd name="T4" fmla="*/ 0 w 14"/>
                <a:gd name="T5" fmla="*/ 6 h 12"/>
                <a:gd name="T6" fmla="*/ 0 w 14"/>
                <a:gd name="T7" fmla="*/ 5 h 12"/>
                <a:gd name="T8" fmla="*/ 7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7" y="12"/>
                    <a:pt x="7" y="12"/>
                    <a:pt x="7" y="12"/>
                  </a:cubicBezTo>
                  <a:cubicBezTo>
                    <a:pt x="4" y="12"/>
                    <a:pt x="0" y="11"/>
                    <a:pt x="0" y="6"/>
                  </a:cubicBezTo>
                  <a:cubicBezTo>
                    <a:pt x="0" y="5"/>
                    <a:pt x="0" y="5"/>
                    <a:pt x="0" y="5"/>
                  </a:cubicBezTo>
                  <a:cubicBezTo>
                    <a:pt x="0" y="0"/>
                    <a:pt x="4" y="0"/>
                    <a:pt x="7"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1" name="Line 92"/>
            <p:cNvSpPr>
              <a:spLocks noChangeShapeType="1"/>
            </p:cNvSpPr>
            <p:nvPr/>
          </p:nvSpPr>
          <p:spPr bwMode="auto">
            <a:xfrm>
              <a:off x="-5553075" y="100488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2" name="Line 93"/>
            <p:cNvSpPr>
              <a:spLocks noChangeShapeType="1"/>
            </p:cNvSpPr>
            <p:nvPr/>
          </p:nvSpPr>
          <p:spPr bwMode="auto">
            <a:xfrm flipV="1">
              <a:off x="-5565775" y="99695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3" name="Line 94"/>
            <p:cNvSpPr>
              <a:spLocks noChangeShapeType="1"/>
            </p:cNvSpPr>
            <p:nvPr/>
          </p:nvSpPr>
          <p:spPr bwMode="auto">
            <a:xfrm flipV="1">
              <a:off x="-5565775" y="11318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1" name="Group 980"/>
          <p:cNvGrpSpPr/>
          <p:nvPr/>
        </p:nvGrpSpPr>
        <p:grpSpPr>
          <a:xfrm>
            <a:off x="10846644" y="1365845"/>
            <a:ext cx="338138" cy="352425"/>
            <a:chOff x="-4921250" y="908051"/>
            <a:chExt cx="338138" cy="352425"/>
          </a:xfrm>
        </p:grpSpPr>
        <p:sp>
          <p:nvSpPr>
            <p:cNvPr id="804" name="Freeform 95"/>
            <p:cNvSpPr>
              <a:spLocks/>
            </p:cNvSpPr>
            <p:nvPr/>
          </p:nvSpPr>
          <p:spPr bwMode="auto">
            <a:xfrm>
              <a:off x="-4921250" y="979488"/>
              <a:ext cx="152400" cy="280988"/>
            </a:xfrm>
            <a:custGeom>
              <a:avLst/>
              <a:gdLst>
                <a:gd name="T0" fmla="*/ 28 w 36"/>
                <a:gd name="T1" fmla="*/ 6 h 66"/>
                <a:gd name="T2" fmla="*/ 23 w 36"/>
                <a:gd name="T3" fmla="*/ 7 h 66"/>
                <a:gd name="T4" fmla="*/ 13 w 36"/>
                <a:gd name="T5" fmla="*/ 1 h 66"/>
                <a:gd name="T6" fmla="*/ 16 w 36"/>
                <a:gd name="T7" fmla="*/ 13 h 66"/>
                <a:gd name="T8" fmla="*/ 11 w 36"/>
                <a:gd name="T9" fmla="*/ 22 h 66"/>
                <a:gd name="T10" fmla="*/ 11 w 36"/>
                <a:gd name="T11" fmla="*/ 22 h 66"/>
                <a:gd name="T12" fmla="*/ 7 w 36"/>
                <a:gd name="T13" fmla="*/ 22 h 66"/>
                <a:gd name="T14" fmla="*/ 0 w 36"/>
                <a:gd name="T15" fmla="*/ 22 h 66"/>
                <a:gd name="T16" fmla="*/ 0 w 36"/>
                <a:gd name="T17" fmla="*/ 38 h 66"/>
                <a:gd name="T18" fmla="*/ 7 w 36"/>
                <a:gd name="T19" fmla="*/ 38 h 66"/>
                <a:gd name="T20" fmla="*/ 8 w 36"/>
                <a:gd name="T21" fmla="*/ 38 h 66"/>
                <a:gd name="T22" fmla="*/ 24 w 36"/>
                <a:gd name="T23" fmla="*/ 55 h 66"/>
                <a:gd name="T24" fmla="*/ 24 w 36"/>
                <a:gd name="T25" fmla="*/ 54 h 66"/>
                <a:gd name="T26" fmla="*/ 24 w 36"/>
                <a:gd name="T27" fmla="*/ 58 h 66"/>
                <a:gd name="T28" fmla="*/ 24 w 36"/>
                <a:gd name="T29" fmla="*/ 66 h 66"/>
                <a:gd name="T30" fmla="*/ 36 w 36"/>
                <a:gd name="T31" fmla="*/ 66 h 66"/>
                <a:gd name="T32" fmla="*/ 36 w 36"/>
                <a:gd name="T33"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66">
                  <a:moveTo>
                    <a:pt x="28" y="6"/>
                  </a:moveTo>
                  <a:cubicBezTo>
                    <a:pt x="27" y="6"/>
                    <a:pt x="25" y="7"/>
                    <a:pt x="23" y="7"/>
                  </a:cubicBezTo>
                  <a:cubicBezTo>
                    <a:pt x="21" y="8"/>
                    <a:pt x="15" y="0"/>
                    <a:pt x="13" y="1"/>
                  </a:cubicBezTo>
                  <a:cubicBezTo>
                    <a:pt x="12" y="1"/>
                    <a:pt x="17" y="12"/>
                    <a:pt x="16" y="13"/>
                  </a:cubicBezTo>
                  <a:cubicBezTo>
                    <a:pt x="14" y="15"/>
                    <a:pt x="12" y="18"/>
                    <a:pt x="11" y="22"/>
                  </a:cubicBezTo>
                  <a:cubicBezTo>
                    <a:pt x="11" y="22"/>
                    <a:pt x="11" y="22"/>
                    <a:pt x="11" y="22"/>
                  </a:cubicBezTo>
                  <a:cubicBezTo>
                    <a:pt x="7" y="22"/>
                    <a:pt x="7" y="22"/>
                    <a:pt x="7" y="22"/>
                  </a:cubicBezTo>
                  <a:cubicBezTo>
                    <a:pt x="0" y="22"/>
                    <a:pt x="0" y="22"/>
                    <a:pt x="0" y="22"/>
                  </a:cubicBezTo>
                  <a:cubicBezTo>
                    <a:pt x="0" y="38"/>
                    <a:pt x="0" y="38"/>
                    <a:pt x="0" y="38"/>
                  </a:cubicBezTo>
                  <a:cubicBezTo>
                    <a:pt x="7" y="38"/>
                    <a:pt x="7" y="38"/>
                    <a:pt x="7" y="38"/>
                  </a:cubicBezTo>
                  <a:cubicBezTo>
                    <a:pt x="8" y="38"/>
                    <a:pt x="8" y="38"/>
                    <a:pt x="8" y="38"/>
                  </a:cubicBezTo>
                  <a:cubicBezTo>
                    <a:pt x="8" y="48"/>
                    <a:pt x="16" y="51"/>
                    <a:pt x="24" y="55"/>
                  </a:cubicBezTo>
                  <a:cubicBezTo>
                    <a:pt x="24" y="54"/>
                    <a:pt x="24" y="54"/>
                    <a:pt x="24" y="54"/>
                  </a:cubicBezTo>
                  <a:cubicBezTo>
                    <a:pt x="24" y="58"/>
                    <a:pt x="24" y="58"/>
                    <a:pt x="24" y="58"/>
                  </a:cubicBezTo>
                  <a:cubicBezTo>
                    <a:pt x="24" y="66"/>
                    <a:pt x="24" y="66"/>
                    <a:pt x="24" y="66"/>
                  </a:cubicBezTo>
                  <a:cubicBezTo>
                    <a:pt x="36" y="66"/>
                    <a:pt x="36" y="66"/>
                    <a:pt x="36" y="66"/>
                  </a:cubicBezTo>
                  <a:cubicBezTo>
                    <a:pt x="36" y="60"/>
                    <a:pt x="36" y="60"/>
                    <a:pt x="36" y="6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5" name="Freeform 96"/>
            <p:cNvSpPr>
              <a:spLocks/>
            </p:cNvSpPr>
            <p:nvPr/>
          </p:nvSpPr>
          <p:spPr bwMode="auto">
            <a:xfrm>
              <a:off x="-4735512" y="1009651"/>
              <a:ext cx="101600" cy="250825"/>
            </a:xfrm>
            <a:custGeom>
              <a:avLst/>
              <a:gdLst>
                <a:gd name="T0" fmla="*/ 0 w 24"/>
                <a:gd name="T1" fmla="*/ 53 h 59"/>
                <a:gd name="T2" fmla="*/ 0 w 24"/>
                <a:gd name="T3" fmla="*/ 59 h 59"/>
                <a:gd name="T4" fmla="*/ 12 w 24"/>
                <a:gd name="T5" fmla="*/ 59 h 59"/>
                <a:gd name="T6" fmla="*/ 12 w 24"/>
                <a:gd name="T7" fmla="*/ 47 h 59"/>
                <a:gd name="T8" fmla="*/ 12 w 24"/>
                <a:gd name="T9" fmla="*/ 45 h 59"/>
                <a:gd name="T10" fmla="*/ 24 w 24"/>
                <a:gd name="T11" fmla="*/ 24 h 59"/>
                <a:gd name="T12" fmla="*/ 24 w 24"/>
                <a:gd name="T13" fmla="*/ 23 h 59"/>
                <a:gd name="T14" fmla="*/ 8 w 24"/>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9">
                  <a:moveTo>
                    <a:pt x="0" y="53"/>
                  </a:moveTo>
                  <a:cubicBezTo>
                    <a:pt x="0" y="59"/>
                    <a:pt x="0" y="59"/>
                    <a:pt x="0" y="59"/>
                  </a:cubicBezTo>
                  <a:cubicBezTo>
                    <a:pt x="12" y="59"/>
                    <a:pt x="12" y="59"/>
                    <a:pt x="12" y="59"/>
                  </a:cubicBezTo>
                  <a:cubicBezTo>
                    <a:pt x="12" y="47"/>
                    <a:pt x="12" y="47"/>
                    <a:pt x="12" y="47"/>
                  </a:cubicBezTo>
                  <a:cubicBezTo>
                    <a:pt x="12" y="45"/>
                    <a:pt x="12" y="45"/>
                    <a:pt x="12" y="45"/>
                  </a:cubicBezTo>
                  <a:cubicBezTo>
                    <a:pt x="19" y="41"/>
                    <a:pt x="24" y="33"/>
                    <a:pt x="24" y="24"/>
                  </a:cubicBezTo>
                  <a:cubicBezTo>
                    <a:pt x="24" y="23"/>
                    <a:pt x="24" y="23"/>
                    <a:pt x="24" y="23"/>
                  </a:cubicBezTo>
                  <a:cubicBezTo>
                    <a:pt x="24" y="13"/>
                    <a:pt x="18" y="4"/>
                    <a:pt x="8"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6" name="Line 97"/>
            <p:cNvSpPr>
              <a:spLocks noChangeShapeType="1"/>
            </p:cNvSpPr>
            <p:nvPr/>
          </p:nvSpPr>
          <p:spPr bwMode="auto">
            <a:xfrm>
              <a:off x="-4730750" y="122555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7" name="Line 98"/>
            <p:cNvSpPr>
              <a:spLocks noChangeShapeType="1"/>
            </p:cNvSpPr>
            <p:nvPr/>
          </p:nvSpPr>
          <p:spPr bwMode="auto">
            <a:xfrm>
              <a:off x="-4778375" y="1225551"/>
              <a:ext cx="508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8" name="Freeform 99"/>
            <p:cNvSpPr>
              <a:spLocks/>
            </p:cNvSpPr>
            <p:nvPr/>
          </p:nvSpPr>
          <p:spPr bwMode="auto">
            <a:xfrm>
              <a:off x="-4633912" y="1116013"/>
              <a:ext cx="50800" cy="25400"/>
            </a:xfrm>
            <a:custGeom>
              <a:avLst/>
              <a:gdLst>
                <a:gd name="T0" fmla="*/ 0 w 12"/>
                <a:gd name="T1" fmla="*/ 0 h 6"/>
                <a:gd name="T2" fmla="*/ 0 w 12"/>
                <a:gd name="T3" fmla="*/ 0 h 6"/>
                <a:gd name="T4" fmla="*/ 6 w 12"/>
                <a:gd name="T5" fmla="*/ 6 h 6"/>
                <a:gd name="T6" fmla="*/ 6 w 12"/>
                <a:gd name="T7" fmla="*/ 6 h 6"/>
                <a:gd name="T8" fmla="*/ 12 w 12"/>
                <a:gd name="T9" fmla="*/ 0 h 6"/>
                <a:gd name="T10" fmla="*/ 12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0" y="0"/>
                  </a:moveTo>
                  <a:cubicBezTo>
                    <a:pt x="0" y="0"/>
                    <a:pt x="0" y="0"/>
                    <a:pt x="0" y="0"/>
                  </a:cubicBezTo>
                  <a:cubicBezTo>
                    <a:pt x="0" y="2"/>
                    <a:pt x="3" y="6"/>
                    <a:pt x="6" y="6"/>
                  </a:cubicBezTo>
                  <a:cubicBezTo>
                    <a:pt x="6" y="6"/>
                    <a:pt x="6" y="6"/>
                    <a:pt x="6" y="6"/>
                  </a:cubicBezTo>
                  <a:cubicBezTo>
                    <a:pt x="10" y="6"/>
                    <a:pt x="12" y="5"/>
                    <a:pt x="12" y="0"/>
                  </a:cubicBezTo>
                  <a:cubicBezTo>
                    <a:pt x="12" y="0"/>
                    <a:pt x="12" y="0"/>
                    <a:pt x="12"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09" name="Oval 100"/>
            <p:cNvSpPr>
              <a:spLocks noChangeArrowheads="1"/>
            </p:cNvSpPr>
            <p:nvPr/>
          </p:nvSpPr>
          <p:spPr bwMode="auto">
            <a:xfrm>
              <a:off x="-4841875" y="1060451"/>
              <a:ext cx="12700" cy="1270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0" name="Oval 101"/>
            <p:cNvSpPr>
              <a:spLocks noChangeArrowheads="1"/>
            </p:cNvSpPr>
            <p:nvPr/>
          </p:nvSpPr>
          <p:spPr bwMode="auto">
            <a:xfrm>
              <a:off x="-4803775" y="908051"/>
              <a:ext cx="119063" cy="1222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1" name="Line 102"/>
            <p:cNvSpPr>
              <a:spLocks noChangeShapeType="1"/>
            </p:cNvSpPr>
            <p:nvPr/>
          </p:nvSpPr>
          <p:spPr bwMode="auto">
            <a:xfrm>
              <a:off x="-4760912" y="989013"/>
              <a:ext cx="33338"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2" name="Line 103"/>
            <p:cNvSpPr>
              <a:spLocks noChangeShapeType="1"/>
            </p:cNvSpPr>
            <p:nvPr/>
          </p:nvSpPr>
          <p:spPr bwMode="auto">
            <a:xfrm>
              <a:off x="-4760912" y="954088"/>
              <a:ext cx="33338"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3" name="Line 104"/>
            <p:cNvSpPr>
              <a:spLocks noChangeShapeType="1"/>
            </p:cNvSpPr>
            <p:nvPr/>
          </p:nvSpPr>
          <p:spPr bwMode="auto">
            <a:xfrm>
              <a:off x="-4794250" y="1073151"/>
              <a:ext cx="84138"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8" name="Group 967"/>
          <p:cNvGrpSpPr/>
          <p:nvPr/>
        </p:nvGrpSpPr>
        <p:grpSpPr>
          <a:xfrm>
            <a:off x="5579781" y="1355526"/>
            <a:ext cx="288925" cy="373063"/>
            <a:chOff x="-4075112" y="903288"/>
            <a:chExt cx="288925" cy="373063"/>
          </a:xfrm>
        </p:grpSpPr>
        <p:sp>
          <p:nvSpPr>
            <p:cNvPr id="814" name="Rectangle 105"/>
            <p:cNvSpPr>
              <a:spLocks noChangeArrowheads="1"/>
            </p:cNvSpPr>
            <p:nvPr/>
          </p:nvSpPr>
          <p:spPr bwMode="auto">
            <a:xfrm>
              <a:off x="-4075112" y="903288"/>
              <a:ext cx="288925" cy="373063"/>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5" name="Rectangle 106"/>
            <p:cNvSpPr>
              <a:spLocks noChangeArrowheads="1"/>
            </p:cNvSpPr>
            <p:nvPr/>
          </p:nvSpPr>
          <p:spPr bwMode="auto">
            <a:xfrm>
              <a:off x="-4040187" y="936626"/>
              <a:ext cx="220663" cy="523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6" name="Freeform 107"/>
            <p:cNvSpPr>
              <a:spLocks/>
            </p:cNvSpPr>
            <p:nvPr/>
          </p:nvSpPr>
          <p:spPr bwMode="auto">
            <a:xfrm>
              <a:off x="-4040187" y="1022351"/>
              <a:ext cx="50800" cy="50800"/>
            </a:xfrm>
            <a:custGeom>
              <a:avLst/>
              <a:gdLst>
                <a:gd name="T0" fmla="*/ 32 w 32"/>
                <a:gd name="T1" fmla="*/ 32 h 32"/>
                <a:gd name="T2" fmla="*/ 0 w 32"/>
                <a:gd name="T3" fmla="*/ 32 h 32"/>
                <a:gd name="T4" fmla="*/ 0 w 32"/>
                <a:gd name="T5" fmla="*/ 21 h 32"/>
                <a:gd name="T6" fmla="*/ 0 w 32"/>
                <a:gd name="T7" fmla="*/ 0 h 32"/>
                <a:gd name="T8" fmla="*/ 32 w 32"/>
                <a:gd name="T9" fmla="*/ 0 h 32"/>
                <a:gd name="T10" fmla="*/ 32 w 32"/>
                <a:gd name="T11" fmla="*/ 19 h 32"/>
                <a:gd name="T12" fmla="*/ 32 w 3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32"/>
                  </a:moveTo>
                  <a:lnTo>
                    <a:pt x="0" y="32"/>
                  </a:lnTo>
                  <a:lnTo>
                    <a:pt x="0" y="21"/>
                  </a:lnTo>
                  <a:lnTo>
                    <a:pt x="0" y="0"/>
                  </a:lnTo>
                  <a:lnTo>
                    <a:pt x="32" y="0"/>
                  </a:lnTo>
                  <a:lnTo>
                    <a:pt x="32" y="19"/>
                  </a:lnTo>
                  <a:lnTo>
                    <a:pt x="32" y="3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7" name="Freeform 108"/>
            <p:cNvSpPr>
              <a:spLocks/>
            </p:cNvSpPr>
            <p:nvPr/>
          </p:nvSpPr>
          <p:spPr bwMode="auto">
            <a:xfrm>
              <a:off x="-3956050" y="1022351"/>
              <a:ext cx="50800" cy="50800"/>
            </a:xfrm>
            <a:custGeom>
              <a:avLst/>
              <a:gdLst>
                <a:gd name="T0" fmla="*/ 32 w 32"/>
                <a:gd name="T1" fmla="*/ 32 h 32"/>
                <a:gd name="T2" fmla="*/ 0 w 32"/>
                <a:gd name="T3" fmla="*/ 32 h 32"/>
                <a:gd name="T4" fmla="*/ 0 w 32"/>
                <a:gd name="T5" fmla="*/ 19 h 32"/>
                <a:gd name="T6" fmla="*/ 0 w 32"/>
                <a:gd name="T7" fmla="*/ 0 h 32"/>
                <a:gd name="T8" fmla="*/ 32 w 32"/>
                <a:gd name="T9" fmla="*/ 0 h 32"/>
                <a:gd name="T10" fmla="*/ 32 w 32"/>
                <a:gd name="T11" fmla="*/ 19 h 32"/>
                <a:gd name="T12" fmla="*/ 32 w 3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32"/>
                  </a:moveTo>
                  <a:lnTo>
                    <a:pt x="0" y="32"/>
                  </a:lnTo>
                  <a:lnTo>
                    <a:pt x="0" y="19"/>
                  </a:lnTo>
                  <a:lnTo>
                    <a:pt x="0" y="0"/>
                  </a:lnTo>
                  <a:lnTo>
                    <a:pt x="32" y="0"/>
                  </a:lnTo>
                  <a:lnTo>
                    <a:pt x="32" y="19"/>
                  </a:lnTo>
                  <a:lnTo>
                    <a:pt x="32" y="3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8" name="Freeform 109"/>
            <p:cNvSpPr>
              <a:spLocks/>
            </p:cNvSpPr>
            <p:nvPr/>
          </p:nvSpPr>
          <p:spPr bwMode="auto">
            <a:xfrm>
              <a:off x="-3870325" y="1022351"/>
              <a:ext cx="50800" cy="50800"/>
            </a:xfrm>
            <a:custGeom>
              <a:avLst/>
              <a:gdLst>
                <a:gd name="T0" fmla="*/ 32 w 32"/>
                <a:gd name="T1" fmla="*/ 32 h 32"/>
                <a:gd name="T2" fmla="*/ 0 w 32"/>
                <a:gd name="T3" fmla="*/ 32 h 32"/>
                <a:gd name="T4" fmla="*/ 0 w 32"/>
                <a:gd name="T5" fmla="*/ 19 h 32"/>
                <a:gd name="T6" fmla="*/ 0 w 32"/>
                <a:gd name="T7" fmla="*/ 0 h 32"/>
                <a:gd name="T8" fmla="*/ 32 w 32"/>
                <a:gd name="T9" fmla="*/ 0 h 32"/>
                <a:gd name="T10" fmla="*/ 32 w 32"/>
                <a:gd name="T11" fmla="*/ 19 h 32"/>
                <a:gd name="T12" fmla="*/ 32 w 3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32"/>
                  </a:moveTo>
                  <a:lnTo>
                    <a:pt x="0" y="32"/>
                  </a:lnTo>
                  <a:lnTo>
                    <a:pt x="0" y="19"/>
                  </a:lnTo>
                  <a:lnTo>
                    <a:pt x="0" y="0"/>
                  </a:lnTo>
                  <a:lnTo>
                    <a:pt x="32" y="0"/>
                  </a:lnTo>
                  <a:lnTo>
                    <a:pt x="32" y="19"/>
                  </a:lnTo>
                  <a:lnTo>
                    <a:pt x="32" y="3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19" name="Rectangle 110"/>
            <p:cNvSpPr>
              <a:spLocks noChangeArrowheads="1"/>
            </p:cNvSpPr>
            <p:nvPr/>
          </p:nvSpPr>
          <p:spPr bwMode="auto">
            <a:xfrm>
              <a:off x="-4040187" y="1106488"/>
              <a:ext cx="50800" cy="523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0" name="Rectangle 111"/>
            <p:cNvSpPr>
              <a:spLocks noChangeArrowheads="1"/>
            </p:cNvSpPr>
            <p:nvPr/>
          </p:nvSpPr>
          <p:spPr bwMode="auto">
            <a:xfrm>
              <a:off x="-3956050" y="1106488"/>
              <a:ext cx="50800" cy="523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1" name="Rectangle 112"/>
            <p:cNvSpPr>
              <a:spLocks noChangeArrowheads="1"/>
            </p:cNvSpPr>
            <p:nvPr/>
          </p:nvSpPr>
          <p:spPr bwMode="auto">
            <a:xfrm>
              <a:off x="-3870325" y="1106488"/>
              <a:ext cx="50800" cy="523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2" name="Rectangle 113"/>
            <p:cNvSpPr>
              <a:spLocks noChangeArrowheads="1"/>
            </p:cNvSpPr>
            <p:nvPr/>
          </p:nvSpPr>
          <p:spPr bwMode="auto">
            <a:xfrm>
              <a:off x="-4040187" y="1192213"/>
              <a:ext cx="50800" cy="5080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3" name="Rectangle 114"/>
            <p:cNvSpPr>
              <a:spLocks noChangeArrowheads="1"/>
            </p:cNvSpPr>
            <p:nvPr/>
          </p:nvSpPr>
          <p:spPr bwMode="auto">
            <a:xfrm>
              <a:off x="-3956050" y="1192213"/>
              <a:ext cx="50800" cy="5080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4" name="Rectangle 115"/>
            <p:cNvSpPr>
              <a:spLocks noChangeArrowheads="1"/>
            </p:cNvSpPr>
            <p:nvPr/>
          </p:nvSpPr>
          <p:spPr bwMode="auto">
            <a:xfrm>
              <a:off x="-3870325" y="1192213"/>
              <a:ext cx="50800" cy="5080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6" name="Group 965"/>
          <p:cNvGrpSpPr/>
          <p:nvPr/>
        </p:nvGrpSpPr>
        <p:grpSpPr>
          <a:xfrm>
            <a:off x="8629798" y="2102643"/>
            <a:ext cx="225425" cy="382588"/>
            <a:chOff x="-3227387" y="890588"/>
            <a:chExt cx="225425" cy="382588"/>
          </a:xfrm>
        </p:grpSpPr>
        <p:sp>
          <p:nvSpPr>
            <p:cNvPr id="825" name="Rectangle 116"/>
            <p:cNvSpPr>
              <a:spLocks noChangeArrowheads="1"/>
            </p:cNvSpPr>
            <p:nvPr/>
          </p:nvSpPr>
          <p:spPr bwMode="auto">
            <a:xfrm>
              <a:off x="-3222625" y="1119188"/>
              <a:ext cx="220663" cy="34925"/>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6" name="Freeform 117"/>
            <p:cNvSpPr>
              <a:spLocks/>
            </p:cNvSpPr>
            <p:nvPr/>
          </p:nvSpPr>
          <p:spPr bwMode="auto">
            <a:xfrm>
              <a:off x="-3197225" y="1154113"/>
              <a:ext cx="169863" cy="119063"/>
            </a:xfrm>
            <a:custGeom>
              <a:avLst/>
              <a:gdLst>
                <a:gd name="T0" fmla="*/ 11 w 107"/>
                <a:gd name="T1" fmla="*/ 75 h 75"/>
                <a:gd name="T2" fmla="*/ 96 w 107"/>
                <a:gd name="T3" fmla="*/ 75 h 75"/>
                <a:gd name="T4" fmla="*/ 107 w 107"/>
                <a:gd name="T5" fmla="*/ 0 h 75"/>
                <a:gd name="T6" fmla="*/ 0 w 107"/>
                <a:gd name="T7" fmla="*/ 0 h 75"/>
                <a:gd name="T8" fmla="*/ 11 w 107"/>
                <a:gd name="T9" fmla="*/ 75 h 75"/>
              </a:gdLst>
              <a:ahLst/>
              <a:cxnLst>
                <a:cxn ang="0">
                  <a:pos x="T0" y="T1"/>
                </a:cxn>
                <a:cxn ang="0">
                  <a:pos x="T2" y="T3"/>
                </a:cxn>
                <a:cxn ang="0">
                  <a:pos x="T4" y="T5"/>
                </a:cxn>
                <a:cxn ang="0">
                  <a:pos x="T6" y="T7"/>
                </a:cxn>
                <a:cxn ang="0">
                  <a:pos x="T8" y="T9"/>
                </a:cxn>
              </a:cxnLst>
              <a:rect l="0" t="0" r="r" b="b"/>
              <a:pathLst>
                <a:path w="107" h="75">
                  <a:moveTo>
                    <a:pt x="11" y="75"/>
                  </a:moveTo>
                  <a:lnTo>
                    <a:pt x="96" y="75"/>
                  </a:lnTo>
                  <a:lnTo>
                    <a:pt x="107" y="0"/>
                  </a:lnTo>
                  <a:lnTo>
                    <a:pt x="0" y="0"/>
                  </a:lnTo>
                  <a:lnTo>
                    <a:pt x="11" y="75"/>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7" name="Line 118"/>
            <p:cNvSpPr>
              <a:spLocks noChangeShapeType="1"/>
            </p:cNvSpPr>
            <p:nvPr/>
          </p:nvSpPr>
          <p:spPr bwMode="auto">
            <a:xfrm flipV="1">
              <a:off x="-3121025" y="1009651"/>
              <a:ext cx="0" cy="1016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8" name="Freeform 119"/>
            <p:cNvSpPr>
              <a:spLocks/>
            </p:cNvSpPr>
            <p:nvPr/>
          </p:nvSpPr>
          <p:spPr bwMode="auto">
            <a:xfrm>
              <a:off x="-3227387" y="979488"/>
              <a:ext cx="114300" cy="136525"/>
            </a:xfrm>
            <a:custGeom>
              <a:avLst/>
              <a:gdLst>
                <a:gd name="T0" fmla="*/ 18 w 27"/>
                <a:gd name="T1" fmla="*/ 18 h 32"/>
                <a:gd name="T2" fmla="*/ 0 w 27"/>
                <a:gd name="T3" fmla="*/ 4 h 32"/>
                <a:gd name="T4" fmla="*/ 18 w 27"/>
                <a:gd name="T5" fmla="*/ 18 h 32"/>
              </a:gdLst>
              <a:ahLst/>
              <a:cxnLst>
                <a:cxn ang="0">
                  <a:pos x="T0" y="T1"/>
                </a:cxn>
                <a:cxn ang="0">
                  <a:pos x="T2" y="T3"/>
                </a:cxn>
                <a:cxn ang="0">
                  <a:pos x="T4" y="T5"/>
                </a:cxn>
              </a:cxnLst>
              <a:rect l="0" t="0" r="r" b="b"/>
              <a:pathLst>
                <a:path w="27" h="32">
                  <a:moveTo>
                    <a:pt x="18" y="18"/>
                  </a:moveTo>
                  <a:cubicBezTo>
                    <a:pt x="18" y="18"/>
                    <a:pt x="27" y="0"/>
                    <a:pt x="0" y="4"/>
                  </a:cubicBezTo>
                  <a:cubicBezTo>
                    <a:pt x="0" y="4"/>
                    <a:pt x="4" y="32"/>
                    <a:pt x="18" y="18"/>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29" name="Line 120"/>
            <p:cNvSpPr>
              <a:spLocks noChangeShapeType="1"/>
            </p:cNvSpPr>
            <p:nvPr/>
          </p:nvSpPr>
          <p:spPr bwMode="auto">
            <a:xfrm flipH="1" flipV="1">
              <a:off x="-3189287" y="1035051"/>
              <a:ext cx="63500" cy="460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0" name="Freeform 121"/>
            <p:cNvSpPr>
              <a:spLocks/>
            </p:cNvSpPr>
            <p:nvPr/>
          </p:nvSpPr>
          <p:spPr bwMode="auto">
            <a:xfrm>
              <a:off x="-3128962" y="979488"/>
              <a:ext cx="117475" cy="136525"/>
            </a:xfrm>
            <a:custGeom>
              <a:avLst/>
              <a:gdLst>
                <a:gd name="T0" fmla="*/ 9 w 28"/>
                <a:gd name="T1" fmla="*/ 18 h 32"/>
                <a:gd name="T2" fmla="*/ 28 w 28"/>
                <a:gd name="T3" fmla="*/ 4 h 32"/>
                <a:gd name="T4" fmla="*/ 9 w 28"/>
                <a:gd name="T5" fmla="*/ 18 h 32"/>
              </a:gdLst>
              <a:ahLst/>
              <a:cxnLst>
                <a:cxn ang="0">
                  <a:pos x="T0" y="T1"/>
                </a:cxn>
                <a:cxn ang="0">
                  <a:pos x="T2" y="T3"/>
                </a:cxn>
                <a:cxn ang="0">
                  <a:pos x="T4" y="T5"/>
                </a:cxn>
              </a:cxnLst>
              <a:rect l="0" t="0" r="r" b="b"/>
              <a:pathLst>
                <a:path w="28" h="32">
                  <a:moveTo>
                    <a:pt x="9" y="18"/>
                  </a:moveTo>
                  <a:cubicBezTo>
                    <a:pt x="9" y="18"/>
                    <a:pt x="0" y="0"/>
                    <a:pt x="28" y="4"/>
                  </a:cubicBezTo>
                  <a:cubicBezTo>
                    <a:pt x="28" y="4"/>
                    <a:pt x="23" y="32"/>
                    <a:pt x="9" y="18"/>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1" name="Line 122"/>
            <p:cNvSpPr>
              <a:spLocks noChangeShapeType="1"/>
            </p:cNvSpPr>
            <p:nvPr/>
          </p:nvSpPr>
          <p:spPr bwMode="auto">
            <a:xfrm flipV="1">
              <a:off x="-3121025" y="1035051"/>
              <a:ext cx="63500" cy="460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2" name="Oval 123"/>
            <p:cNvSpPr>
              <a:spLocks noChangeArrowheads="1"/>
            </p:cNvSpPr>
            <p:nvPr/>
          </p:nvSpPr>
          <p:spPr bwMode="auto">
            <a:xfrm>
              <a:off x="-3167062" y="890588"/>
              <a:ext cx="101600" cy="10160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3" name="Freeform 124"/>
            <p:cNvSpPr>
              <a:spLocks/>
            </p:cNvSpPr>
            <p:nvPr/>
          </p:nvSpPr>
          <p:spPr bwMode="auto">
            <a:xfrm>
              <a:off x="-3128962" y="936626"/>
              <a:ext cx="28575" cy="26988"/>
            </a:xfrm>
            <a:custGeom>
              <a:avLst/>
              <a:gdLst>
                <a:gd name="T0" fmla="*/ 2 w 7"/>
                <a:gd name="T1" fmla="*/ 0 h 6"/>
                <a:gd name="T2" fmla="*/ 4 w 7"/>
                <a:gd name="T3" fmla="*/ 0 h 6"/>
                <a:gd name="T4" fmla="*/ 7 w 7"/>
                <a:gd name="T5" fmla="*/ 3 h 6"/>
                <a:gd name="T6" fmla="*/ 7 w 7"/>
                <a:gd name="T7" fmla="*/ 3 h 6"/>
                <a:gd name="T8" fmla="*/ 4 w 7"/>
                <a:gd name="T9" fmla="*/ 6 h 6"/>
                <a:gd name="T10" fmla="*/ 0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2" y="0"/>
                  </a:moveTo>
                  <a:cubicBezTo>
                    <a:pt x="4" y="0"/>
                    <a:pt x="4" y="0"/>
                    <a:pt x="4" y="0"/>
                  </a:cubicBezTo>
                  <a:cubicBezTo>
                    <a:pt x="5" y="0"/>
                    <a:pt x="7" y="2"/>
                    <a:pt x="7" y="3"/>
                  </a:cubicBezTo>
                  <a:cubicBezTo>
                    <a:pt x="7" y="3"/>
                    <a:pt x="7" y="3"/>
                    <a:pt x="7" y="3"/>
                  </a:cubicBezTo>
                  <a:cubicBezTo>
                    <a:pt x="7" y="5"/>
                    <a:pt x="5" y="6"/>
                    <a:pt x="4" y="6"/>
                  </a:cubicBezTo>
                  <a:cubicBezTo>
                    <a:pt x="0" y="6"/>
                    <a:pt x="0" y="6"/>
                    <a:pt x="0" y="6"/>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4" name="Freeform 125"/>
            <p:cNvSpPr>
              <a:spLocks/>
            </p:cNvSpPr>
            <p:nvPr/>
          </p:nvSpPr>
          <p:spPr bwMode="auto">
            <a:xfrm>
              <a:off x="-3133725" y="911226"/>
              <a:ext cx="30163" cy="25400"/>
            </a:xfrm>
            <a:custGeom>
              <a:avLst/>
              <a:gdLst>
                <a:gd name="T0" fmla="*/ 5 w 7"/>
                <a:gd name="T1" fmla="*/ 6 h 6"/>
                <a:gd name="T2" fmla="*/ 3 w 7"/>
                <a:gd name="T3" fmla="*/ 6 h 6"/>
                <a:gd name="T4" fmla="*/ 0 w 7"/>
                <a:gd name="T5" fmla="*/ 3 h 6"/>
                <a:gd name="T6" fmla="*/ 0 w 7"/>
                <a:gd name="T7" fmla="*/ 3 h 6"/>
                <a:gd name="T8" fmla="*/ 3 w 7"/>
                <a:gd name="T9" fmla="*/ 0 h 6"/>
                <a:gd name="T10" fmla="*/ 7 w 7"/>
                <a:gd name="T11" fmla="*/ 0 h 6"/>
              </a:gdLst>
              <a:ahLst/>
              <a:cxnLst>
                <a:cxn ang="0">
                  <a:pos x="T0" y="T1"/>
                </a:cxn>
                <a:cxn ang="0">
                  <a:pos x="T2" y="T3"/>
                </a:cxn>
                <a:cxn ang="0">
                  <a:pos x="T4" y="T5"/>
                </a:cxn>
                <a:cxn ang="0">
                  <a:pos x="T6" y="T7"/>
                </a:cxn>
                <a:cxn ang="0">
                  <a:pos x="T8" y="T9"/>
                </a:cxn>
                <a:cxn ang="0">
                  <a:pos x="T10" y="T11"/>
                </a:cxn>
              </a:cxnLst>
              <a:rect l="0" t="0" r="r" b="b"/>
              <a:pathLst>
                <a:path w="7" h="6">
                  <a:moveTo>
                    <a:pt x="5" y="6"/>
                  </a:moveTo>
                  <a:cubicBezTo>
                    <a:pt x="3" y="6"/>
                    <a:pt x="3" y="6"/>
                    <a:pt x="3" y="6"/>
                  </a:cubicBezTo>
                  <a:cubicBezTo>
                    <a:pt x="1" y="6"/>
                    <a:pt x="0" y="5"/>
                    <a:pt x="0" y="3"/>
                  </a:cubicBezTo>
                  <a:cubicBezTo>
                    <a:pt x="0" y="3"/>
                    <a:pt x="0" y="3"/>
                    <a:pt x="0" y="3"/>
                  </a:cubicBezTo>
                  <a:cubicBezTo>
                    <a:pt x="0" y="2"/>
                    <a:pt x="1" y="0"/>
                    <a:pt x="3" y="0"/>
                  </a:cubicBezTo>
                  <a:cubicBezTo>
                    <a:pt x="7" y="0"/>
                    <a:pt x="7" y="0"/>
                    <a:pt x="7"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5" name="Line 126"/>
            <p:cNvSpPr>
              <a:spLocks noChangeShapeType="1"/>
            </p:cNvSpPr>
            <p:nvPr/>
          </p:nvSpPr>
          <p:spPr bwMode="auto">
            <a:xfrm flipH="1">
              <a:off x="-3163887" y="1179513"/>
              <a:ext cx="38100" cy="333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6" name="Line 127"/>
            <p:cNvSpPr>
              <a:spLocks noChangeShapeType="1"/>
            </p:cNvSpPr>
            <p:nvPr/>
          </p:nvSpPr>
          <p:spPr bwMode="auto">
            <a:xfrm flipH="1">
              <a:off x="-3141662" y="1171576"/>
              <a:ext cx="76200" cy="762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7" name="Group 966"/>
          <p:cNvGrpSpPr/>
          <p:nvPr/>
        </p:nvGrpSpPr>
        <p:grpSpPr>
          <a:xfrm>
            <a:off x="7870555" y="2115343"/>
            <a:ext cx="238125" cy="357188"/>
            <a:chOff x="-2422525" y="903288"/>
            <a:chExt cx="238125" cy="357188"/>
          </a:xfrm>
        </p:grpSpPr>
        <p:sp>
          <p:nvSpPr>
            <p:cNvPr id="837" name="Freeform 128"/>
            <p:cNvSpPr>
              <a:spLocks/>
            </p:cNvSpPr>
            <p:nvPr/>
          </p:nvSpPr>
          <p:spPr bwMode="auto">
            <a:xfrm>
              <a:off x="-2422525" y="1001713"/>
              <a:ext cx="238125" cy="258763"/>
            </a:xfrm>
            <a:custGeom>
              <a:avLst/>
              <a:gdLst>
                <a:gd name="T0" fmla="*/ 53 w 56"/>
                <a:gd name="T1" fmla="*/ 52 h 61"/>
                <a:gd name="T2" fmla="*/ 56 w 56"/>
                <a:gd name="T3" fmla="*/ 39 h 61"/>
                <a:gd name="T4" fmla="*/ 44 w 56"/>
                <a:gd name="T5" fmla="*/ 6 h 61"/>
                <a:gd name="T6" fmla="*/ 28 w 56"/>
                <a:gd name="T7" fmla="*/ 1 h 61"/>
                <a:gd name="T8" fmla="*/ 13 w 56"/>
                <a:gd name="T9" fmla="*/ 5 h 61"/>
                <a:gd name="T10" fmla="*/ 0 w 56"/>
                <a:gd name="T11" fmla="*/ 39 h 61"/>
                <a:gd name="T12" fmla="*/ 2 w 56"/>
                <a:gd name="T13" fmla="*/ 52 h 61"/>
                <a:gd name="T14" fmla="*/ 2 w 56"/>
                <a:gd name="T15" fmla="*/ 53 h 61"/>
                <a:gd name="T16" fmla="*/ 1 w 56"/>
                <a:gd name="T17" fmla="*/ 61 h 61"/>
                <a:gd name="T18" fmla="*/ 54 w 56"/>
                <a:gd name="T19" fmla="*/ 61 h 61"/>
                <a:gd name="T20" fmla="*/ 53 w 56"/>
                <a:gd name="T21" fmla="*/ 53 h 61"/>
                <a:gd name="T22" fmla="*/ 53 w 56"/>
                <a:gd name="T23"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61">
                  <a:moveTo>
                    <a:pt x="53" y="52"/>
                  </a:moveTo>
                  <a:cubicBezTo>
                    <a:pt x="55" y="47"/>
                    <a:pt x="56" y="45"/>
                    <a:pt x="56" y="39"/>
                  </a:cubicBezTo>
                  <a:cubicBezTo>
                    <a:pt x="56" y="27"/>
                    <a:pt x="51" y="13"/>
                    <a:pt x="44" y="6"/>
                  </a:cubicBezTo>
                  <a:cubicBezTo>
                    <a:pt x="39" y="1"/>
                    <a:pt x="36" y="1"/>
                    <a:pt x="28" y="1"/>
                  </a:cubicBezTo>
                  <a:cubicBezTo>
                    <a:pt x="21" y="1"/>
                    <a:pt x="19" y="0"/>
                    <a:pt x="13" y="5"/>
                  </a:cubicBezTo>
                  <a:cubicBezTo>
                    <a:pt x="5" y="12"/>
                    <a:pt x="0" y="27"/>
                    <a:pt x="0" y="39"/>
                  </a:cubicBezTo>
                  <a:cubicBezTo>
                    <a:pt x="0" y="44"/>
                    <a:pt x="1" y="47"/>
                    <a:pt x="2" y="52"/>
                  </a:cubicBezTo>
                  <a:cubicBezTo>
                    <a:pt x="2" y="53"/>
                    <a:pt x="2" y="53"/>
                    <a:pt x="2" y="53"/>
                  </a:cubicBezTo>
                  <a:cubicBezTo>
                    <a:pt x="1" y="61"/>
                    <a:pt x="1" y="61"/>
                    <a:pt x="1" y="61"/>
                  </a:cubicBezTo>
                  <a:cubicBezTo>
                    <a:pt x="54" y="61"/>
                    <a:pt x="54" y="61"/>
                    <a:pt x="54" y="61"/>
                  </a:cubicBezTo>
                  <a:cubicBezTo>
                    <a:pt x="53" y="53"/>
                    <a:pt x="53" y="53"/>
                    <a:pt x="53" y="53"/>
                  </a:cubicBezTo>
                  <a:lnTo>
                    <a:pt x="53" y="5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8" name="Freeform 129"/>
            <p:cNvSpPr>
              <a:spLocks/>
            </p:cNvSpPr>
            <p:nvPr/>
          </p:nvSpPr>
          <p:spPr bwMode="auto">
            <a:xfrm>
              <a:off x="-2384425" y="903288"/>
              <a:ext cx="157163" cy="68263"/>
            </a:xfrm>
            <a:custGeom>
              <a:avLst/>
              <a:gdLst>
                <a:gd name="T0" fmla="*/ 0 w 99"/>
                <a:gd name="T1" fmla="*/ 0 h 43"/>
                <a:gd name="T2" fmla="*/ 99 w 99"/>
                <a:gd name="T3" fmla="*/ 0 h 43"/>
                <a:gd name="T4" fmla="*/ 78 w 99"/>
                <a:gd name="T5" fmla="*/ 43 h 43"/>
                <a:gd name="T6" fmla="*/ 27 w 99"/>
                <a:gd name="T7" fmla="*/ 43 h 43"/>
                <a:gd name="T8" fmla="*/ 0 w 99"/>
                <a:gd name="T9" fmla="*/ 0 h 43"/>
              </a:gdLst>
              <a:ahLst/>
              <a:cxnLst>
                <a:cxn ang="0">
                  <a:pos x="T0" y="T1"/>
                </a:cxn>
                <a:cxn ang="0">
                  <a:pos x="T2" y="T3"/>
                </a:cxn>
                <a:cxn ang="0">
                  <a:pos x="T4" y="T5"/>
                </a:cxn>
                <a:cxn ang="0">
                  <a:pos x="T6" y="T7"/>
                </a:cxn>
                <a:cxn ang="0">
                  <a:pos x="T8" y="T9"/>
                </a:cxn>
              </a:cxnLst>
              <a:rect l="0" t="0" r="r" b="b"/>
              <a:pathLst>
                <a:path w="99" h="43">
                  <a:moveTo>
                    <a:pt x="0" y="0"/>
                  </a:moveTo>
                  <a:lnTo>
                    <a:pt x="99" y="0"/>
                  </a:lnTo>
                  <a:lnTo>
                    <a:pt x="78" y="43"/>
                  </a:lnTo>
                  <a:lnTo>
                    <a:pt x="27" y="43"/>
                  </a:lnTo>
                  <a:lnTo>
                    <a:pt x="0"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39" name="Rectangle 130"/>
            <p:cNvSpPr>
              <a:spLocks noChangeArrowheads="1"/>
            </p:cNvSpPr>
            <p:nvPr/>
          </p:nvSpPr>
          <p:spPr bwMode="auto">
            <a:xfrm>
              <a:off x="-2346325" y="971551"/>
              <a:ext cx="85725" cy="3333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0" name="Line 131"/>
            <p:cNvSpPr>
              <a:spLocks noChangeShapeType="1"/>
            </p:cNvSpPr>
            <p:nvPr/>
          </p:nvSpPr>
          <p:spPr bwMode="auto">
            <a:xfrm>
              <a:off x="-2328862" y="911226"/>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1" name="Line 132"/>
            <p:cNvSpPr>
              <a:spLocks noChangeShapeType="1"/>
            </p:cNvSpPr>
            <p:nvPr/>
          </p:nvSpPr>
          <p:spPr bwMode="auto">
            <a:xfrm>
              <a:off x="-2278062" y="911226"/>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2" name="Freeform 133"/>
            <p:cNvSpPr>
              <a:spLocks/>
            </p:cNvSpPr>
            <p:nvPr/>
          </p:nvSpPr>
          <p:spPr bwMode="auto">
            <a:xfrm>
              <a:off x="-2320925" y="1123951"/>
              <a:ext cx="60325" cy="50800"/>
            </a:xfrm>
            <a:custGeom>
              <a:avLst/>
              <a:gdLst>
                <a:gd name="T0" fmla="*/ 4 w 14"/>
                <a:gd name="T1" fmla="*/ 0 h 12"/>
                <a:gd name="T2" fmla="*/ 7 w 14"/>
                <a:gd name="T3" fmla="*/ 0 h 12"/>
                <a:gd name="T4" fmla="*/ 14 w 14"/>
                <a:gd name="T5" fmla="*/ 6 h 12"/>
                <a:gd name="T6" fmla="*/ 14 w 14"/>
                <a:gd name="T7" fmla="*/ 6 h 12"/>
                <a:gd name="T8" fmla="*/ 6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4" y="0"/>
                  </a:moveTo>
                  <a:cubicBezTo>
                    <a:pt x="7" y="0"/>
                    <a:pt x="7" y="0"/>
                    <a:pt x="7" y="0"/>
                  </a:cubicBezTo>
                  <a:cubicBezTo>
                    <a:pt x="10" y="0"/>
                    <a:pt x="14" y="0"/>
                    <a:pt x="14" y="6"/>
                  </a:cubicBezTo>
                  <a:cubicBezTo>
                    <a:pt x="14" y="6"/>
                    <a:pt x="14" y="6"/>
                    <a:pt x="14" y="6"/>
                  </a:cubicBezTo>
                  <a:cubicBezTo>
                    <a:pt x="14" y="12"/>
                    <a:pt x="9" y="12"/>
                    <a:pt x="6"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3" name="Freeform 134"/>
            <p:cNvSpPr>
              <a:spLocks/>
            </p:cNvSpPr>
            <p:nvPr/>
          </p:nvSpPr>
          <p:spPr bwMode="auto">
            <a:xfrm>
              <a:off x="-2328862" y="1073151"/>
              <a:ext cx="58738" cy="50800"/>
            </a:xfrm>
            <a:custGeom>
              <a:avLst/>
              <a:gdLst>
                <a:gd name="T0" fmla="*/ 10 w 14"/>
                <a:gd name="T1" fmla="*/ 12 h 12"/>
                <a:gd name="T2" fmla="*/ 5 w 14"/>
                <a:gd name="T3" fmla="*/ 12 h 12"/>
                <a:gd name="T4" fmla="*/ 0 w 14"/>
                <a:gd name="T5" fmla="*/ 6 h 12"/>
                <a:gd name="T6" fmla="*/ 0 w 14"/>
                <a:gd name="T7" fmla="*/ 6 h 12"/>
                <a:gd name="T8" fmla="*/ 6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5" y="12"/>
                    <a:pt x="5" y="12"/>
                    <a:pt x="5" y="12"/>
                  </a:cubicBezTo>
                  <a:cubicBezTo>
                    <a:pt x="2" y="12"/>
                    <a:pt x="0" y="9"/>
                    <a:pt x="0" y="6"/>
                  </a:cubicBezTo>
                  <a:cubicBezTo>
                    <a:pt x="0" y="6"/>
                    <a:pt x="0" y="6"/>
                    <a:pt x="0" y="6"/>
                  </a:cubicBezTo>
                  <a:cubicBezTo>
                    <a:pt x="0" y="3"/>
                    <a:pt x="2" y="0"/>
                    <a:pt x="6"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4" name="Line 135"/>
            <p:cNvSpPr>
              <a:spLocks noChangeShapeType="1"/>
            </p:cNvSpPr>
            <p:nvPr/>
          </p:nvSpPr>
          <p:spPr bwMode="auto">
            <a:xfrm>
              <a:off x="-2298700" y="105568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5" name="Line 136"/>
            <p:cNvSpPr>
              <a:spLocks noChangeShapeType="1"/>
            </p:cNvSpPr>
            <p:nvPr/>
          </p:nvSpPr>
          <p:spPr bwMode="auto">
            <a:xfrm flipV="1">
              <a:off x="-2295525" y="104775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6" name="Line 137"/>
            <p:cNvSpPr>
              <a:spLocks noChangeShapeType="1"/>
            </p:cNvSpPr>
            <p:nvPr/>
          </p:nvSpPr>
          <p:spPr bwMode="auto">
            <a:xfrm flipV="1">
              <a:off x="-2295525" y="1184276"/>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7" name="Line 138"/>
            <p:cNvSpPr>
              <a:spLocks noChangeShapeType="1"/>
            </p:cNvSpPr>
            <p:nvPr/>
          </p:nvSpPr>
          <p:spPr bwMode="auto">
            <a:xfrm>
              <a:off x="-2405062" y="1225551"/>
              <a:ext cx="2032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9" name="Group 968"/>
          <p:cNvGrpSpPr/>
          <p:nvPr/>
        </p:nvGrpSpPr>
        <p:grpSpPr>
          <a:xfrm>
            <a:off x="7063404" y="2151062"/>
            <a:ext cx="331788" cy="285750"/>
            <a:chOff x="-1655762" y="936626"/>
            <a:chExt cx="331788" cy="285750"/>
          </a:xfrm>
        </p:grpSpPr>
        <p:sp>
          <p:nvSpPr>
            <p:cNvPr id="848" name="Freeform 139"/>
            <p:cNvSpPr>
              <a:spLocks/>
            </p:cNvSpPr>
            <p:nvPr/>
          </p:nvSpPr>
          <p:spPr bwMode="auto">
            <a:xfrm>
              <a:off x="-1655762" y="936626"/>
              <a:ext cx="331788" cy="285750"/>
            </a:xfrm>
            <a:custGeom>
              <a:avLst/>
              <a:gdLst>
                <a:gd name="T0" fmla="*/ 78 w 78"/>
                <a:gd name="T1" fmla="*/ 28 h 67"/>
                <a:gd name="T2" fmla="*/ 50 w 78"/>
                <a:gd name="T3" fmla="*/ 0 h 67"/>
                <a:gd name="T4" fmla="*/ 28 w 78"/>
                <a:gd name="T5" fmla="*/ 0 h 67"/>
                <a:gd name="T6" fmla="*/ 0 w 78"/>
                <a:gd name="T7" fmla="*/ 28 h 67"/>
                <a:gd name="T8" fmla="*/ 0 w 78"/>
                <a:gd name="T9" fmla="*/ 28 h 67"/>
                <a:gd name="T10" fmla="*/ 23 w 78"/>
                <a:gd name="T11" fmla="*/ 55 h 67"/>
                <a:gd name="T12" fmla="*/ 33 w 78"/>
                <a:gd name="T13" fmla="*/ 67 h 67"/>
                <a:gd name="T14" fmla="*/ 43 w 78"/>
                <a:gd name="T15" fmla="*/ 56 h 67"/>
                <a:gd name="T16" fmla="*/ 50 w 78"/>
                <a:gd name="T17" fmla="*/ 56 h 67"/>
                <a:gd name="T18" fmla="*/ 78 w 78"/>
                <a:gd name="T19" fmla="*/ 2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67">
                  <a:moveTo>
                    <a:pt x="78" y="28"/>
                  </a:moveTo>
                  <a:cubicBezTo>
                    <a:pt x="78" y="13"/>
                    <a:pt x="66" y="0"/>
                    <a:pt x="50" y="0"/>
                  </a:cubicBezTo>
                  <a:cubicBezTo>
                    <a:pt x="28" y="0"/>
                    <a:pt x="28" y="0"/>
                    <a:pt x="28" y="0"/>
                  </a:cubicBezTo>
                  <a:cubicBezTo>
                    <a:pt x="12" y="0"/>
                    <a:pt x="0" y="13"/>
                    <a:pt x="0" y="28"/>
                  </a:cubicBezTo>
                  <a:cubicBezTo>
                    <a:pt x="0" y="28"/>
                    <a:pt x="0" y="28"/>
                    <a:pt x="0" y="28"/>
                  </a:cubicBezTo>
                  <a:cubicBezTo>
                    <a:pt x="0" y="41"/>
                    <a:pt x="10" y="53"/>
                    <a:pt x="23" y="55"/>
                  </a:cubicBezTo>
                  <a:cubicBezTo>
                    <a:pt x="25" y="55"/>
                    <a:pt x="31" y="67"/>
                    <a:pt x="33" y="67"/>
                  </a:cubicBezTo>
                  <a:cubicBezTo>
                    <a:pt x="43" y="56"/>
                    <a:pt x="43" y="56"/>
                    <a:pt x="43" y="56"/>
                  </a:cubicBezTo>
                  <a:cubicBezTo>
                    <a:pt x="50" y="56"/>
                    <a:pt x="50" y="56"/>
                    <a:pt x="50" y="56"/>
                  </a:cubicBezTo>
                  <a:cubicBezTo>
                    <a:pt x="66" y="56"/>
                    <a:pt x="78" y="43"/>
                    <a:pt x="78" y="28"/>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49" name="Freeform 140"/>
            <p:cNvSpPr>
              <a:spLocks/>
            </p:cNvSpPr>
            <p:nvPr/>
          </p:nvSpPr>
          <p:spPr bwMode="auto">
            <a:xfrm>
              <a:off x="-1524000" y="1055688"/>
              <a:ext cx="60325" cy="50800"/>
            </a:xfrm>
            <a:custGeom>
              <a:avLst/>
              <a:gdLst>
                <a:gd name="T0" fmla="*/ 4 w 14"/>
                <a:gd name="T1" fmla="*/ 0 h 12"/>
                <a:gd name="T2" fmla="*/ 8 w 14"/>
                <a:gd name="T3" fmla="*/ 0 h 12"/>
                <a:gd name="T4" fmla="*/ 14 w 14"/>
                <a:gd name="T5" fmla="*/ 6 h 12"/>
                <a:gd name="T6" fmla="*/ 14 w 14"/>
                <a:gd name="T7" fmla="*/ 7 h 12"/>
                <a:gd name="T8" fmla="*/ 8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4" y="0"/>
                  </a:moveTo>
                  <a:cubicBezTo>
                    <a:pt x="8" y="0"/>
                    <a:pt x="8" y="0"/>
                    <a:pt x="8" y="0"/>
                  </a:cubicBezTo>
                  <a:cubicBezTo>
                    <a:pt x="11" y="0"/>
                    <a:pt x="14" y="2"/>
                    <a:pt x="14" y="6"/>
                  </a:cubicBezTo>
                  <a:cubicBezTo>
                    <a:pt x="14" y="7"/>
                    <a:pt x="14" y="7"/>
                    <a:pt x="14" y="7"/>
                  </a:cubicBezTo>
                  <a:cubicBezTo>
                    <a:pt x="14" y="10"/>
                    <a:pt x="11" y="12"/>
                    <a:pt x="8"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50" name="Freeform 141"/>
            <p:cNvSpPr>
              <a:spLocks/>
            </p:cNvSpPr>
            <p:nvPr/>
          </p:nvSpPr>
          <p:spPr bwMode="auto">
            <a:xfrm>
              <a:off x="-1531937" y="1004888"/>
              <a:ext cx="58738" cy="50800"/>
            </a:xfrm>
            <a:custGeom>
              <a:avLst/>
              <a:gdLst>
                <a:gd name="T0" fmla="*/ 10 w 14"/>
                <a:gd name="T1" fmla="*/ 12 h 12"/>
                <a:gd name="T2" fmla="*/ 6 w 14"/>
                <a:gd name="T3" fmla="*/ 12 h 12"/>
                <a:gd name="T4" fmla="*/ 0 w 14"/>
                <a:gd name="T5" fmla="*/ 7 h 12"/>
                <a:gd name="T6" fmla="*/ 0 w 14"/>
                <a:gd name="T7" fmla="*/ 6 h 12"/>
                <a:gd name="T8" fmla="*/ 6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6" y="12"/>
                    <a:pt x="6" y="12"/>
                    <a:pt x="6" y="12"/>
                  </a:cubicBezTo>
                  <a:cubicBezTo>
                    <a:pt x="3" y="12"/>
                    <a:pt x="0" y="10"/>
                    <a:pt x="0" y="7"/>
                  </a:cubicBezTo>
                  <a:cubicBezTo>
                    <a:pt x="0" y="6"/>
                    <a:pt x="0" y="6"/>
                    <a:pt x="0" y="6"/>
                  </a:cubicBezTo>
                  <a:cubicBezTo>
                    <a:pt x="0" y="3"/>
                    <a:pt x="3" y="0"/>
                    <a:pt x="6"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51" name="Line 142"/>
            <p:cNvSpPr>
              <a:spLocks noChangeShapeType="1"/>
            </p:cNvSpPr>
            <p:nvPr/>
          </p:nvSpPr>
          <p:spPr bwMode="auto">
            <a:xfrm>
              <a:off x="-1493837" y="99218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52" name="Line 143"/>
            <p:cNvSpPr>
              <a:spLocks noChangeShapeType="1"/>
            </p:cNvSpPr>
            <p:nvPr/>
          </p:nvSpPr>
          <p:spPr bwMode="auto">
            <a:xfrm flipV="1">
              <a:off x="-1498600" y="9794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53" name="Line 144"/>
            <p:cNvSpPr>
              <a:spLocks noChangeShapeType="1"/>
            </p:cNvSpPr>
            <p:nvPr/>
          </p:nvSpPr>
          <p:spPr bwMode="auto">
            <a:xfrm flipV="1">
              <a:off x="-1498600" y="1116013"/>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0" name="Group 969"/>
          <p:cNvGrpSpPr/>
          <p:nvPr/>
        </p:nvGrpSpPr>
        <p:grpSpPr>
          <a:xfrm>
            <a:off x="2601802" y="2164556"/>
            <a:ext cx="198438" cy="258763"/>
            <a:chOff x="-777875" y="946151"/>
            <a:chExt cx="198438" cy="258763"/>
          </a:xfrm>
        </p:grpSpPr>
        <p:sp>
          <p:nvSpPr>
            <p:cNvPr id="854" name="Line 145"/>
            <p:cNvSpPr>
              <a:spLocks noChangeShapeType="1"/>
            </p:cNvSpPr>
            <p:nvPr/>
          </p:nvSpPr>
          <p:spPr bwMode="auto">
            <a:xfrm>
              <a:off x="-777875" y="1106488"/>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55" name="Freeform 146"/>
            <p:cNvSpPr>
              <a:spLocks/>
            </p:cNvSpPr>
            <p:nvPr/>
          </p:nvSpPr>
          <p:spPr bwMode="auto">
            <a:xfrm>
              <a:off x="-769937" y="946151"/>
              <a:ext cx="190500" cy="258763"/>
            </a:xfrm>
            <a:custGeom>
              <a:avLst/>
              <a:gdLst>
                <a:gd name="T0" fmla="*/ 44 w 45"/>
                <a:gd name="T1" fmla="*/ 15 h 61"/>
                <a:gd name="T2" fmla="*/ 28 w 45"/>
                <a:gd name="T3" fmla="*/ 2 h 61"/>
                <a:gd name="T4" fmla="*/ 12 w 45"/>
                <a:gd name="T5" fmla="*/ 17 h 61"/>
                <a:gd name="T6" fmla="*/ 12 w 45"/>
                <a:gd name="T7" fmla="*/ 30 h 61"/>
                <a:gd name="T8" fmla="*/ 7 w 45"/>
                <a:gd name="T9" fmla="*/ 61 h 61"/>
                <a:gd name="T10" fmla="*/ 4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44" y="15"/>
                  </a:moveTo>
                  <a:cubicBezTo>
                    <a:pt x="44" y="15"/>
                    <a:pt x="45" y="2"/>
                    <a:pt x="28" y="2"/>
                  </a:cubicBezTo>
                  <a:cubicBezTo>
                    <a:pt x="11" y="2"/>
                    <a:pt x="12" y="0"/>
                    <a:pt x="12" y="17"/>
                  </a:cubicBezTo>
                  <a:cubicBezTo>
                    <a:pt x="12" y="52"/>
                    <a:pt x="12" y="30"/>
                    <a:pt x="12" y="30"/>
                  </a:cubicBezTo>
                  <a:cubicBezTo>
                    <a:pt x="12" y="30"/>
                    <a:pt x="14" y="61"/>
                    <a:pt x="7" y="61"/>
                  </a:cubicBezTo>
                  <a:cubicBezTo>
                    <a:pt x="0" y="61"/>
                    <a:pt x="43" y="61"/>
                    <a:pt x="43" y="6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2" name="Group 981"/>
          <p:cNvGrpSpPr/>
          <p:nvPr/>
        </p:nvGrpSpPr>
        <p:grpSpPr>
          <a:xfrm>
            <a:off x="1835353" y="2166937"/>
            <a:ext cx="220663" cy="254000"/>
            <a:chOff x="-9744075" y="1770063"/>
            <a:chExt cx="220663" cy="254000"/>
          </a:xfrm>
        </p:grpSpPr>
        <p:sp>
          <p:nvSpPr>
            <p:cNvPr id="856" name="Freeform 147"/>
            <p:cNvSpPr>
              <a:spLocks/>
            </p:cNvSpPr>
            <p:nvPr/>
          </p:nvSpPr>
          <p:spPr bwMode="auto">
            <a:xfrm>
              <a:off x="-9693275" y="1770063"/>
              <a:ext cx="169863" cy="254000"/>
            </a:xfrm>
            <a:custGeom>
              <a:avLst/>
              <a:gdLst>
                <a:gd name="T0" fmla="*/ 40 w 40"/>
                <a:gd name="T1" fmla="*/ 0 h 60"/>
                <a:gd name="T2" fmla="*/ 30 w 40"/>
                <a:gd name="T3" fmla="*/ 0 h 60"/>
                <a:gd name="T4" fmla="*/ 0 w 40"/>
                <a:gd name="T5" fmla="*/ 30 h 60"/>
                <a:gd name="T6" fmla="*/ 0 w 40"/>
                <a:gd name="T7" fmla="*/ 30 h 60"/>
                <a:gd name="T8" fmla="*/ 30 w 40"/>
                <a:gd name="T9" fmla="*/ 60 h 60"/>
                <a:gd name="T10" fmla="*/ 40 w 40"/>
                <a:gd name="T11" fmla="*/ 60 h 60"/>
              </a:gdLst>
              <a:ahLst/>
              <a:cxnLst>
                <a:cxn ang="0">
                  <a:pos x="T0" y="T1"/>
                </a:cxn>
                <a:cxn ang="0">
                  <a:pos x="T2" y="T3"/>
                </a:cxn>
                <a:cxn ang="0">
                  <a:pos x="T4" y="T5"/>
                </a:cxn>
                <a:cxn ang="0">
                  <a:pos x="T6" y="T7"/>
                </a:cxn>
                <a:cxn ang="0">
                  <a:pos x="T8" y="T9"/>
                </a:cxn>
                <a:cxn ang="0">
                  <a:pos x="T10" y="T11"/>
                </a:cxn>
              </a:cxnLst>
              <a:rect l="0" t="0" r="r" b="b"/>
              <a:pathLst>
                <a:path w="40" h="60">
                  <a:moveTo>
                    <a:pt x="40" y="0"/>
                  </a:moveTo>
                  <a:cubicBezTo>
                    <a:pt x="30" y="0"/>
                    <a:pt x="30" y="0"/>
                    <a:pt x="30" y="0"/>
                  </a:cubicBezTo>
                  <a:cubicBezTo>
                    <a:pt x="13" y="0"/>
                    <a:pt x="0" y="13"/>
                    <a:pt x="0" y="30"/>
                  </a:cubicBezTo>
                  <a:cubicBezTo>
                    <a:pt x="0" y="30"/>
                    <a:pt x="0" y="30"/>
                    <a:pt x="0" y="30"/>
                  </a:cubicBezTo>
                  <a:cubicBezTo>
                    <a:pt x="0" y="47"/>
                    <a:pt x="13" y="60"/>
                    <a:pt x="30" y="60"/>
                  </a:cubicBezTo>
                  <a:cubicBezTo>
                    <a:pt x="40" y="60"/>
                    <a:pt x="40" y="60"/>
                    <a:pt x="40" y="6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57" name="Line 148"/>
            <p:cNvSpPr>
              <a:spLocks noChangeShapeType="1"/>
            </p:cNvSpPr>
            <p:nvPr/>
          </p:nvSpPr>
          <p:spPr bwMode="auto">
            <a:xfrm>
              <a:off x="-9744075" y="1871663"/>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58" name="Line 149"/>
            <p:cNvSpPr>
              <a:spLocks noChangeShapeType="1"/>
            </p:cNvSpPr>
            <p:nvPr/>
          </p:nvSpPr>
          <p:spPr bwMode="auto">
            <a:xfrm>
              <a:off x="-9744075" y="1922463"/>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3" name="Group 982"/>
          <p:cNvGrpSpPr/>
          <p:nvPr/>
        </p:nvGrpSpPr>
        <p:grpSpPr>
          <a:xfrm>
            <a:off x="1784553" y="1380926"/>
            <a:ext cx="322263" cy="322263"/>
            <a:chOff x="-8972550" y="1735138"/>
            <a:chExt cx="322263" cy="322263"/>
          </a:xfrm>
        </p:grpSpPr>
        <p:sp>
          <p:nvSpPr>
            <p:cNvPr id="859" name="Oval 150"/>
            <p:cNvSpPr>
              <a:spLocks noChangeArrowheads="1"/>
            </p:cNvSpPr>
            <p:nvPr/>
          </p:nvSpPr>
          <p:spPr bwMode="auto">
            <a:xfrm>
              <a:off x="-8934450" y="1773238"/>
              <a:ext cx="246063" cy="2460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0" name="Oval 151"/>
            <p:cNvSpPr>
              <a:spLocks noChangeArrowheads="1"/>
            </p:cNvSpPr>
            <p:nvPr/>
          </p:nvSpPr>
          <p:spPr bwMode="auto">
            <a:xfrm>
              <a:off x="-8972550" y="1735138"/>
              <a:ext cx="322263" cy="322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1" name="Freeform 152"/>
            <p:cNvSpPr>
              <a:spLocks/>
            </p:cNvSpPr>
            <p:nvPr/>
          </p:nvSpPr>
          <p:spPr bwMode="auto">
            <a:xfrm>
              <a:off x="-8875712" y="1836738"/>
              <a:ext cx="98425" cy="136525"/>
            </a:xfrm>
            <a:custGeom>
              <a:avLst/>
              <a:gdLst>
                <a:gd name="T0" fmla="*/ 23 w 23"/>
                <a:gd name="T1" fmla="*/ 0 h 32"/>
                <a:gd name="T2" fmla="*/ 18 w 23"/>
                <a:gd name="T3" fmla="*/ 0 h 32"/>
                <a:gd name="T4" fmla="*/ 0 w 23"/>
                <a:gd name="T5" fmla="*/ 16 h 32"/>
                <a:gd name="T6" fmla="*/ 0 w 23"/>
                <a:gd name="T7" fmla="*/ 16 h 32"/>
                <a:gd name="T8" fmla="*/ 18 w 23"/>
                <a:gd name="T9" fmla="*/ 32 h 32"/>
                <a:gd name="T10" fmla="*/ 23 w 23"/>
                <a:gd name="T11" fmla="*/ 32 h 32"/>
              </a:gdLst>
              <a:ahLst/>
              <a:cxnLst>
                <a:cxn ang="0">
                  <a:pos x="T0" y="T1"/>
                </a:cxn>
                <a:cxn ang="0">
                  <a:pos x="T2" y="T3"/>
                </a:cxn>
                <a:cxn ang="0">
                  <a:pos x="T4" y="T5"/>
                </a:cxn>
                <a:cxn ang="0">
                  <a:pos x="T6" y="T7"/>
                </a:cxn>
                <a:cxn ang="0">
                  <a:pos x="T8" y="T9"/>
                </a:cxn>
                <a:cxn ang="0">
                  <a:pos x="T10" y="T11"/>
                </a:cxn>
              </a:cxnLst>
              <a:rect l="0" t="0" r="r" b="b"/>
              <a:pathLst>
                <a:path w="23" h="32">
                  <a:moveTo>
                    <a:pt x="23" y="0"/>
                  </a:moveTo>
                  <a:cubicBezTo>
                    <a:pt x="18" y="0"/>
                    <a:pt x="18" y="0"/>
                    <a:pt x="18" y="0"/>
                  </a:cubicBezTo>
                  <a:cubicBezTo>
                    <a:pt x="8" y="0"/>
                    <a:pt x="0" y="6"/>
                    <a:pt x="0" y="16"/>
                  </a:cubicBezTo>
                  <a:cubicBezTo>
                    <a:pt x="0" y="16"/>
                    <a:pt x="0" y="16"/>
                    <a:pt x="0" y="16"/>
                  </a:cubicBezTo>
                  <a:cubicBezTo>
                    <a:pt x="0" y="26"/>
                    <a:pt x="8" y="32"/>
                    <a:pt x="18" y="32"/>
                  </a:cubicBezTo>
                  <a:cubicBezTo>
                    <a:pt x="23" y="32"/>
                    <a:pt x="23" y="32"/>
                    <a:pt x="23" y="3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2" name="Line 153"/>
            <p:cNvSpPr>
              <a:spLocks noChangeShapeType="1"/>
            </p:cNvSpPr>
            <p:nvPr/>
          </p:nvSpPr>
          <p:spPr bwMode="auto">
            <a:xfrm>
              <a:off x="-8896350" y="1889126"/>
              <a:ext cx="1016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3" name="Line 154"/>
            <p:cNvSpPr>
              <a:spLocks noChangeShapeType="1"/>
            </p:cNvSpPr>
            <p:nvPr/>
          </p:nvSpPr>
          <p:spPr bwMode="auto">
            <a:xfrm>
              <a:off x="-8896350" y="1922463"/>
              <a:ext cx="1016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7" name="Group 986"/>
          <p:cNvGrpSpPr/>
          <p:nvPr/>
        </p:nvGrpSpPr>
        <p:grpSpPr>
          <a:xfrm>
            <a:off x="2540684" y="1380926"/>
            <a:ext cx="320675" cy="322263"/>
            <a:chOff x="-8158162" y="1735138"/>
            <a:chExt cx="320675" cy="322263"/>
          </a:xfrm>
        </p:grpSpPr>
        <p:sp>
          <p:nvSpPr>
            <p:cNvPr id="864" name="Oval 155"/>
            <p:cNvSpPr>
              <a:spLocks noChangeArrowheads="1"/>
            </p:cNvSpPr>
            <p:nvPr/>
          </p:nvSpPr>
          <p:spPr bwMode="auto">
            <a:xfrm>
              <a:off x="-8120062" y="1773238"/>
              <a:ext cx="244475" cy="2460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5" name="Oval 156"/>
            <p:cNvSpPr>
              <a:spLocks noChangeArrowheads="1"/>
            </p:cNvSpPr>
            <p:nvPr/>
          </p:nvSpPr>
          <p:spPr bwMode="auto">
            <a:xfrm>
              <a:off x="-8158162" y="1735138"/>
              <a:ext cx="320675" cy="322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6" name="Line 157"/>
            <p:cNvSpPr>
              <a:spLocks noChangeShapeType="1"/>
            </p:cNvSpPr>
            <p:nvPr/>
          </p:nvSpPr>
          <p:spPr bwMode="auto">
            <a:xfrm>
              <a:off x="-8048625" y="1905001"/>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7" name="Freeform 158"/>
            <p:cNvSpPr>
              <a:spLocks/>
            </p:cNvSpPr>
            <p:nvPr/>
          </p:nvSpPr>
          <p:spPr bwMode="auto">
            <a:xfrm>
              <a:off x="-8048625" y="1828801"/>
              <a:ext cx="96838" cy="136525"/>
            </a:xfrm>
            <a:custGeom>
              <a:avLst/>
              <a:gdLst>
                <a:gd name="T0" fmla="*/ 23 w 23"/>
                <a:gd name="T1" fmla="*/ 8 h 32"/>
                <a:gd name="T2" fmla="*/ 15 w 23"/>
                <a:gd name="T3" fmla="*/ 1 h 32"/>
                <a:gd name="T4" fmla="*/ 6 w 23"/>
                <a:gd name="T5" fmla="*/ 9 h 32"/>
                <a:gd name="T6" fmla="*/ 6 w 23"/>
                <a:gd name="T7" fmla="*/ 16 h 32"/>
                <a:gd name="T8" fmla="*/ 4 w 23"/>
                <a:gd name="T9" fmla="*/ 32 h 32"/>
                <a:gd name="T10" fmla="*/ 23 w 23"/>
                <a:gd name="T11" fmla="*/ 31 h 32"/>
              </a:gdLst>
              <a:ahLst/>
              <a:cxnLst>
                <a:cxn ang="0">
                  <a:pos x="T0" y="T1"/>
                </a:cxn>
                <a:cxn ang="0">
                  <a:pos x="T2" y="T3"/>
                </a:cxn>
                <a:cxn ang="0">
                  <a:pos x="T4" y="T5"/>
                </a:cxn>
                <a:cxn ang="0">
                  <a:pos x="T6" y="T7"/>
                </a:cxn>
                <a:cxn ang="0">
                  <a:pos x="T8" y="T9"/>
                </a:cxn>
                <a:cxn ang="0">
                  <a:pos x="T10" y="T11"/>
                </a:cxn>
              </a:cxnLst>
              <a:rect l="0" t="0" r="r" b="b"/>
              <a:pathLst>
                <a:path w="23" h="32">
                  <a:moveTo>
                    <a:pt x="23" y="8"/>
                  </a:moveTo>
                  <a:cubicBezTo>
                    <a:pt x="23" y="8"/>
                    <a:pt x="23" y="1"/>
                    <a:pt x="15" y="1"/>
                  </a:cubicBezTo>
                  <a:cubicBezTo>
                    <a:pt x="6" y="1"/>
                    <a:pt x="6" y="0"/>
                    <a:pt x="6" y="9"/>
                  </a:cubicBezTo>
                  <a:cubicBezTo>
                    <a:pt x="6" y="27"/>
                    <a:pt x="6" y="16"/>
                    <a:pt x="6" y="16"/>
                  </a:cubicBezTo>
                  <a:cubicBezTo>
                    <a:pt x="6" y="16"/>
                    <a:pt x="7" y="32"/>
                    <a:pt x="4" y="32"/>
                  </a:cubicBezTo>
                  <a:cubicBezTo>
                    <a:pt x="0" y="32"/>
                    <a:pt x="23" y="31"/>
                    <a:pt x="23" y="3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8" name="Group 987"/>
          <p:cNvGrpSpPr/>
          <p:nvPr/>
        </p:nvGrpSpPr>
        <p:grpSpPr>
          <a:xfrm>
            <a:off x="9322428" y="2177256"/>
            <a:ext cx="357188" cy="233363"/>
            <a:chOff x="-7362825" y="1785938"/>
            <a:chExt cx="357188" cy="233363"/>
          </a:xfrm>
        </p:grpSpPr>
        <p:sp>
          <p:nvSpPr>
            <p:cNvPr id="868" name="Freeform 159"/>
            <p:cNvSpPr>
              <a:spLocks/>
            </p:cNvSpPr>
            <p:nvPr/>
          </p:nvSpPr>
          <p:spPr bwMode="auto">
            <a:xfrm>
              <a:off x="-7243762" y="1785938"/>
              <a:ext cx="119063" cy="63500"/>
            </a:xfrm>
            <a:custGeom>
              <a:avLst/>
              <a:gdLst>
                <a:gd name="T0" fmla="*/ 0 w 75"/>
                <a:gd name="T1" fmla="*/ 40 h 40"/>
                <a:gd name="T2" fmla="*/ 8 w 75"/>
                <a:gd name="T3" fmla="*/ 0 h 40"/>
                <a:gd name="T4" fmla="*/ 67 w 75"/>
                <a:gd name="T5" fmla="*/ 0 h 40"/>
                <a:gd name="T6" fmla="*/ 75 w 75"/>
                <a:gd name="T7" fmla="*/ 40 h 40"/>
              </a:gdLst>
              <a:ahLst/>
              <a:cxnLst>
                <a:cxn ang="0">
                  <a:pos x="T0" y="T1"/>
                </a:cxn>
                <a:cxn ang="0">
                  <a:pos x="T2" y="T3"/>
                </a:cxn>
                <a:cxn ang="0">
                  <a:pos x="T4" y="T5"/>
                </a:cxn>
                <a:cxn ang="0">
                  <a:pos x="T6" y="T7"/>
                </a:cxn>
              </a:cxnLst>
              <a:rect l="0" t="0" r="r" b="b"/>
              <a:pathLst>
                <a:path w="75" h="40">
                  <a:moveTo>
                    <a:pt x="0" y="40"/>
                  </a:moveTo>
                  <a:lnTo>
                    <a:pt x="8" y="0"/>
                  </a:lnTo>
                  <a:lnTo>
                    <a:pt x="67" y="0"/>
                  </a:lnTo>
                  <a:lnTo>
                    <a:pt x="75" y="4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69" name="Freeform 160"/>
            <p:cNvSpPr>
              <a:spLocks/>
            </p:cNvSpPr>
            <p:nvPr/>
          </p:nvSpPr>
          <p:spPr bwMode="auto">
            <a:xfrm>
              <a:off x="-7185025" y="1854201"/>
              <a:ext cx="119063" cy="80963"/>
            </a:xfrm>
            <a:custGeom>
              <a:avLst/>
              <a:gdLst>
                <a:gd name="T0" fmla="*/ 0 w 75"/>
                <a:gd name="T1" fmla="*/ 48 h 51"/>
                <a:gd name="T2" fmla="*/ 11 w 75"/>
                <a:gd name="T3" fmla="*/ 0 h 51"/>
                <a:gd name="T4" fmla="*/ 67 w 75"/>
                <a:gd name="T5" fmla="*/ 0 h 51"/>
                <a:gd name="T6" fmla="*/ 75 w 75"/>
                <a:gd name="T7" fmla="*/ 51 h 51"/>
              </a:gdLst>
              <a:ahLst/>
              <a:cxnLst>
                <a:cxn ang="0">
                  <a:pos x="T0" y="T1"/>
                </a:cxn>
                <a:cxn ang="0">
                  <a:pos x="T2" y="T3"/>
                </a:cxn>
                <a:cxn ang="0">
                  <a:pos x="T4" y="T5"/>
                </a:cxn>
                <a:cxn ang="0">
                  <a:pos x="T6" y="T7"/>
                </a:cxn>
              </a:cxnLst>
              <a:rect l="0" t="0" r="r" b="b"/>
              <a:pathLst>
                <a:path w="75" h="51">
                  <a:moveTo>
                    <a:pt x="0" y="48"/>
                  </a:moveTo>
                  <a:lnTo>
                    <a:pt x="11" y="0"/>
                  </a:lnTo>
                  <a:lnTo>
                    <a:pt x="67" y="0"/>
                  </a:lnTo>
                  <a:lnTo>
                    <a:pt x="75" y="51"/>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0" name="Freeform 161"/>
            <p:cNvSpPr>
              <a:spLocks/>
            </p:cNvSpPr>
            <p:nvPr/>
          </p:nvSpPr>
          <p:spPr bwMode="auto">
            <a:xfrm>
              <a:off x="-7302500" y="1854201"/>
              <a:ext cx="117475" cy="80963"/>
            </a:xfrm>
            <a:custGeom>
              <a:avLst/>
              <a:gdLst>
                <a:gd name="T0" fmla="*/ 0 w 74"/>
                <a:gd name="T1" fmla="*/ 48 h 51"/>
                <a:gd name="T2" fmla="*/ 8 w 74"/>
                <a:gd name="T3" fmla="*/ 0 h 51"/>
                <a:gd name="T4" fmla="*/ 64 w 74"/>
                <a:gd name="T5" fmla="*/ 0 h 51"/>
                <a:gd name="T6" fmla="*/ 74 w 74"/>
                <a:gd name="T7" fmla="*/ 51 h 51"/>
              </a:gdLst>
              <a:ahLst/>
              <a:cxnLst>
                <a:cxn ang="0">
                  <a:pos x="T0" y="T1"/>
                </a:cxn>
                <a:cxn ang="0">
                  <a:pos x="T2" y="T3"/>
                </a:cxn>
                <a:cxn ang="0">
                  <a:pos x="T4" y="T5"/>
                </a:cxn>
                <a:cxn ang="0">
                  <a:pos x="T6" y="T7"/>
                </a:cxn>
              </a:cxnLst>
              <a:rect l="0" t="0" r="r" b="b"/>
              <a:pathLst>
                <a:path w="74" h="51">
                  <a:moveTo>
                    <a:pt x="0" y="48"/>
                  </a:moveTo>
                  <a:lnTo>
                    <a:pt x="8" y="0"/>
                  </a:lnTo>
                  <a:lnTo>
                    <a:pt x="64" y="0"/>
                  </a:lnTo>
                  <a:lnTo>
                    <a:pt x="74" y="51"/>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1" name="Freeform 162"/>
            <p:cNvSpPr>
              <a:spLocks/>
            </p:cNvSpPr>
            <p:nvPr/>
          </p:nvSpPr>
          <p:spPr bwMode="auto">
            <a:xfrm>
              <a:off x="-7243762" y="1939926"/>
              <a:ext cx="119063" cy="79375"/>
            </a:xfrm>
            <a:custGeom>
              <a:avLst/>
              <a:gdLst>
                <a:gd name="T0" fmla="*/ 0 w 75"/>
                <a:gd name="T1" fmla="*/ 50 h 50"/>
                <a:gd name="T2" fmla="*/ 8 w 75"/>
                <a:gd name="T3" fmla="*/ 0 h 50"/>
                <a:gd name="T4" fmla="*/ 67 w 75"/>
                <a:gd name="T5" fmla="*/ 0 h 50"/>
                <a:gd name="T6" fmla="*/ 75 w 75"/>
                <a:gd name="T7" fmla="*/ 48 h 50"/>
              </a:gdLst>
              <a:ahLst/>
              <a:cxnLst>
                <a:cxn ang="0">
                  <a:pos x="T0" y="T1"/>
                </a:cxn>
                <a:cxn ang="0">
                  <a:pos x="T2" y="T3"/>
                </a:cxn>
                <a:cxn ang="0">
                  <a:pos x="T4" y="T5"/>
                </a:cxn>
                <a:cxn ang="0">
                  <a:pos x="T6" y="T7"/>
                </a:cxn>
              </a:cxnLst>
              <a:rect l="0" t="0" r="r" b="b"/>
              <a:pathLst>
                <a:path w="75" h="50">
                  <a:moveTo>
                    <a:pt x="0" y="50"/>
                  </a:moveTo>
                  <a:lnTo>
                    <a:pt x="8" y="0"/>
                  </a:lnTo>
                  <a:lnTo>
                    <a:pt x="67" y="0"/>
                  </a:lnTo>
                  <a:lnTo>
                    <a:pt x="75" y="48"/>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2" name="Freeform 163"/>
            <p:cNvSpPr>
              <a:spLocks/>
            </p:cNvSpPr>
            <p:nvPr/>
          </p:nvSpPr>
          <p:spPr bwMode="auto">
            <a:xfrm>
              <a:off x="-7362825" y="1939926"/>
              <a:ext cx="357188" cy="79375"/>
            </a:xfrm>
            <a:custGeom>
              <a:avLst/>
              <a:gdLst>
                <a:gd name="T0" fmla="*/ 75 w 225"/>
                <a:gd name="T1" fmla="*/ 50 h 50"/>
                <a:gd name="T2" fmla="*/ 64 w 225"/>
                <a:gd name="T3" fmla="*/ 0 h 50"/>
                <a:gd name="T4" fmla="*/ 8 w 225"/>
                <a:gd name="T5" fmla="*/ 0 h 50"/>
                <a:gd name="T6" fmla="*/ 0 w 225"/>
                <a:gd name="T7" fmla="*/ 50 h 50"/>
                <a:gd name="T8" fmla="*/ 225 w 225"/>
                <a:gd name="T9" fmla="*/ 50 h 50"/>
                <a:gd name="T10" fmla="*/ 217 w 225"/>
                <a:gd name="T11" fmla="*/ 0 h 50"/>
                <a:gd name="T12" fmla="*/ 160 w 225"/>
                <a:gd name="T13" fmla="*/ 0 h 50"/>
                <a:gd name="T14" fmla="*/ 150 w 225"/>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0">
                  <a:moveTo>
                    <a:pt x="75" y="50"/>
                  </a:moveTo>
                  <a:lnTo>
                    <a:pt x="64" y="0"/>
                  </a:lnTo>
                  <a:lnTo>
                    <a:pt x="8" y="0"/>
                  </a:lnTo>
                  <a:lnTo>
                    <a:pt x="0" y="50"/>
                  </a:lnTo>
                  <a:lnTo>
                    <a:pt x="225" y="50"/>
                  </a:lnTo>
                  <a:lnTo>
                    <a:pt x="217" y="0"/>
                  </a:lnTo>
                  <a:lnTo>
                    <a:pt x="160" y="0"/>
                  </a:lnTo>
                  <a:lnTo>
                    <a:pt x="150" y="5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3" name="Line 164"/>
            <p:cNvSpPr>
              <a:spLocks noChangeShapeType="1"/>
            </p:cNvSpPr>
            <p:nvPr/>
          </p:nvSpPr>
          <p:spPr bwMode="auto">
            <a:xfrm flipH="1">
              <a:off x="-7210425" y="1803401"/>
              <a:ext cx="17463"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4" name="Line 165"/>
            <p:cNvSpPr>
              <a:spLocks noChangeShapeType="1"/>
            </p:cNvSpPr>
            <p:nvPr/>
          </p:nvSpPr>
          <p:spPr bwMode="auto">
            <a:xfrm flipH="1">
              <a:off x="-7261225" y="1871663"/>
              <a:ext cx="17463"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5" name="Line 166"/>
            <p:cNvSpPr>
              <a:spLocks noChangeShapeType="1"/>
            </p:cNvSpPr>
            <p:nvPr/>
          </p:nvSpPr>
          <p:spPr bwMode="auto">
            <a:xfrm flipH="1">
              <a:off x="-7091362" y="1955801"/>
              <a:ext cx="17463"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6" name="Line 167"/>
            <p:cNvSpPr>
              <a:spLocks noChangeShapeType="1"/>
            </p:cNvSpPr>
            <p:nvPr/>
          </p:nvSpPr>
          <p:spPr bwMode="auto">
            <a:xfrm flipH="1">
              <a:off x="-7327900" y="1955801"/>
              <a:ext cx="15875"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7" name="Line 168"/>
            <p:cNvSpPr>
              <a:spLocks noChangeShapeType="1"/>
            </p:cNvSpPr>
            <p:nvPr/>
          </p:nvSpPr>
          <p:spPr bwMode="auto">
            <a:xfrm flipH="1">
              <a:off x="-7142162" y="1871663"/>
              <a:ext cx="17463"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78" name="Line 169"/>
            <p:cNvSpPr>
              <a:spLocks noChangeShapeType="1"/>
            </p:cNvSpPr>
            <p:nvPr/>
          </p:nvSpPr>
          <p:spPr bwMode="auto">
            <a:xfrm flipH="1">
              <a:off x="-7210425" y="1955801"/>
              <a:ext cx="17463"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9" name="Group 988"/>
          <p:cNvGrpSpPr/>
          <p:nvPr/>
        </p:nvGrpSpPr>
        <p:grpSpPr>
          <a:xfrm>
            <a:off x="10082576" y="1415057"/>
            <a:ext cx="355600" cy="254001"/>
            <a:chOff x="-5735637" y="1770063"/>
            <a:chExt cx="355600" cy="254001"/>
          </a:xfrm>
        </p:grpSpPr>
        <p:sp>
          <p:nvSpPr>
            <p:cNvPr id="887" name="Freeform 178"/>
            <p:cNvSpPr>
              <a:spLocks/>
            </p:cNvSpPr>
            <p:nvPr/>
          </p:nvSpPr>
          <p:spPr bwMode="auto">
            <a:xfrm>
              <a:off x="-5507037" y="1770063"/>
              <a:ext cx="111125" cy="165100"/>
            </a:xfrm>
            <a:custGeom>
              <a:avLst/>
              <a:gdLst>
                <a:gd name="T0" fmla="*/ 70 w 70"/>
                <a:gd name="T1" fmla="*/ 10 h 104"/>
                <a:gd name="T2" fmla="*/ 43 w 70"/>
                <a:gd name="T3" fmla="*/ 0 h 104"/>
                <a:gd name="T4" fmla="*/ 0 w 70"/>
                <a:gd name="T5" fmla="*/ 91 h 104"/>
                <a:gd name="T6" fmla="*/ 24 w 70"/>
                <a:gd name="T7" fmla="*/ 104 h 104"/>
                <a:gd name="T8" fmla="*/ 70 w 70"/>
                <a:gd name="T9" fmla="*/ 10 h 104"/>
              </a:gdLst>
              <a:ahLst/>
              <a:cxnLst>
                <a:cxn ang="0">
                  <a:pos x="T0" y="T1"/>
                </a:cxn>
                <a:cxn ang="0">
                  <a:pos x="T2" y="T3"/>
                </a:cxn>
                <a:cxn ang="0">
                  <a:pos x="T4" y="T5"/>
                </a:cxn>
                <a:cxn ang="0">
                  <a:pos x="T6" y="T7"/>
                </a:cxn>
                <a:cxn ang="0">
                  <a:pos x="T8" y="T9"/>
                </a:cxn>
              </a:cxnLst>
              <a:rect l="0" t="0" r="r" b="b"/>
              <a:pathLst>
                <a:path w="70" h="104">
                  <a:moveTo>
                    <a:pt x="70" y="10"/>
                  </a:moveTo>
                  <a:lnTo>
                    <a:pt x="43" y="0"/>
                  </a:lnTo>
                  <a:lnTo>
                    <a:pt x="0" y="91"/>
                  </a:lnTo>
                  <a:lnTo>
                    <a:pt x="24" y="104"/>
                  </a:lnTo>
                  <a:lnTo>
                    <a:pt x="70"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88" name="Freeform 179"/>
            <p:cNvSpPr>
              <a:spLocks/>
            </p:cNvSpPr>
            <p:nvPr/>
          </p:nvSpPr>
          <p:spPr bwMode="auto">
            <a:xfrm>
              <a:off x="-5545137" y="1914526"/>
              <a:ext cx="80963" cy="63500"/>
            </a:xfrm>
            <a:custGeom>
              <a:avLst/>
              <a:gdLst>
                <a:gd name="T0" fmla="*/ 9 w 19"/>
                <a:gd name="T1" fmla="*/ 0 h 15"/>
                <a:gd name="T2" fmla="*/ 8 w 19"/>
                <a:gd name="T3" fmla="*/ 15 h 15"/>
                <a:gd name="T4" fmla="*/ 19 w 19"/>
                <a:gd name="T5" fmla="*/ 4 h 15"/>
              </a:gdLst>
              <a:ahLst/>
              <a:cxnLst>
                <a:cxn ang="0">
                  <a:pos x="T0" y="T1"/>
                </a:cxn>
                <a:cxn ang="0">
                  <a:pos x="T2" y="T3"/>
                </a:cxn>
                <a:cxn ang="0">
                  <a:pos x="T4" y="T5"/>
                </a:cxn>
              </a:cxnLst>
              <a:rect l="0" t="0" r="r" b="b"/>
              <a:pathLst>
                <a:path w="19" h="15">
                  <a:moveTo>
                    <a:pt x="9" y="0"/>
                  </a:moveTo>
                  <a:cubicBezTo>
                    <a:pt x="0" y="6"/>
                    <a:pt x="8" y="15"/>
                    <a:pt x="8" y="15"/>
                  </a:cubicBezTo>
                  <a:cubicBezTo>
                    <a:pt x="8" y="15"/>
                    <a:pt x="19" y="15"/>
                    <a:pt x="19" y="4"/>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89" name="Line 180"/>
            <p:cNvSpPr>
              <a:spLocks noChangeShapeType="1"/>
            </p:cNvSpPr>
            <p:nvPr/>
          </p:nvSpPr>
          <p:spPr bwMode="auto">
            <a:xfrm flipV="1">
              <a:off x="-5510212" y="1952626"/>
              <a:ext cx="12700" cy="206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0" name="Line 181"/>
            <p:cNvSpPr>
              <a:spLocks noChangeShapeType="1"/>
            </p:cNvSpPr>
            <p:nvPr/>
          </p:nvSpPr>
          <p:spPr bwMode="auto">
            <a:xfrm flipH="1" flipV="1">
              <a:off x="-5456237" y="1811338"/>
              <a:ext cx="34925"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1" name="Freeform 182"/>
            <p:cNvSpPr>
              <a:spLocks/>
            </p:cNvSpPr>
            <p:nvPr/>
          </p:nvSpPr>
          <p:spPr bwMode="auto">
            <a:xfrm>
              <a:off x="-5413375" y="1795463"/>
              <a:ext cx="33338" cy="106363"/>
            </a:xfrm>
            <a:custGeom>
              <a:avLst/>
              <a:gdLst>
                <a:gd name="T0" fmla="*/ 8 w 21"/>
                <a:gd name="T1" fmla="*/ 0 h 67"/>
                <a:gd name="T2" fmla="*/ 21 w 21"/>
                <a:gd name="T3" fmla="*/ 24 h 67"/>
                <a:gd name="T4" fmla="*/ 0 w 21"/>
                <a:gd name="T5" fmla="*/ 67 h 67"/>
              </a:gdLst>
              <a:ahLst/>
              <a:cxnLst>
                <a:cxn ang="0">
                  <a:pos x="T0" y="T1"/>
                </a:cxn>
                <a:cxn ang="0">
                  <a:pos x="T2" y="T3"/>
                </a:cxn>
                <a:cxn ang="0">
                  <a:pos x="T4" y="T5"/>
                </a:cxn>
              </a:cxnLst>
              <a:rect l="0" t="0" r="r" b="b"/>
              <a:pathLst>
                <a:path w="21" h="67">
                  <a:moveTo>
                    <a:pt x="8" y="0"/>
                  </a:moveTo>
                  <a:lnTo>
                    <a:pt x="21" y="24"/>
                  </a:lnTo>
                  <a:lnTo>
                    <a:pt x="0" y="67"/>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2" name="Freeform 183"/>
            <p:cNvSpPr>
              <a:spLocks/>
            </p:cNvSpPr>
            <p:nvPr/>
          </p:nvSpPr>
          <p:spPr bwMode="auto">
            <a:xfrm>
              <a:off x="-5735637" y="1854201"/>
              <a:ext cx="271463" cy="169863"/>
            </a:xfrm>
            <a:custGeom>
              <a:avLst/>
              <a:gdLst>
                <a:gd name="T0" fmla="*/ 171 w 171"/>
                <a:gd name="T1" fmla="*/ 48 h 107"/>
                <a:gd name="T2" fmla="*/ 171 w 171"/>
                <a:gd name="T3" fmla="*/ 107 h 107"/>
                <a:gd name="T4" fmla="*/ 0 w 171"/>
                <a:gd name="T5" fmla="*/ 107 h 107"/>
                <a:gd name="T6" fmla="*/ 0 w 171"/>
                <a:gd name="T7" fmla="*/ 0 h 107"/>
                <a:gd name="T8" fmla="*/ 155 w 171"/>
                <a:gd name="T9" fmla="*/ 0 h 107"/>
              </a:gdLst>
              <a:ahLst/>
              <a:cxnLst>
                <a:cxn ang="0">
                  <a:pos x="T0" y="T1"/>
                </a:cxn>
                <a:cxn ang="0">
                  <a:pos x="T2" y="T3"/>
                </a:cxn>
                <a:cxn ang="0">
                  <a:pos x="T4" y="T5"/>
                </a:cxn>
                <a:cxn ang="0">
                  <a:pos x="T6" y="T7"/>
                </a:cxn>
                <a:cxn ang="0">
                  <a:pos x="T8" y="T9"/>
                </a:cxn>
              </a:cxnLst>
              <a:rect l="0" t="0" r="r" b="b"/>
              <a:pathLst>
                <a:path w="171" h="107">
                  <a:moveTo>
                    <a:pt x="171" y="48"/>
                  </a:moveTo>
                  <a:lnTo>
                    <a:pt x="171" y="107"/>
                  </a:lnTo>
                  <a:lnTo>
                    <a:pt x="0" y="107"/>
                  </a:lnTo>
                  <a:lnTo>
                    <a:pt x="0" y="0"/>
                  </a:lnTo>
                  <a:lnTo>
                    <a:pt x="155"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3" name="Line 184"/>
            <p:cNvSpPr>
              <a:spLocks noChangeShapeType="1"/>
            </p:cNvSpPr>
            <p:nvPr/>
          </p:nvSpPr>
          <p:spPr bwMode="auto">
            <a:xfrm>
              <a:off x="-5641975" y="1905001"/>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4" name="Line 185"/>
            <p:cNvSpPr>
              <a:spLocks noChangeShapeType="1"/>
            </p:cNvSpPr>
            <p:nvPr/>
          </p:nvSpPr>
          <p:spPr bwMode="auto">
            <a:xfrm>
              <a:off x="-5641975" y="1939926"/>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5" name="Freeform 186"/>
            <p:cNvSpPr>
              <a:spLocks/>
            </p:cNvSpPr>
            <p:nvPr/>
          </p:nvSpPr>
          <p:spPr bwMode="auto">
            <a:xfrm>
              <a:off x="-5649912" y="1973263"/>
              <a:ext cx="96838" cy="25400"/>
            </a:xfrm>
            <a:custGeom>
              <a:avLst/>
              <a:gdLst>
                <a:gd name="T0" fmla="*/ 0 w 23"/>
                <a:gd name="T1" fmla="*/ 4 h 6"/>
                <a:gd name="T2" fmla="*/ 4 w 23"/>
                <a:gd name="T3" fmla="*/ 0 h 6"/>
                <a:gd name="T4" fmla="*/ 6 w 23"/>
                <a:gd name="T5" fmla="*/ 5 h 6"/>
                <a:gd name="T6" fmla="*/ 14 w 23"/>
                <a:gd name="T7" fmla="*/ 6 h 6"/>
                <a:gd name="T8" fmla="*/ 17 w 23"/>
                <a:gd name="T9" fmla="*/ 4 h 6"/>
                <a:gd name="T10" fmla="*/ 20 w 23"/>
                <a:gd name="T11" fmla="*/ 5 h 6"/>
                <a:gd name="T12" fmla="*/ 23 w 2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3" h="6">
                  <a:moveTo>
                    <a:pt x="0" y="4"/>
                  </a:moveTo>
                  <a:cubicBezTo>
                    <a:pt x="1" y="3"/>
                    <a:pt x="3" y="1"/>
                    <a:pt x="4" y="0"/>
                  </a:cubicBezTo>
                  <a:cubicBezTo>
                    <a:pt x="5" y="1"/>
                    <a:pt x="6" y="5"/>
                    <a:pt x="6" y="5"/>
                  </a:cubicBezTo>
                  <a:cubicBezTo>
                    <a:pt x="7" y="5"/>
                    <a:pt x="12" y="5"/>
                    <a:pt x="14" y="6"/>
                  </a:cubicBezTo>
                  <a:cubicBezTo>
                    <a:pt x="14" y="6"/>
                    <a:pt x="16" y="4"/>
                    <a:pt x="17" y="4"/>
                  </a:cubicBezTo>
                  <a:cubicBezTo>
                    <a:pt x="18" y="4"/>
                    <a:pt x="19" y="5"/>
                    <a:pt x="20" y="5"/>
                  </a:cubicBezTo>
                  <a:cubicBezTo>
                    <a:pt x="20" y="6"/>
                    <a:pt x="22" y="6"/>
                    <a:pt x="23" y="6"/>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6" name="Freeform 187"/>
            <p:cNvSpPr>
              <a:spLocks/>
            </p:cNvSpPr>
            <p:nvPr/>
          </p:nvSpPr>
          <p:spPr bwMode="auto">
            <a:xfrm>
              <a:off x="-5697537" y="1922463"/>
              <a:ext cx="30163" cy="25400"/>
            </a:xfrm>
            <a:custGeom>
              <a:avLst/>
              <a:gdLst>
                <a:gd name="T0" fmla="*/ 2 w 7"/>
                <a:gd name="T1" fmla="*/ 0 h 6"/>
                <a:gd name="T2" fmla="*/ 4 w 7"/>
                <a:gd name="T3" fmla="*/ 0 h 6"/>
                <a:gd name="T4" fmla="*/ 7 w 7"/>
                <a:gd name="T5" fmla="*/ 3 h 6"/>
                <a:gd name="T6" fmla="*/ 7 w 7"/>
                <a:gd name="T7" fmla="*/ 3 h 6"/>
                <a:gd name="T8" fmla="*/ 4 w 7"/>
                <a:gd name="T9" fmla="*/ 6 h 6"/>
                <a:gd name="T10" fmla="*/ 0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2" y="0"/>
                  </a:moveTo>
                  <a:cubicBezTo>
                    <a:pt x="4" y="0"/>
                    <a:pt x="4" y="0"/>
                    <a:pt x="4" y="0"/>
                  </a:cubicBezTo>
                  <a:cubicBezTo>
                    <a:pt x="6" y="0"/>
                    <a:pt x="7" y="2"/>
                    <a:pt x="7" y="3"/>
                  </a:cubicBezTo>
                  <a:cubicBezTo>
                    <a:pt x="7" y="3"/>
                    <a:pt x="7" y="3"/>
                    <a:pt x="7" y="3"/>
                  </a:cubicBezTo>
                  <a:cubicBezTo>
                    <a:pt x="7" y="5"/>
                    <a:pt x="6" y="6"/>
                    <a:pt x="4" y="6"/>
                  </a:cubicBezTo>
                  <a:cubicBezTo>
                    <a:pt x="0" y="6"/>
                    <a:pt x="0" y="6"/>
                    <a:pt x="0" y="6"/>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7" name="Freeform 188"/>
            <p:cNvSpPr>
              <a:spLocks/>
            </p:cNvSpPr>
            <p:nvPr/>
          </p:nvSpPr>
          <p:spPr bwMode="auto">
            <a:xfrm>
              <a:off x="-5700712" y="1897063"/>
              <a:ext cx="28575" cy="25400"/>
            </a:xfrm>
            <a:custGeom>
              <a:avLst/>
              <a:gdLst>
                <a:gd name="T0" fmla="*/ 5 w 7"/>
                <a:gd name="T1" fmla="*/ 6 h 6"/>
                <a:gd name="T2" fmla="*/ 3 w 7"/>
                <a:gd name="T3" fmla="*/ 6 h 6"/>
                <a:gd name="T4" fmla="*/ 0 w 7"/>
                <a:gd name="T5" fmla="*/ 3 h 6"/>
                <a:gd name="T6" fmla="*/ 0 w 7"/>
                <a:gd name="T7" fmla="*/ 3 h 6"/>
                <a:gd name="T8" fmla="*/ 3 w 7"/>
                <a:gd name="T9" fmla="*/ 0 h 6"/>
                <a:gd name="T10" fmla="*/ 7 w 7"/>
                <a:gd name="T11" fmla="*/ 0 h 6"/>
              </a:gdLst>
              <a:ahLst/>
              <a:cxnLst>
                <a:cxn ang="0">
                  <a:pos x="T0" y="T1"/>
                </a:cxn>
                <a:cxn ang="0">
                  <a:pos x="T2" y="T3"/>
                </a:cxn>
                <a:cxn ang="0">
                  <a:pos x="T4" y="T5"/>
                </a:cxn>
                <a:cxn ang="0">
                  <a:pos x="T6" y="T7"/>
                </a:cxn>
                <a:cxn ang="0">
                  <a:pos x="T8" y="T9"/>
                </a:cxn>
                <a:cxn ang="0">
                  <a:pos x="T10" y="T11"/>
                </a:cxn>
              </a:cxnLst>
              <a:rect l="0" t="0" r="r" b="b"/>
              <a:pathLst>
                <a:path w="7" h="6">
                  <a:moveTo>
                    <a:pt x="5" y="6"/>
                  </a:moveTo>
                  <a:cubicBezTo>
                    <a:pt x="3" y="6"/>
                    <a:pt x="3" y="6"/>
                    <a:pt x="3" y="6"/>
                  </a:cubicBezTo>
                  <a:cubicBezTo>
                    <a:pt x="2" y="6"/>
                    <a:pt x="0" y="5"/>
                    <a:pt x="0" y="3"/>
                  </a:cubicBezTo>
                  <a:cubicBezTo>
                    <a:pt x="0" y="3"/>
                    <a:pt x="0" y="3"/>
                    <a:pt x="0" y="3"/>
                  </a:cubicBezTo>
                  <a:cubicBezTo>
                    <a:pt x="0" y="2"/>
                    <a:pt x="2" y="0"/>
                    <a:pt x="3" y="0"/>
                  </a:cubicBezTo>
                  <a:cubicBezTo>
                    <a:pt x="7" y="0"/>
                    <a:pt x="7" y="0"/>
                    <a:pt x="7"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8" name="Line 189"/>
            <p:cNvSpPr>
              <a:spLocks noChangeShapeType="1"/>
            </p:cNvSpPr>
            <p:nvPr/>
          </p:nvSpPr>
          <p:spPr bwMode="auto">
            <a:xfrm>
              <a:off x="-5680075" y="18891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99" name="Line 190"/>
            <p:cNvSpPr>
              <a:spLocks noChangeShapeType="1"/>
            </p:cNvSpPr>
            <p:nvPr/>
          </p:nvSpPr>
          <p:spPr bwMode="auto">
            <a:xfrm flipV="1">
              <a:off x="-5684837" y="187960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0" name="Line 191"/>
            <p:cNvSpPr>
              <a:spLocks noChangeShapeType="1"/>
            </p:cNvSpPr>
            <p:nvPr/>
          </p:nvSpPr>
          <p:spPr bwMode="auto">
            <a:xfrm flipV="1">
              <a:off x="-5684837" y="1952626"/>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90" name="Group 989"/>
          <p:cNvGrpSpPr/>
          <p:nvPr/>
        </p:nvGrpSpPr>
        <p:grpSpPr>
          <a:xfrm>
            <a:off x="10879982" y="2103437"/>
            <a:ext cx="271463" cy="381001"/>
            <a:chOff x="-4879975" y="1706563"/>
            <a:chExt cx="271463" cy="381001"/>
          </a:xfrm>
        </p:grpSpPr>
        <p:sp>
          <p:nvSpPr>
            <p:cNvPr id="901" name="Oval 192"/>
            <p:cNvSpPr>
              <a:spLocks noChangeArrowheads="1"/>
            </p:cNvSpPr>
            <p:nvPr/>
          </p:nvSpPr>
          <p:spPr bwMode="auto">
            <a:xfrm>
              <a:off x="-4854575" y="1706563"/>
              <a:ext cx="225425" cy="2238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2" name="Freeform 193"/>
            <p:cNvSpPr>
              <a:spLocks/>
            </p:cNvSpPr>
            <p:nvPr/>
          </p:nvSpPr>
          <p:spPr bwMode="auto">
            <a:xfrm>
              <a:off x="-4748212" y="2057401"/>
              <a:ext cx="68263" cy="30163"/>
            </a:xfrm>
            <a:custGeom>
              <a:avLst/>
              <a:gdLst>
                <a:gd name="T0" fmla="*/ 43 w 43"/>
                <a:gd name="T1" fmla="*/ 19 h 19"/>
                <a:gd name="T2" fmla="*/ 43 w 43"/>
                <a:gd name="T3" fmla="*/ 0 h 19"/>
                <a:gd name="T4" fmla="*/ 3 w 43"/>
                <a:gd name="T5" fmla="*/ 0 h 19"/>
                <a:gd name="T6" fmla="*/ 0 w 43"/>
                <a:gd name="T7" fmla="*/ 17 h 19"/>
                <a:gd name="T8" fmla="*/ 43 w 43"/>
                <a:gd name="T9" fmla="*/ 19 h 19"/>
              </a:gdLst>
              <a:ahLst/>
              <a:cxnLst>
                <a:cxn ang="0">
                  <a:pos x="T0" y="T1"/>
                </a:cxn>
                <a:cxn ang="0">
                  <a:pos x="T2" y="T3"/>
                </a:cxn>
                <a:cxn ang="0">
                  <a:pos x="T4" y="T5"/>
                </a:cxn>
                <a:cxn ang="0">
                  <a:pos x="T6" y="T7"/>
                </a:cxn>
                <a:cxn ang="0">
                  <a:pos x="T8" y="T9"/>
                </a:cxn>
              </a:cxnLst>
              <a:rect l="0" t="0" r="r" b="b"/>
              <a:pathLst>
                <a:path w="43" h="19">
                  <a:moveTo>
                    <a:pt x="43" y="19"/>
                  </a:moveTo>
                  <a:lnTo>
                    <a:pt x="43" y="0"/>
                  </a:lnTo>
                  <a:lnTo>
                    <a:pt x="3" y="0"/>
                  </a:lnTo>
                  <a:lnTo>
                    <a:pt x="0" y="17"/>
                  </a:lnTo>
                  <a:lnTo>
                    <a:pt x="43" y="19"/>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3" name="Freeform 194"/>
            <p:cNvSpPr>
              <a:spLocks/>
            </p:cNvSpPr>
            <p:nvPr/>
          </p:nvSpPr>
          <p:spPr bwMode="auto">
            <a:xfrm>
              <a:off x="-4730750" y="1960563"/>
              <a:ext cx="63500" cy="93663"/>
            </a:xfrm>
            <a:custGeom>
              <a:avLst/>
              <a:gdLst>
                <a:gd name="T0" fmla="*/ 13 w 15"/>
                <a:gd name="T1" fmla="*/ 9 h 22"/>
                <a:gd name="T2" fmla="*/ 14 w 15"/>
                <a:gd name="T3" fmla="*/ 6 h 22"/>
                <a:gd name="T4" fmla="*/ 13 w 15"/>
                <a:gd name="T5" fmla="*/ 1 h 22"/>
                <a:gd name="T6" fmla="*/ 13 w 15"/>
                <a:gd name="T7" fmla="*/ 1 h 22"/>
                <a:gd name="T8" fmla="*/ 13 w 15"/>
                <a:gd name="T9" fmla="*/ 1 h 22"/>
                <a:gd name="T10" fmla="*/ 8 w 15"/>
                <a:gd name="T11" fmla="*/ 2 h 22"/>
                <a:gd name="T12" fmla="*/ 3 w 15"/>
                <a:gd name="T13" fmla="*/ 9 h 22"/>
                <a:gd name="T14" fmla="*/ 0 w 1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2">
                  <a:moveTo>
                    <a:pt x="13" y="9"/>
                  </a:moveTo>
                  <a:cubicBezTo>
                    <a:pt x="14" y="6"/>
                    <a:pt x="14" y="6"/>
                    <a:pt x="14" y="6"/>
                  </a:cubicBezTo>
                  <a:cubicBezTo>
                    <a:pt x="15" y="4"/>
                    <a:pt x="14" y="2"/>
                    <a:pt x="13" y="1"/>
                  </a:cubicBezTo>
                  <a:cubicBezTo>
                    <a:pt x="13" y="1"/>
                    <a:pt x="13" y="1"/>
                    <a:pt x="13" y="1"/>
                  </a:cubicBezTo>
                  <a:cubicBezTo>
                    <a:pt x="13" y="1"/>
                    <a:pt x="13" y="1"/>
                    <a:pt x="13" y="1"/>
                  </a:cubicBezTo>
                  <a:cubicBezTo>
                    <a:pt x="11" y="0"/>
                    <a:pt x="9" y="1"/>
                    <a:pt x="8" y="2"/>
                  </a:cubicBezTo>
                  <a:cubicBezTo>
                    <a:pt x="3" y="9"/>
                    <a:pt x="3" y="9"/>
                    <a:pt x="3" y="9"/>
                  </a:cubicBezTo>
                  <a:cubicBezTo>
                    <a:pt x="0" y="22"/>
                    <a:pt x="0" y="22"/>
                    <a:pt x="0" y="2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4" name="Freeform 195"/>
            <p:cNvSpPr>
              <a:spLocks/>
            </p:cNvSpPr>
            <p:nvPr/>
          </p:nvSpPr>
          <p:spPr bwMode="auto">
            <a:xfrm>
              <a:off x="-4697412" y="1897063"/>
              <a:ext cx="88900" cy="160338"/>
            </a:xfrm>
            <a:custGeom>
              <a:avLst/>
              <a:gdLst>
                <a:gd name="T0" fmla="*/ 5 w 21"/>
                <a:gd name="T1" fmla="*/ 24 h 38"/>
                <a:gd name="T2" fmla="*/ 11 w 21"/>
                <a:gd name="T3" fmla="*/ 16 h 38"/>
                <a:gd name="T4" fmla="*/ 15 w 21"/>
                <a:gd name="T5" fmla="*/ 1 h 38"/>
                <a:gd name="T6" fmla="*/ 15 w 21"/>
                <a:gd name="T7" fmla="*/ 2 h 38"/>
                <a:gd name="T8" fmla="*/ 17 w 21"/>
                <a:gd name="T9" fmla="*/ 3 h 38"/>
                <a:gd name="T10" fmla="*/ 19 w 21"/>
                <a:gd name="T11" fmla="*/ 21 h 38"/>
                <a:gd name="T12" fmla="*/ 8 w 21"/>
                <a:gd name="T13" fmla="*/ 33 h 38"/>
                <a:gd name="T14" fmla="*/ 0 w 21"/>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8">
                  <a:moveTo>
                    <a:pt x="5" y="24"/>
                  </a:moveTo>
                  <a:cubicBezTo>
                    <a:pt x="5" y="24"/>
                    <a:pt x="10" y="18"/>
                    <a:pt x="11" y="16"/>
                  </a:cubicBezTo>
                  <a:cubicBezTo>
                    <a:pt x="13" y="14"/>
                    <a:pt x="13" y="0"/>
                    <a:pt x="15" y="1"/>
                  </a:cubicBezTo>
                  <a:cubicBezTo>
                    <a:pt x="15" y="2"/>
                    <a:pt x="15" y="2"/>
                    <a:pt x="15" y="2"/>
                  </a:cubicBezTo>
                  <a:cubicBezTo>
                    <a:pt x="17" y="3"/>
                    <a:pt x="17" y="3"/>
                    <a:pt x="17" y="3"/>
                  </a:cubicBezTo>
                  <a:cubicBezTo>
                    <a:pt x="19" y="5"/>
                    <a:pt x="21" y="18"/>
                    <a:pt x="19" y="21"/>
                  </a:cubicBezTo>
                  <a:cubicBezTo>
                    <a:pt x="17" y="24"/>
                    <a:pt x="10" y="31"/>
                    <a:pt x="8" y="33"/>
                  </a:cubicBezTo>
                  <a:cubicBezTo>
                    <a:pt x="6" y="35"/>
                    <a:pt x="0" y="38"/>
                    <a:pt x="0" y="3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5" name="Freeform 196"/>
            <p:cNvSpPr>
              <a:spLocks/>
            </p:cNvSpPr>
            <p:nvPr/>
          </p:nvSpPr>
          <p:spPr bwMode="auto">
            <a:xfrm>
              <a:off x="-4806950" y="2057401"/>
              <a:ext cx="66675" cy="30163"/>
            </a:xfrm>
            <a:custGeom>
              <a:avLst/>
              <a:gdLst>
                <a:gd name="T0" fmla="*/ 0 w 42"/>
                <a:gd name="T1" fmla="*/ 19 h 19"/>
                <a:gd name="T2" fmla="*/ 0 w 42"/>
                <a:gd name="T3" fmla="*/ 0 h 19"/>
                <a:gd name="T4" fmla="*/ 40 w 42"/>
                <a:gd name="T5" fmla="*/ 0 h 19"/>
                <a:gd name="T6" fmla="*/ 42 w 42"/>
                <a:gd name="T7" fmla="*/ 17 h 19"/>
                <a:gd name="T8" fmla="*/ 0 w 42"/>
                <a:gd name="T9" fmla="*/ 19 h 19"/>
              </a:gdLst>
              <a:ahLst/>
              <a:cxnLst>
                <a:cxn ang="0">
                  <a:pos x="T0" y="T1"/>
                </a:cxn>
                <a:cxn ang="0">
                  <a:pos x="T2" y="T3"/>
                </a:cxn>
                <a:cxn ang="0">
                  <a:pos x="T4" y="T5"/>
                </a:cxn>
                <a:cxn ang="0">
                  <a:pos x="T6" y="T7"/>
                </a:cxn>
                <a:cxn ang="0">
                  <a:pos x="T8" y="T9"/>
                </a:cxn>
              </a:cxnLst>
              <a:rect l="0" t="0" r="r" b="b"/>
              <a:pathLst>
                <a:path w="42" h="19">
                  <a:moveTo>
                    <a:pt x="0" y="19"/>
                  </a:moveTo>
                  <a:lnTo>
                    <a:pt x="0" y="0"/>
                  </a:lnTo>
                  <a:lnTo>
                    <a:pt x="40" y="0"/>
                  </a:lnTo>
                  <a:lnTo>
                    <a:pt x="42" y="17"/>
                  </a:lnTo>
                  <a:lnTo>
                    <a:pt x="0" y="19"/>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6" name="Freeform 197"/>
            <p:cNvSpPr>
              <a:spLocks/>
            </p:cNvSpPr>
            <p:nvPr/>
          </p:nvSpPr>
          <p:spPr bwMode="auto">
            <a:xfrm>
              <a:off x="-4819650" y="1960563"/>
              <a:ext cx="63500" cy="93663"/>
            </a:xfrm>
            <a:custGeom>
              <a:avLst/>
              <a:gdLst>
                <a:gd name="T0" fmla="*/ 2 w 15"/>
                <a:gd name="T1" fmla="*/ 9 h 22"/>
                <a:gd name="T2" fmla="*/ 1 w 15"/>
                <a:gd name="T3" fmla="*/ 6 h 22"/>
                <a:gd name="T4" fmla="*/ 2 w 15"/>
                <a:gd name="T5" fmla="*/ 1 h 22"/>
                <a:gd name="T6" fmla="*/ 2 w 15"/>
                <a:gd name="T7" fmla="*/ 1 h 22"/>
                <a:gd name="T8" fmla="*/ 2 w 15"/>
                <a:gd name="T9" fmla="*/ 1 h 22"/>
                <a:gd name="T10" fmla="*/ 7 w 15"/>
                <a:gd name="T11" fmla="*/ 2 h 22"/>
                <a:gd name="T12" fmla="*/ 12 w 15"/>
                <a:gd name="T13" fmla="*/ 9 h 22"/>
                <a:gd name="T14" fmla="*/ 15 w 1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2">
                  <a:moveTo>
                    <a:pt x="2" y="9"/>
                  </a:moveTo>
                  <a:cubicBezTo>
                    <a:pt x="1" y="6"/>
                    <a:pt x="1" y="6"/>
                    <a:pt x="1" y="6"/>
                  </a:cubicBezTo>
                  <a:cubicBezTo>
                    <a:pt x="0" y="4"/>
                    <a:pt x="1" y="2"/>
                    <a:pt x="2" y="1"/>
                  </a:cubicBezTo>
                  <a:cubicBezTo>
                    <a:pt x="2" y="1"/>
                    <a:pt x="2" y="1"/>
                    <a:pt x="2" y="1"/>
                  </a:cubicBezTo>
                  <a:cubicBezTo>
                    <a:pt x="2" y="1"/>
                    <a:pt x="2" y="1"/>
                    <a:pt x="2" y="1"/>
                  </a:cubicBezTo>
                  <a:cubicBezTo>
                    <a:pt x="4" y="0"/>
                    <a:pt x="6" y="1"/>
                    <a:pt x="7" y="2"/>
                  </a:cubicBezTo>
                  <a:cubicBezTo>
                    <a:pt x="12" y="9"/>
                    <a:pt x="12" y="9"/>
                    <a:pt x="12" y="9"/>
                  </a:cubicBezTo>
                  <a:cubicBezTo>
                    <a:pt x="15" y="22"/>
                    <a:pt x="15" y="22"/>
                    <a:pt x="15" y="2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7" name="Freeform 198"/>
            <p:cNvSpPr>
              <a:spLocks/>
            </p:cNvSpPr>
            <p:nvPr/>
          </p:nvSpPr>
          <p:spPr bwMode="auto">
            <a:xfrm>
              <a:off x="-4879975" y="1897063"/>
              <a:ext cx="88900" cy="160338"/>
            </a:xfrm>
            <a:custGeom>
              <a:avLst/>
              <a:gdLst>
                <a:gd name="T0" fmla="*/ 16 w 21"/>
                <a:gd name="T1" fmla="*/ 24 h 38"/>
                <a:gd name="T2" fmla="*/ 10 w 21"/>
                <a:gd name="T3" fmla="*/ 16 h 38"/>
                <a:gd name="T4" fmla="*/ 6 w 21"/>
                <a:gd name="T5" fmla="*/ 1 h 38"/>
                <a:gd name="T6" fmla="*/ 6 w 21"/>
                <a:gd name="T7" fmla="*/ 2 h 38"/>
                <a:gd name="T8" fmla="*/ 4 w 21"/>
                <a:gd name="T9" fmla="*/ 3 h 38"/>
                <a:gd name="T10" fmla="*/ 2 w 21"/>
                <a:gd name="T11" fmla="*/ 21 h 38"/>
                <a:gd name="T12" fmla="*/ 13 w 21"/>
                <a:gd name="T13" fmla="*/ 33 h 38"/>
                <a:gd name="T14" fmla="*/ 21 w 21"/>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8">
                  <a:moveTo>
                    <a:pt x="16" y="24"/>
                  </a:moveTo>
                  <a:cubicBezTo>
                    <a:pt x="16" y="24"/>
                    <a:pt x="11" y="18"/>
                    <a:pt x="10" y="16"/>
                  </a:cubicBezTo>
                  <a:cubicBezTo>
                    <a:pt x="8" y="14"/>
                    <a:pt x="8" y="0"/>
                    <a:pt x="6" y="1"/>
                  </a:cubicBezTo>
                  <a:cubicBezTo>
                    <a:pt x="6" y="2"/>
                    <a:pt x="6" y="2"/>
                    <a:pt x="6" y="2"/>
                  </a:cubicBezTo>
                  <a:cubicBezTo>
                    <a:pt x="4" y="3"/>
                    <a:pt x="4" y="3"/>
                    <a:pt x="4" y="3"/>
                  </a:cubicBezTo>
                  <a:cubicBezTo>
                    <a:pt x="2" y="5"/>
                    <a:pt x="0" y="18"/>
                    <a:pt x="2" y="21"/>
                  </a:cubicBezTo>
                  <a:cubicBezTo>
                    <a:pt x="4" y="24"/>
                    <a:pt x="11" y="31"/>
                    <a:pt x="13" y="33"/>
                  </a:cubicBezTo>
                  <a:cubicBezTo>
                    <a:pt x="15" y="35"/>
                    <a:pt x="21" y="38"/>
                    <a:pt x="21" y="3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8" name="Freeform 199"/>
            <p:cNvSpPr>
              <a:spLocks/>
            </p:cNvSpPr>
            <p:nvPr/>
          </p:nvSpPr>
          <p:spPr bwMode="auto">
            <a:xfrm>
              <a:off x="-4768850" y="1824038"/>
              <a:ext cx="53975" cy="47625"/>
            </a:xfrm>
            <a:custGeom>
              <a:avLst/>
              <a:gdLst>
                <a:gd name="T0" fmla="*/ 4 w 13"/>
                <a:gd name="T1" fmla="*/ 0 h 11"/>
                <a:gd name="T2" fmla="*/ 8 w 13"/>
                <a:gd name="T3" fmla="*/ 0 h 11"/>
                <a:gd name="T4" fmla="*/ 13 w 13"/>
                <a:gd name="T5" fmla="*/ 6 h 11"/>
                <a:gd name="T6" fmla="*/ 13 w 13"/>
                <a:gd name="T7" fmla="*/ 6 h 11"/>
                <a:gd name="T8" fmla="*/ 8 w 13"/>
                <a:gd name="T9" fmla="*/ 11 h 11"/>
                <a:gd name="T10" fmla="*/ 0 w 13"/>
                <a:gd name="T11" fmla="*/ 11 h 11"/>
              </a:gdLst>
              <a:ahLst/>
              <a:cxnLst>
                <a:cxn ang="0">
                  <a:pos x="T0" y="T1"/>
                </a:cxn>
                <a:cxn ang="0">
                  <a:pos x="T2" y="T3"/>
                </a:cxn>
                <a:cxn ang="0">
                  <a:pos x="T4" y="T5"/>
                </a:cxn>
                <a:cxn ang="0">
                  <a:pos x="T6" y="T7"/>
                </a:cxn>
                <a:cxn ang="0">
                  <a:pos x="T8" y="T9"/>
                </a:cxn>
                <a:cxn ang="0">
                  <a:pos x="T10" y="T11"/>
                </a:cxn>
              </a:cxnLst>
              <a:rect l="0" t="0" r="r" b="b"/>
              <a:pathLst>
                <a:path w="13" h="11">
                  <a:moveTo>
                    <a:pt x="4" y="0"/>
                  </a:moveTo>
                  <a:cubicBezTo>
                    <a:pt x="8" y="0"/>
                    <a:pt x="8" y="0"/>
                    <a:pt x="8" y="0"/>
                  </a:cubicBezTo>
                  <a:cubicBezTo>
                    <a:pt x="11" y="0"/>
                    <a:pt x="13" y="3"/>
                    <a:pt x="13" y="6"/>
                  </a:cubicBezTo>
                  <a:cubicBezTo>
                    <a:pt x="13" y="6"/>
                    <a:pt x="13" y="6"/>
                    <a:pt x="13" y="6"/>
                  </a:cubicBezTo>
                  <a:cubicBezTo>
                    <a:pt x="13" y="9"/>
                    <a:pt x="11" y="11"/>
                    <a:pt x="8" y="11"/>
                  </a:cubicBezTo>
                  <a:cubicBezTo>
                    <a:pt x="0" y="11"/>
                    <a:pt x="0" y="11"/>
                    <a:pt x="0" y="1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09" name="Freeform 200"/>
            <p:cNvSpPr>
              <a:spLocks/>
            </p:cNvSpPr>
            <p:nvPr/>
          </p:nvSpPr>
          <p:spPr bwMode="auto">
            <a:xfrm>
              <a:off x="-4773612" y="1778001"/>
              <a:ext cx="50800" cy="46038"/>
            </a:xfrm>
            <a:custGeom>
              <a:avLst/>
              <a:gdLst>
                <a:gd name="T0" fmla="*/ 9 w 12"/>
                <a:gd name="T1" fmla="*/ 11 h 11"/>
                <a:gd name="T2" fmla="*/ 5 w 12"/>
                <a:gd name="T3" fmla="*/ 11 h 11"/>
                <a:gd name="T4" fmla="*/ 0 w 12"/>
                <a:gd name="T5" fmla="*/ 6 h 11"/>
                <a:gd name="T6" fmla="*/ 0 w 12"/>
                <a:gd name="T7" fmla="*/ 6 h 11"/>
                <a:gd name="T8" fmla="*/ 5 w 12"/>
                <a:gd name="T9" fmla="*/ 0 h 11"/>
                <a:gd name="T10" fmla="*/ 12 w 12"/>
                <a:gd name="T11" fmla="*/ 0 h 11"/>
              </a:gdLst>
              <a:ahLst/>
              <a:cxnLst>
                <a:cxn ang="0">
                  <a:pos x="T0" y="T1"/>
                </a:cxn>
                <a:cxn ang="0">
                  <a:pos x="T2" y="T3"/>
                </a:cxn>
                <a:cxn ang="0">
                  <a:pos x="T4" y="T5"/>
                </a:cxn>
                <a:cxn ang="0">
                  <a:pos x="T6" y="T7"/>
                </a:cxn>
                <a:cxn ang="0">
                  <a:pos x="T8" y="T9"/>
                </a:cxn>
                <a:cxn ang="0">
                  <a:pos x="T10" y="T11"/>
                </a:cxn>
              </a:cxnLst>
              <a:rect l="0" t="0" r="r" b="b"/>
              <a:pathLst>
                <a:path w="12" h="11">
                  <a:moveTo>
                    <a:pt x="9" y="11"/>
                  </a:moveTo>
                  <a:cubicBezTo>
                    <a:pt x="5" y="11"/>
                    <a:pt x="5" y="11"/>
                    <a:pt x="5" y="11"/>
                  </a:cubicBezTo>
                  <a:cubicBezTo>
                    <a:pt x="2" y="11"/>
                    <a:pt x="0" y="9"/>
                    <a:pt x="0" y="6"/>
                  </a:cubicBezTo>
                  <a:cubicBezTo>
                    <a:pt x="0" y="6"/>
                    <a:pt x="0" y="6"/>
                    <a:pt x="0" y="6"/>
                  </a:cubicBezTo>
                  <a:cubicBezTo>
                    <a:pt x="0" y="3"/>
                    <a:pt x="2" y="0"/>
                    <a:pt x="5" y="0"/>
                  </a:cubicBezTo>
                  <a:cubicBezTo>
                    <a:pt x="12" y="0"/>
                    <a:pt x="12" y="0"/>
                    <a:pt x="12"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0" name="Line 201"/>
            <p:cNvSpPr>
              <a:spLocks noChangeShapeType="1"/>
            </p:cNvSpPr>
            <p:nvPr/>
          </p:nvSpPr>
          <p:spPr bwMode="auto">
            <a:xfrm flipV="1">
              <a:off x="-4743450" y="1757363"/>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1" name="Line 202"/>
            <p:cNvSpPr>
              <a:spLocks noChangeShapeType="1"/>
            </p:cNvSpPr>
            <p:nvPr/>
          </p:nvSpPr>
          <p:spPr bwMode="auto">
            <a:xfrm flipV="1">
              <a:off x="-4743450" y="187960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4" name="Group 973"/>
          <p:cNvGrpSpPr/>
          <p:nvPr/>
        </p:nvGrpSpPr>
        <p:grpSpPr>
          <a:xfrm>
            <a:off x="4046752" y="1380926"/>
            <a:ext cx="322263" cy="322263"/>
            <a:chOff x="-4090987" y="1735138"/>
            <a:chExt cx="322263" cy="322263"/>
          </a:xfrm>
        </p:grpSpPr>
        <p:sp>
          <p:nvSpPr>
            <p:cNvPr id="912" name="Oval 203"/>
            <p:cNvSpPr>
              <a:spLocks noChangeArrowheads="1"/>
            </p:cNvSpPr>
            <p:nvPr/>
          </p:nvSpPr>
          <p:spPr bwMode="auto">
            <a:xfrm>
              <a:off x="-4052887" y="1773238"/>
              <a:ext cx="246063" cy="2460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3" name="Oval 204"/>
            <p:cNvSpPr>
              <a:spLocks noChangeArrowheads="1"/>
            </p:cNvSpPr>
            <p:nvPr/>
          </p:nvSpPr>
          <p:spPr bwMode="auto">
            <a:xfrm>
              <a:off x="-4090987" y="1735138"/>
              <a:ext cx="322263" cy="322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4" name="Line 205"/>
            <p:cNvSpPr>
              <a:spLocks noChangeShapeType="1"/>
            </p:cNvSpPr>
            <p:nvPr/>
          </p:nvSpPr>
          <p:spPr bwMode="auto">
            <a:xfrm flipV="1">
              <a:off x="-3956050" y="1846263"/>
              <a:ext cx="0" cy="1016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5" name="Line 206"/>
            <p:cNvSpPr>
              <a:spLocks noChangeShapeType="1"/>
            </p:cNvSpPr>
            <p:nvPr/>
          </p:nvSpPr>
          <p:spPr bwMode="auto">
            <a:xfrm flipV="1">
              <a:off x="-3938587" y="181133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6" name="Line 207"/>
            <p:cNvSpPr>
              <a:spLocks noChangeShapeType="1"/>
            </p:cNvSpPr>
            <p:nvPr/>
          </p:nvSpPr>
          <p:spPr bwMode="auto">
            <a:xfrm flipV="1">
              <a:off x="-3905250" y="181133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7" name="Line 208"/>
            <p:cNvSpPr>
              <a:spLocks noChangeShapeType="1"/>
            </p:cNvSpPr>
            <p:nvPr/>
          </p:nvSpPr>
          <p:spPr bwMode="auto">
            <a:xfrm flipV="1">
              <a:off x="-3938587" y="1965326"/>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8" name="Line 209"/>
            <p:cNvSpPr>
              <a:spLocks noChangeShapeType="1"/>
            </p:cNvSpPr>
            <p:nvPr/>
          </p:nvSpPr>
          <p:spPr bwMode="auto">
            <a:xfrm flipV="1">
              <a:off x="-3905250" y="1965326"/>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19" name="Freeform 210"/>
            <p:cNvSpPr>
              <a:spLocks/>
            </p:cNvSpPr>
            <p:nvPr/>
          </p:nvSpPr>
          <p:spPr bwMode="auto">
            <a:xfrm>
              <a:off x="-3981450" y="1836738"/>
              <a:ext cx="111125" cy="52388"/>
            </a:xfrm>
            <a:custGeom>
              <a:avLst/>
              <a:gdLst>
                <a:gd name="T0" fmla="*/ 0 w 26"/>
                <a:gd name="T1" fmla="*/ 0 h 12"/>
                <a:gd name="T2" fmla="*/ 18 w 26"/>
                <a:gd name="T3" fmla="*/ 0 h 12"/>
                <a:gd name="T4" fmla="*/ 26 w 26"/>
                <a:gd name="T5" fmla="*/ 6 h 12"/>
                <a:gd name="T6" fmla="*/ 26 w 26"/>
                <a:gd name="T7" fmla="*/ 6 h 12"/>
                <a:gd name="T8" fmla="*/ 18 w 26"/>
                <a:gd name="T9" fmla="*/ 12 h 12"/>
                <a:gd name="T10" fmla="*/ 8 w 26"/>
                <a:gd name="T11" fmla="*/ 12 h 12"/>
              </a:gdLst>
              <a:ahLst/>
              <a:cxnLst>
                <a:cxn ang="0">
                  <a:pos x="T0" y="T1"/>
                </a:cxn>
                <a:cxn ang="0">
                  <a:pos x="T2" y="T3"/>
                </a:cxn>
                <a:cxn ang="0">
                  <a:pos x="T4" y="T5"/>
                </a:cxn>
                <a:cxn ang="0">
                  <a:pos x="T6" y="T7"/>
                </a:cxn>
                <a:cxn ang="0">
                  <a:pos x="T8" y="T9"/>
                </a:cxn>
                <a:cxn ang="0">
                  <a:pos x="T10" y="T11"/>
                </a:cxn>
              </a:cxnLst>
              <a:rect l="0" t="0" r="r" b="b"/>
              <a:pathLst>
                <a:path w="26" h="12">
                  <a:moveTo>
                    <a:pt x="0" y="0"/>
                  </a:moveTo>
                  <a:cubicBezTo>
                    <a:pt x="18" y="0"/>
                    <a:pt x="18" y="0"/>
                    <a:pt x="18" y="0"/>
                  </a:cubicBezTo>
                  <a:cubicBezTo>
                    <a:pt x="22" y="0"/>
                    <a:pt x="26" y="2"/>
                    <a:pt x="26" y="6"/>
                  </a:cubicBezTo>
                  <a:cubicBezTo>
                    <a:pt x="26" y="6"/>
                    <a:pt x="26" y="6"/>
                    <a:pt x="26" y="6"/>
                  </a:cubicBezTo>
                  <a:cubicBezTo>
                    <a:pt x="26" y="10"/>
                    <a:pt x="22" y="12"/>
                    <a:pt x="18" y="12"/>
                  </a:cubicBezTo>
                  <a:cubicBezTo>
                    <a:pt x="8" y="12"/>
                    <a:pt x="8" y="12"/>
                    <a:pt x="8"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20" name="Freeform 211"/>
            <p:cNvSpPr>
              <a:spLocks/>
            </p:cNvSpPr>
            <p:nvPr/>
          </p:nvSpPr>
          <p:spPr bwMode="auto">
            <a:xfrm>
              <a:off x="-3981450" y="1889126"/>
              <a:ext cx="111125" cy="66675"/>
            </a:xfrm>
            <a:custGeom>
              <a:avLst/>
              <a:gdLst>
                <a:gd name="T0" fmla="*/ 8 w 26"/>
                <a:gd name="T1" fmla="*/ 0 h 16"/>
                <a:gd name="T2" fmla="*/ 18 w 26"/>
                <a:gd name="T3" fmla="*/ 0 h 16"/>
                <a:gd name="T4" fmla="*/ 26 w 26"/>
                <a:gd name="T5" fmla="*/ 8 h 16"/>
                <a:gd name="T6" fmla="*/ 26 w 26"/>
                <a:gd name="T7" fmla="*/ 8 h 16"/>
                <a:gd name="T8" fmla="*/ 18 w 26"/>
                <a:gd name="T9" fmla="*/ 16 h 16"/>
                <a:gd name="T10" fmla="*/ 0 w 26"/>
                <a:gd name="T11" fmla="*/ 16 h 16"/>
              </a:gdLst>
              <a:ahLst/>
              <a:cxnLst>
                <a:cxn ang="0">
                  <a:pos x="T0" y="T1"/>
                </a:cxn>
                <a:cxn ang="0">
                  <a:pos x="T2" y="T3"/>
                </a:cxn>
                <a:cxn ang="0">
                  <a:pos x="T4" y="T5"/>
                </a:cxn>
                <a:cxn ang="0">
                  <a:pos x="T6" y="T7"/>
                </a:cxn>
                <a:cxn ang="0">
                  <a:pos x="T8" y="T9"/>
                </a:cxn>
                <a:cxn ang="0">
                  <a:pos x="T10" y="T11"/>
                </a:cxn>
              </a:cxnLst>
              <a:rect l="0" t="0" r="r" b="b"/>
              <a:pathLst>
                <a:path w="26" h="16">
                  <a:moveTo>
                    <a:pt x="8" y="0"/>
                  </a:moveTo>
                  <a:cubicBezTo>
                    <a:pt x="18" y="0"/>
                    <a:pt x="18" y="0"/>
                    <a:pt x="18" y="0"/>
                  </a:cubicBezTo>
                  <a:cubicBezTo>
                    <a:pt x="22" y="0"/>
                    <a:pt x="26" y="4"/>
                    <a:pt x="26" y="8"/>
                  </a:cubicBezTo>
                  <a:cubicBezTo>
                    <a:pt x="26" y="8"/>
                    <a:pt x="26" y="8"/>
                    <a:pt x="26" y="8"/>
                  </a:cubicBezTo>
                  <a:cubicBezTo>
                    <a:pt x="26" y="12"/>
                    <a:pt x="22" y="16"/>
                    <a:pt x="18" y="16"/>
                  </a:cubicBezTo>
                  <a:cubicBezTo>
                    <a:pt x="0" y="16"/>
                    <a:pt x="0" y="16"/>
                    <a:pt x="0" y="16"/>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5" name="Group 974"/>
          <p:cNvGrpSpPr/>
          <p:nvPr/>
        </p:nvGrpSpPr>
        <p:grpSpPr>
          <a:xfrm>
            <a:off x="3301003" y="1380926"/>
            <a:ext cx="320675" cy="322263"/>
            <a:chOff x="-836612" y="1735138"/>
            <a:chExt cx="320675" cy="322263"/>
          </a:xfrm>
        </p:grpSpPr>
        <p:sp>
          <p:nvSpPr>
            <p:cNvPr id="946" name="Oval 237"/>
            <p:cNvSpPr>
              <a:spLocks noChangeArrowheads="1"/>
            </p:cNvSpPr>
            <p:nvPr/>
          </p:nvSpPr>
          <p:spPr bwMode="auto">
            <a:xfrm>
              <a:off x="-798512" y="1773238"/>
              <a:ext cx="244475" cy="2460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4" name="Oval 239"/>
            <p:cNvSpPr>
              <a:spLocks noChangeArrowheads="1"/>
            </p:cNvSpPr>
            <p:nvPr/>
          </p:nvSpPr>
          <p:spPr bwMode="auto">
            <a:xfrm>
              <a:off x="-836612" y="1735138"/>
              <a:ext cx="320675" cy="322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5" name="Freeform 240"/>
            <p:cNvSpPr>
              <a:spLocks/>
            </p:cNvSpPr>
            <p:nvPr/>
          </p:nvSpPr>
          <p:spPr bwMode="auto">
            <a:xfrm>
              <a:off x="-735012" y="1828801"/>
              <a:ext cx="104775" cy="60325"/>
            </a:xfrm>
            <a:custGeom>
              <a:avLst/>
              <a:gdLst>
                <a:gd name="T0" fmla="*/ 0 w 66"/>
                <a:gd name="T1" fmla="*/ 0 h 38"/>
                <a:gd name="T2" fmla="*/ 32 w 66"/>
                <a:gd name="T3" fmla="*/ 38 h 38"/>
                <a:gd name="T4" fmla="*/ 66 w 66"/>
                <a:gd name="T5" fmla="*/ 0 h 38"/>
              </a:gdLst>
              <a:ahLst/>
              <a:cxnLst>
                <a:cxn ang="0">
                  <a:pos x="T0" y="T1"/>
                </a:cxn>
                <a:cxn ang="0">
                  <a:pos x="T2" y="T3"/>
                </a:cxn>
                <a:cxn ang="0">
                  <a:pos x="T4" y="T5"/>
                </a:cxn>
              </a:cxnLst>
              <a:rect l="0" t="0" r="r" b="b"/>
              <a:pathLst>
                <a:path w="66" h="38">
                  <a:moveTo>
                    <a:pt x="0" y="0"/>
                  </a:moveTo>
                  <a:lnTo>
                    <a:pt x="32" y="38"/>
                  </a:lnTo>
                  <a:lnTo>
                    <a:pt x="66"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6" name="Line 241"/>
            <p:cNvSpPr>
              <a:spLocks noChangeShapeType="1"/>
            </p:cNvSpPr>
            <p:nvPr/>
          </p:nvSpPr>
          <p:spPr bwMode="auto">
            <a:xfrm flipV="1">
              <a:off x="-684212" y="1897063"/>
              <a:ext cx="0" cy="682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7" name="Line 242"/>
            <p:cNvSpPr>
              <a:spLocks noChangeShapeType="1"/>
            </p:cNvSpPr>
            <p:nvPr/>
          </p:nvSpPr>
          <p:spPr bwMode="auto">
            <a:xfrm>
              <a:off x="-727075" y="1889126"/>
              <a:ext cx="84138"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1" name="Line 243"/>
            <p:cNvSpPr>
              <a:spLocks noChangeShapeType="1"/>
            </p:cNvSpPr>
            <p:nvPr/>
          </p:nvSpPr>
          <p:spPr bwMode="auto">
            <a:xfrm>
              <a:off x="-727075" y="1922463"/>
              <a:ext cx="84138"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6" name="Group 985"/>
          <p:cNvGrpSpPr/>
          <p:nvPr/>
        </p:nvGrpSpPr>
        <p:grpSpPr>
          <a:xfrm>
            <a:off x="3364503" y="2174874"/>
            <a:ext cx="193675" cy="238126"/>
            <a:chOff x="-7289800" y="2592388"/>
            <a:chExt cx="193675" cy="238126"/>
          </a:xfrm>
        </p:grpSpPr>
        <p:sp>
          <p:nvSpPr>
            <p:cNvPr id="309" name="Freeform 271"/>
            <p:cNvSpPr>
              <a:spLocks/>
            </p:cNvSpPr>
            <p:nvPr/>
          </p:nvSpPr>
          <p:spPr bwMode="auto">
            <a:xfrm>
              <a:off x="-7289800" y="2592388"/>
              <a:ext cx="193675" cy="93663"/>
            </a:xfrm>
            <a:custGeom>
              <a:avLst/>
              <a:gdLst>
                <a:gd name="T0" fmla="*/ 0 w 122"/>
                <a:gd name="T1" fmla="*/ 0 h 59"/>
                <a:gd name="T2" fmla="*/ 61 w 122"/>
                <a:gd name="T3" fmla="*/ 59 h 59"/>
                <a:gd name="T4" fmla="*/ 122 w 122"/>
                <a:gd name="T5" fmla="*/ 0 h 59"/>
              </a:gdLst>
              <a:ahLst/>
              <a:cxnLst>
                <a:cxn ang="0">
                  <a:pos x="T0" y="T1"/>
                </a:cxn>
                <a:cxn ang="0">
                  <a:pos x="T2" y="T3"/>
                </a:cxn>
                <a:cxn ang="0">
                  <a:pos x="T4" y="T5"/>
                </a:cxn>
              </a:cxnLst>
              <a:rect l="0" t="0" r="r" b="b"/>
              <a:pathLst>
                <a:path w="122" h="59">
                  <a:moveTo>
                    <a:pt x="0" y="0"/>
                  </a:moveTo>
                  <a:lnTo>
                    <a:pt x="61" y="59"/>
                  </a:lnTo>
                  <a:lnTo>
                    <a:pt x="122"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0" name="Line 272"/>
            <p:cNvSpPr>
              <a:spLocks noChangeShapeType="1"/>
            </p:cNvSpPr>
            <p:nvPr/>
          </p:nvSpPr>
          <p:spPr bwMode="auto">
            <a:xfrm flipV="1">
              <a:off x="-7192962" y="2695576"/>
              <a:ext cx="0" cy="1349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1" name="Line 273"/>
            <p:cNvSpPr>
              <a:spLocks noChangeShapeType="1"/>
            </p:cNvSpPr>
            <p:nvPr/>
          </p:nvSpPr>
          <p:spPr bwMode="auto">
            <a:xfrm>
              <a:off x="-7269162" y="2686051"/>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2" name="Line 274"/>
            <p:cNvSpPr>
              <a:spLocks noChangeShapeType="1"/>
            </p:cNvSpPr>
            <p:nvPr/>
          </p:nvSpPr>
          <p:spPr bwMode="auto">
            <a:xfrm>
              <a:off x="-7269162" y="2754313"/>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5" name="Group 984"/>
          <p:cNvGrpSpPr/>
          <p:nvPr/>
        </p:nvGrpSpPr>
        <p:grpSpPr>
          <a:xfrm>
            <a:off x="4138033" y="2174874"/>
            <a:ext cx="139700" cy="238126"/>
            <a:chOff x="-6438900" y="2592388"/>
            <a:chExt cx="139700" cy="238126"/>
          </a:xfrm>
        </p:grpSpPr>
        <p:sp>
          <p:nvSpPr>
            <p:cNvPr id="313" name="Line 275"/>
            <p:cNvSpPr>
              <a:spLocks noChangeShapeType="1"/>
            </p:cNvSpPr>
            <p:nvPr/>
          </p:nvSpPr>
          <p:spPr bwMode="auto">
            <a:xfrm flipV="1">
              <a:off x="-6413500" y="2627313"/>
              <a:ext cx="0" cy="169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4" name="Line 276"/>
            <p:cNvSpPr>
              <a:spLocks noChangeShapeType="1"/>
            </p:cNvSpPr>
            <p:nvPr/>
          </p:nvSpPr>
          <p:spPr bwMode="auto">
            <a:xfrm flipV="1">
              <a:off x="-6378575" y="25923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5" name="Line 277"/>
            <p:cNvSpPr>
              <a:spLocks noChangeShapeType="1"/>
            </p:cNvSpPr>
            <p:nvPr/>
          </p:nvSpPr>
          <p:spPr bwMode="auto">
            <a:xfrm flipV="1">
              <a:off x="-6345237" y="2592388"/>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6" name="Line 278"/>
            <p:cNvSpPr>
              <a:spLocks noChangeShapeType="1"/>
            </p:cNvSpPr>
            <p:nvPr/>
          </p:nvSpPr>
          <p:spPr bwMode="auto">
            <a:xfrm flipV="1">
              <a:off x="-6378575" y="281305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7" name="Line 279"/>
            <p:cNvSpPr>
              <a:spLocks noChangeShapeType="1"/>
            </p:cNvSpPr>
            <p:nvPr/>
          </p:nvSpPr>
          <p:spPr bwMode="auto">
            <a:xfrm flipV="1">
              <a:off x="-6345237" y="281305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8" name="Freeform 280"/>
            <p:cNvSpPr>
              <a:spLocks/>
            </p:cNvSpPr>
            <p:nvPr/>
          </p:nvSpPr>
          <p:spPr bwMode="auto">
            <a:xfrm>
              <a:off x="-6438900" y="2617788"/>
              <a:ext cx="139700" cy="85725"/>
            </a:xfrm>
            <a:custGeom>
              <a:avLst/>
              <a:gdLst>
                <a:gd name="T0" fmla="*/ 0 w 33"/>
                <a:gd name="T1" fmla="*/ 0 h 20"/>
                <a:gd name="T2" fmla="*/ 22 w 33"/>
                <a:gd name="T3" fmla="*/ 0 h 20"/>
                <a:gd name="T4" fmla="*/ 33 w 33"/>
                <a:gd name="T5" fmla="*/ 10 h 20"/>
                <a:gd name="T6" fmla="*/ 33 w 33"/>
                <a:gd name="T7" fmla="*/ 10 h 20"/>
                <a:gd name="T8" fmla="*/ 22 w 33"/>
                <a:gd name="T9" fmla="*/ 20 h 20"/>
                <a:gd name="T10" fmla="*/ 8 w 33"/>
                <a:gd name="T11" fmla="*/ 20 h 20"/>
              </a:gdLst>
              <a:ahLst/>
              <a:cxnLst>
                <a:cxn ang="0">
                  <a:pos x="T0" y="T1"/>
                </a:cxn>
                <a:cxn ang="0">
                  <a:pos x="T2" y="T3"/>
                </a:cxn>
                <a:cxn ang="0">
                  <a:pos x="T4" y="T5"/>
                </a:cxn>
                <a:cxn ang="0">
                  <a:pos x="T6" y="T7"/>
                </a:cxn>
                <a:cxn ang="0">
                  <a:pos x="T8" y="T9"/>
                </a:cxn>
                <a:cxn ang="0">
                  <a:pos x="T10" y="T11"/>
                </a:cxn>
              </a:cxnLst>
              <a:rect l="0" t="0" r="r" b="b"/>
              <a:pathLst>
                <a:path w="33" h="20">
                  <a:moveTo>
                    <a:pt x="0" y="0"/>
                  </a:moveTo>
                  <a:cubicBezTo>
                    <a:pt x="22" y="0"/>
                    <a:pt x="22" y="0"/>
                    <a:pt x="22" y="0"/>
                  </a:cubicBezTo>
                  <a:cubicBezTo>
                    <a:pt x="28" y="0"/>
                    <a:pt x="33" y="4"/>
                    <a:pt x="33" y="10"/>
                  </a:cubicBezTo>
                  <a:cubicBezTo>
                    <a:pt x="33" y="10"/>
                    <a:pt x="33" y="10"/>
                    <a:pt x="33" y="10"/>
                  </a:cubicBezTo>
                  <a:cubicBezTo>
                    <a:pt x="33" y="16"/>
                    <a:pt x="28" y="20"/>
                    <a:pt x="22" y="20"/>
                  </a:cubicBezTo>
                  <a:cubicBezTo>
                    <a:pt x="8" y="20"/>
                    <a:pt x="8" y="20"/>
                    <a:pt x="8" y="2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9" name="Freeform 281"/>
            <p:cNvSpPr>
              <a:spLocks/>
            </p:cNvSpPr>
            <p:nvPr/>
          </p:nvSpPr>
          <p:spPr bwMode="auto">
            <a:xfrm>
              <a:off x="-6438900" y="2703513"/>
              <a:ext cx="139700" cy="101600"/>
            </a:xfrm>
            <a:custGeom>
              <a:avLst/>
              <a:gdLst>
                <a:gd name="T0" fmla="*/ 8 w 33"/>
                <a:gd name="T1" fmla="*/ 0 h 24"/>
                <a:gd name="T2" fmla="*/ 22 w 33"/>
                <a:gd name="T3" fmla="*/ 0 h 24"/>
                <a:gd name="T4" fmla="*/ 33 w 33"/>
                <a:gd name="T5" fmla="*/ 12 h 24"/>
                <a:gd name="T6" fmla="*/ 33 w 33"/>
                <a:gd name="T7" fmla="*/ 12 h 24"/>
                <a:gd name="T8" fmla="*/ 22 w 33"/>
                <a:gd name="T9" fmla="*/ 24 h 24"/>
                <a:gd name="T10" fmla="*/ 0 w 33"/>
                <a:gd name="T11" fmla="*/ 24 h 24"/>
              </a:gdLst>
              <a:ahLst/>
              <a:cxnLst>
                <a:cxn ang="0">
                  <a:pos x="T0" y="T1"/>
                </a:cxn>
                <a:cxn ang="0">
                  <a:pos x="T2" y="T3"/>
                </a:cxn>
                <a:cxn ang="0">
                  <a:pos x="T4" y="T5"/>
                </a:cxn>
                <a:cxn ang="0">
                  <a:pos x="T6" y="T7"/>
                </a:cxn>
                <a:cxn ang="0">
                  <a:pos x="T8" y="T9"/>
                </a:cxn>
                <a:cxn ang="0">
                  <a:pos x="T10" y="T11"/>
                </a:cxn>
              </a:cxnLst>
              <a:rect l="0" t="0" r="r" b="b"/>
              <a:pathLst>
                <a:path w="33" h="24">
                  <a:moveTo>
                    <a:pt x="8" y="0"/>
                  </a:moveTo>
                  <a:cubicBezTo>
                    <a:pt x="22" y="0"/>
                    <a:pt x="22" y="0"/>
                    <a:pt x="22" y="0"/>
                  </a:cubicBezTo>
                  <a:cubicBezTo>
                    <a:pt x="28" y="0"/>
                    <a:pt x="33" y="6"/>
                    <a:pt x="33" y="12"/>
                  </a:cubicBezTo>
                  <a:cubicBezTo>
                    <a:pt x="33" y="12"/>
                    <a:pt x="33" y="12"/>
                    <a:pt x="33" y="12"/>
                  </a:cubicBezTo>
                  <a:cubicBezTo>
                    <a:pt x="33" y="18"/>
                    <a:pt x="28" y="24"/>
                    <a:pt x="22" y="24"/>
                  </a:cubicBezTo>
                  <a:cubicBezTo>
                    <a:pt x="0" y="24"/>
                    <a:pt x="0" y="24"/>
                    <a:pt x="0" y="24"/>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84" name="Group 983"/>
          <p:cNvGrpSpPr/>
          <p:nvPr/>
        </p:nvGrpSpPr>
        <p:grpSpPr>
          <a:xfrm>
            <a:off x="1126910" y="2158206"/>
            <a:ext cx="119063" cy="271463"/>
            <a:chOff x="-4803775" y="2576513"/>
            <a:chExt cx="119063" cy="271463"/>
          </a:xfrm>
        </p:grpSpPr>
        <p:sp>
          <p:nvSpPr>
            <p:cNvPr id="325" name="Freeform 287"/>
            <p:cNvSpPr>
              <a:spLocks/>
            </p:cNvSpPr>
            <p:nvPr/>
          </p:nvSpPr>
          <p:spPr bwMode="auto">
            <a:xfrm>
              <a:off x="-4799012" y="2711451"/>
              <a:ext cx="114300" cy="88900"/>
            </a:xfrm>
            <a:custGeom>
              <a:avLst/>
              <a:gdLst>
                <a:gd name="T0" fmla="*/ 9 w 27"/>
                <a:gd name="T1" fmla="*/ 0 h 21"/>
                <a:gd name="T2" fmla="*/ 17 w 27"/>
                <a:gd name="T3" fmla="*/ 0 h 21"/>
                <a:gd name="T4" fmla="*/ 27 w 27"/>
                <a:gd name="T5" fmla="*/ 10 h 21"/>
                <a:gd name="T6" fmla="*/ 27 w 27"/>
                <a:gd name="T7" fmla="*/ 11 h 21"/>
                <a:gd name="T8" fmla="*/ 17 w 27"/>
                <a:gd name="T9" fmla="*/ 21 h 21"/>
                <a:gd name="T10" fmla="*/ 0 w 27"/>
                <a:gd name="T11" fmla="*/ 21 h 21"/>
              </a:gdLst>
              <a:ahLst/>
              <a:cxnLst>
                <a:cxn ang="0">
                  <a:pos x="T0" y="T1"/>
                </a:cxn>
                <a:cxn ang="0">
                  <a:pos x="T2" y="T3"/>
                </a:cxn>
                <a:cxn ang="0">
                  <a:pos x="T4" y="T5"/>
                </a:cxn>
                <a:cxn ang="0">
                  <a:pos x="T6" y="T7"/>
                </a:cxn>
                <a:cxn ang="0">
                  <a:pos x="T8" y="T9"/>
                </a:cxn>
                <a:cxn ang="0">
                  <a:pos x="T10" y="T11"/>
                </a:cxn>
              </a:cxnLst>
              <a:rect l="0" t="0" r="r" b="b"/>
              <a:pathLst>
                <a:path w="27" h="21">
                  <a:moveTo>
                    <a:pt x="9" y="0"/>
                  </a:moveTo>
                  <a:cubicBezTo>
                    <a:pt x="17" y="0"/>
                    <a:pt x="17" y="0"/>
                    <a:pt x="17" y="0"/>
                  </a:cubicBezTo>
                  <a:cubicBezTo>
                    <a:pt x="23" y="0"/>
                    <a:pt x="27" y="5"/>
                    <a:pt x="27" y="10"/>
                  </a:cubicBezTo>
                  <a:cubicBezTo>
                    <a:pt x="27" y="11"/>
                    <a:pt x="27" y="11"/>
                    <a:pt x="27" y="11"/>
                  </a:cubicBezTo>
                  <a:cubicBezTo>
                    <a:pt x="27" y="17"/>
                    <a:pt x="23" y="21"/>
                    <a:pt x="17" y="21"/>
                  </a:cubicBezTo>
                  <a:cubicBezTo>
                    <a:pt x="0" y="21"/>
                    <a:pt x="0" y="21"/>
                    <a:pt x="0" y="2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6" name="Freeform 288"/>
            <p:cNvSpPr>
              <a:spLocks/>
            </p:cNvSpPr>
            <p:nvPr/>
          </p:nvSpPr>
          <p:spPr bwMode="auto">
            <a:xfrm>
              <a:off x="-4803775" y="2622551"/>
              <a:ext cx="111125" cy="88900"/>
            </a:xfrm>
            <a:custGeom>
              <a:avLst/>
              <a:gdLst>
                <a:gd name="T0" fmla="*/ 18 w 26"/>
                <a:gd name="T1" fmla="*/ 21 h 21"/>
                <a:gd name="T2" fmla="*/ 10 w 26"/>
                <a:gd name="T3" fmla="*/ 21 h 21"/>
                <a:gd name="T4" fmla="*/ 0 w 26"/>
                <a:gd name="T5" fmla="*/ 11 h 21"/>
                <a:gd name="T6" fmla="*/ 0 w 26"/>
                <a:gd name="T7" fmla="*/ 10 h 21"/>
                <a:gd name="T8" fmla="*/ 10 w 26"/>
                <a:gd name="T9" fmla="*/ 0 h 21"/>
                <a:gd name="T10" fmla="*/ 26 w 26"/>
                <a:gd name="T11" fmla="*/ 0 h 21"/>
              </a:gdLst>
              <a:ahLst/>
              <a:cxnLst>
                <a:cxn ang="0">
                  <a:pos x="T0" y="T1"/>
                </a:cxn>
                <a:cxn ang="0">
                  <a:pos x="T2" y="T3"/>
                </a:cxn>
                <a:cxn ang="0">
                  <a:pos x="T4" y="T5"/>
                </a:cxn>
                <a:cxn ang="0">
                  <a:pos x="T6" y="T7"/>
                </a:cxn>
                <a:cxn ang="0">
                  <a:pos x="T8" y="T9"/>
                </a:cxn>
                <a:cxn ang="0">
                  <a:pos x="T10" y="T11"/>
                </a:cxn>
              </a:cxnLst>
              <a:rect l="0" t="0" r="r" b="b"/>
              <a:pathLst>
                <a:path w="26" h="21">
                  <a:moveTo>
                    <a:pt x="18" y="21"/>
                  </a:moveTo>
                  <a:cubicBezTo>
                    <a:pt x="10" y="21"/>
                    <a:pt x="10" y="21"/>
                    <a:pt x="10" y="21"/>
                  </a:cubicBezTo>
                  <a:cubicBezTo>
                    <a:pt x="4" y="21"/>
                    <a:pt x="0" y="16"/>
                    <a:pt x="0" y="11"/>
                  </a:cubicBezTo>
                  <a:cubicBezTo>
                    <a:pt x="0" y="10"/>
                    <a:pt x="0" y="10"/>
                    <a:pt x="0" y="10"/>
                  </a:cubicBezTo>
                  <a:cubicBezTo>
                    <a:pt x="0" y="4"/>
                    <a:pt x="4" y="0"/>
                    <a:pt x="10" y="0"/>
                  </a:cubicBezTo>
                  <a:cubicBezTo>
                    <a:pt x="26" y="0"/>
                    <a:pt x="26" y="0"/>
                    <a:pt x="26"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7" name="Line 289"/>
            <p:cNvSpPr>
              <a:spLocks noChangeShapeType="1"/>
            </p:cNvSpPr>
            <p:nvPr/>
          </p:nvSpPr>
          <p:spPr bwMode="auto">
            <a:xfrm>
              <a:off x="-4735512" y="259238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8" name="Line 290"/>
            <p:cNvSpPr>
              <a:spLocks noChangeShapeType="1"/>
            </p:cNvSpPr>
            <p:nvPr/>
          </p:nvSpPr>
          <p:spPr bwMode="auto">
            <a:xfrm flipV="1">
              <a:off x="-4743450" y="2576513"/>
              <a:ext cx="0" cy="412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9" name="Line 291"/>
            <p:cNvSpPr>
              <a:spLocks noChangeShapeType="1"/>
            </p:cNvSpPr>
            <p:nvPr/>
          </p:nvSpPr>
          <p:spPr bwMode="auto">
            <a:xfrm flipV="1">
              <a:off x="-4743450" y="2805113"/>
              <a:ext cx="0"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3" name="Group 972"/>
          <p:cNvGrpSpPr/>
          <p:nvPr/>
        </p:nvGrpSpPr>
        <p:grpSpPr>
          <a:xfrm>
            <a:off x="10888713" y="2916761"/>
            <a:ext cx="254001" cy="271463"/>
            <a:chOff x="-4057650" y="2576513"/>
            <a:chExt cx="254001" cy="271463"/>
          </a:xfrm>
        </p:grpSpPr>
        <p:sp>
          <p:nvSpPr>
            <p:cNvPr id="330" name="Freeform 292"/>
            <p:cNvSpPr>
              <a:spLocks/>
            </p:cNvSpPr>
            <p:nvPr/>
          </p:nvSpPr>
          <p:spPr bwMode="auto">
            <a:xfrm>
              <a:off x="-4057650" y="2711451"/>
              <a:ext cx="187325" cy="42863"/>
            </a:xfrm>
            <a:custGeom>
              <a:avLst/>
              <a:gdLst>
                <a:gd name="T0" fmla="*/ 44 w 44"/>
                <a:gd name="T1" fmla="*/ 10 h 10"/>
                <a:gd name="T2" fmla="*/ 44 w 44"/>
                <a:gd name="T3" fmla="*/ 10 h 10"/>
                <a:gd name="T4" fmla="*/ 22 w 44"/>
                <a:gd name="T5" fmla="*/ 0 h 10"/>
                <a:gd name="T6" fmla="*/ 0 w 44"/>
                <a:gd name="T7" fmla="*/ 10 h 10"/>
                <a:gd name="T8" fmla="*/ 0 w 44"/>
                <a:gd name="T9" fmla="*/ 10 h 10"/>
              </a:gdLst>
              <a:ahLst/>
              <a:cxnLst>
                <a:cxn ang="0">
                  <a:pos x="T0" y="T1"/>
                </a:cxn>
                <a:cxn ang="0">
                  <a:pos x="T2" y="T3"/>
                </a:cxn>
                <a:cxn ang="0">
                  <a:pos x="T4" y="T5"/>
                </a:cxn>
                <a:cxn ang="0">
                  <a:pos x="T6" y="T7"/>
                </a:cxn>
                <a:cxn ang="0">
                  <a:pos x="T8" y="T9"/>
                </a:cxn>
              </a:cxnLst>
              <a:rect l="0" t="0" r="r" b="b"/>
              <a:pathLst>
                <a:path w="44" h="10">
                  <a:moveTo>
                    <a:pt x="44" y="10"/>
                  </a:moveTo>
                  <a:cubicBezTo>
                    <a:pt x="44" y="10"/>
                    <a:pt x="44" y="10"/>
                    <a:pt x="44" y="10"/>
                  </a:cubicBezTo>
                  <a:cubicBezTo>
                    <a:pt x="44" y="5"/>
                    <a:pt x="34" y="0"/>
                    <a:pt x="22" y="0"/>
                  </a:cubicBezTo>
                  <a:cubicBezTo>
                    <a:pt x="10" y="0"/>
                    <a:pt x="0" y="5"/>
                    <a:pt x="0" y="10"/>
                  </a:cubicBezTo>
                  <a:cubicBezTo>
                    <a:pt x="0" y="10"/>
                    <a:pt x="0" y="10"/>
                    <a:pt x="0"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1" name="Line 293"/>
            <p:cNvSpPr>
              <a:spLocks noChangeShapeType="1"/>
            </p:cNvSpPr>
            <p:nvPr/>
          </p:nvSpPr>
          <p:spPr bwMode="auto">
            <a:xfrm>
              <a:off x="-3963987" y="279241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2" name="Line 294"/>
            <p:cNvSpPr>
              <a:spLocks noChangeShapeType="1"/>
            </p:cNvSpPr>
            <p:nvPr/>
          </p:nvSpPr>
          <p:spPr bwMode="auto">
            <a:xfrm>
              <a:off x="-4057650" y="284003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3" name="Freeform 295"/>
            <p:cNvSpPr>
              <a:spLocks/>
            </p:cNvSpPr>
            <p:nvPr/>
          </p:nvSpPr>
          <p:spPr bwMode="auto">
            <a:xfrm>
              <a:off x="-4057650" y="2754313"/>
              <a:ext cx="187325" cy="93663"/>
            </a:xfrm>
            <a:custGeom>
              <a:avLst/>
              <a:gdLst>
                <a:gd name="T0" fmla="*/ 44 w 44"/>
                <a:gd name="T1" fmla="*/ 10 h 22"/>
                <a:gd name="T2" fmla="*/ 44 w 44"/>
                <a:gd name="T3" fmla="*/ 0 h 22"/>
                <a:gd name="T4" fmla="*/ 44 w 44"/>
                <a:gd name="T5" fmla="*/ 0 h 22"/>
                <a:gd name="T6" fmla="*/ 22 w 44"/>
                <a:gd name="T7" fmla="*/ 10 h 22"/>
                <a:gd name="T8" fmla="*/ 0 w 44"/>
                <a:gd name="T9" fmla="*/ 0 h 22"/>
                <a:gd name="T10" fmla="*/ 0 w 44"/>
                <a:gd name="T11" fmla="*/ 0 h 22"/>
                <a:gd name="T12" fmla="*/ 0 w 44"/>
                <a:gd name="T13" fmla="*/ 10 h 22"/>
                <a:gd name="T14" fmla="*/ 0 w 44"/>
                <a:gd name="T15" fmla="*/ 12 h 22"/>
                <a:gd name="T16" fmla="*/ 22 w 44"/>
                <a:gd name="T17" fmla="*/ 22 h 22"/>
                <a:gd name="T18" fmla="*/ 44 w 44"/>
                <a:gd name="T19" fmla="*/ 12 h 22"/>
                <a:gd name="T20" fmla="*/ 44 w 44"/>
                <a:gd name="T2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2">
                  <a:moveTo>
                    <a:pt x="44" y="10"/>
                  </a:moveTo>
                  <a:cubicBezTo>
                    <a:pt x="44" y="0"/>
                    <a:pt x="44" y="0"/>
                    <a:pt x="44" y="0"/>
                  </a:cubicBezTo>
                  <a:cubicBezTo>
                    <a:pt x="44" y="0"/>
                    <a:pt x="44" y="0"/>
                    <a:pt x="44" y="0"/>
                  </a:cubicBezTo>
                  <a:cubicBezTo>
                    <a:pt x="44" y="6"/>
                    <a:pt x="34" y="10"/>
                    <a:pt x="22" y="10"/>
                  </a:cubicBezTo>
                  <a:cubicBezTo>
                    <a:pt x="10" y="10"/>
                    <a:pt x="0" y="6"/>
                    <a:pt x="0" y="0"/>
                  </a:cubicBezTo>
                  <a:cubicBezTo>
                    <a:pt x="0" y="0"/>
                    <a:pt x="0" y="0"/>
                    <a:pt x="0" y="0"/>
                  </a:cubicBezTo>
                  <a:cubicBezTo>
                    <a:pt x="0" y="10"/>
                    <a:pt x="0" y="10"/>
                    <a:pt x="0" y="10"/>
                  </a:cubicBezTo>
                  <a:cubicBezTo>
                    <a:pt x="0" y="12"/>
                    <a:pt x="0" y="12"/>
                    <a:pt x="0" y="12"/>
                  </a:cubicBezTo>
                  <a:cubicBezTo>
                    <a:pt x="0" y="18"/>
                    <a:pt x="10" y="22"/>
                    <a:pt x="22" y="22"/>
                  </a:cubicBezTo>
                  <a:cubicBezTo>
                    <a:pt x="34" y="22"/>
                    <a:pt x="44" y="18"/>
                    <a:pt x="44" y="12"/>
                  </a:cubicBezTo>
                  <a:lnTo>
                    <a:pt x="44"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4" name="Freeform 296"/>
            <p:cNvSpPr>
              <a:spLocks/>
            </p:cNvSpPr>
            <p:nvPr/>
          </p:nvSpPr>
          <p:spPr bwMode="auto">
            <a:xfrm>
              <a:off x="-4057650" y="2754313"/>
              <a:ext cx="187325" cy="42863"/>
            </a:xfrm>
            <a:custGeom>
              <a:avLst/>
              <a:gdLst>
                <a:gd name="T0" fmla="*/ 0 w 44"/>
                <a:gd name="T1" fmla="*/ 0 h 10"/>
                <a:gd name="T2" fmla="*/ 22 w 44"/>
                <a:gd name="T3" fmla="*/ 10 h 10"/>
                <a:gd name="T4" fmla="*/ 44 w 44"/>
                <a:gd name="T5" fmla="*/ 0 h 10"/>
              </a:gdLst>
              <a:ahLst/>
              <a:cxnLst>
                <a:cxn ang="0">
                  <a:pos x="T0" y="T1"/>
                </a:cxn>
                <a:cxn ang="0">
                  <a:pos x="T2" y="T3"/>
                </a:cxn>
                <a:cxn ang="0">
                  <a:pos x="T4" y="T5"/>
                </a:cxn>
              </a:cxnLst>
              <a:rect l="0" t="0" r="r" b="b"/>
              <a:pathLst>
                <a:path w="44" h="10">
                  <a:moveTo>
                    <a:pt x="0" y="0"/>
                  </a:moveTo>
                  <a:cubicBezTo>
                    <a:pt x="0" y="6"/>
                    <a:pt x="10" y="10"/>
                    <a:pt x="22" y="10"/>
                  </a:cubicBezTo>
                  <a:cubicBezTo>
                    <a:pt x="34" y="10"/>
                    <a:pt x="44" y="6"/>
                    <a:pt x="4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5" name="Line 297"/>
            <p:cNvSpPr>
              <a:spLocks noChangeShapeType="1"/>
            </p:cNvSpPr>
            <p:nvPr/>
          </p:nvSpPr>
          <p:spPr bwMode="auto">
            <a:xfrm>
              <a:off x="-3963987" y="279717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6" name="Line 298"/>
            <p:cNvSpPr>
              <a:spLocks noChangeShapeType="1"/>
            </p:cNvSpPr>
            <p:nvPr/>
          </p:nvSpPr>
          <p:spPr bwMode="auto">
            <a:xfrm>
              <a:off x="-4006850" y="2792413"/>
              <a:ext cx="0"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7" name="Line 299"/>
            <p:cNvSpPr>
              <a:spLocks noChangeShapeType="1"/>
            </p:cNvSpPr>
            <p:nvPr/>
          </p:nvSpPr>
          <p:spPr bwMode="auto">
            <a:xfrm>
              <a:off x="-3905250" y="2792413"/>
              <a:ext cx="0"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8" name="Line 300"/>
            <p:cNvSpPr>
              <a:spLocks noChangeShapeType="1"/>
            </p:cNvSpPr>
            <p:nvPr/>
          </p:nvSpPr>
          <p:spPr bwMode="auto">
            <a:xfrm>
              <a:off x="-3956050" y="2805113"/>
              <a:ext cx="0" cy="3492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9" name="Freeform 301"/>
            <p:cNvSpPr>
              <a:spLocks/>
            </p:cNvSpPr>
            <p:nvPr/>
          </p:nvSpPr>
          <p:spPr bwMode="auto">
            <a:xfrm>
              <a:off x="-3989387" y="2576513"/>
              <a:ext cx="185738" cy="41275"/>
            </a:xfrm>
            <a:custGeom>
              <a:avLst/>
              <a:gdLst>
                <a:gd name="T0" fmla="*/ 44 w 44"/>
                <a:gd name="T1" fmla="*/ 10 h 10"/>
                <a:gd name="T2" fmla="*/ 44 w 44"/>
                <a:gd name="T3" fmla="*/ 10 h 10"/>
                <a:gd name="T4" fmla="*/ 22 w 44"/>
                <a:gd name="T5" fmla="*/ 0 h 10"/>
                <a:gd name="T6" fmla="*/ 0 w 44"/>
                <a:gd name="T7" fmla="*/ 10 h 10"/>
                <a:gd name="T8" fmla="*/ 0 w 44"/>
                <a:gd name="T9" fmla="*/ 10 h 10"/>
              </a:gdLst>
              <a:ahLst/>
              <a:cxnLst>
                <a:cxn ang="0">
                  <a:pos x="T0" y="T1"/>
                </a:cxn>
                <a:cxn ang="0">
                  <a:pos x="T2" y="T3"/>
                </a:cxn>
                <a:cxn ang="0">
                  <a:pos x="T4" y="T5"/>
                </a:cxn>
                <a:cxn ang="0">
                  <a:pos x="T6" y="T7"/>
                </a:cxn>
                <a:cxn ang="0">
                  <a:pos x="T8" y="T9"/>
                </a:cxn>
              </a:cxnLst>
              <a:rect l="0" t="0" r="r" b="b"/>
              <a:pathLst>
                <a:path w="44" h="10">
                  <a:moveTo>
                    <a:pt x="44" y="10"/>
                  </a:moveTo>
                  <a:cubicBezTo>
                    <a:pt x="44" y="10"/>
                    <a:pt x="44" y="10"/>
                    <a:pt x="44" y="10"/>
                  </a:cubicBezTo>
                  <a:cubicBezTo>
                    <a:pt x="44" y="5"/>
                    <a:pt x="34" y="0"/>
                    <a:pt x="22" y="0"/>
                  </a:cubicBezTo>
                  <a:cubicBezTo>
                    <a:pt x="10" y="0"/>
                    <a:pt x="0" y="5"/>
                    <a:pt x="0" y="10"/>
                  </a:cubicBezTo>
                  <a:cubicBezTo>
                    <a:pt x="0" y="10"/>
                    <a:pt x="0" y="10"/>
                    <a:pt x="0"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0" name="Line 302"/>
            <p:cNvSpPr>
              <a:spLocks noChangeShapeType="1"/>
            </p:cNvSpPr>
            <p:nvPr/>
          </p:nvSpPr>
          <p:spPr bwMode="auto">
            <a:xfrm>
              <a:off x="-3895725" y="265747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1" name="Line 303"/>
            <p:cNvSpPr>
              <a:spLocks noChangeShapeType="1"/>
            </p:cNvSpPr>
            <p:nvPr/>
          </p:nvSpPr>
          <p:spPr bwMode="auto">
            <a:xfrm>
              <a:off x="-3989387" y="270351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42" name="Freeform 304"/>
            <p:cNvSpPr>
              <a:spLocks/>
            </p:cNvSpPr>
            <p:nvPr/>
          </p:nvSpPr>
          <p:spPr bwMode="auto">
            <a:xfrm>
              <a:off x="-3989387" y="2617788"/>
              <a:ext cx="185738" cy="93663"/>
            </a:xfrm>
            <a:custGeom>
              <a:avLst/>
              <a:gdLst>
                <a:gd name="T0" fmla="*/ 44 w 44"/>
                <a:gd name="T1" fmla="*/ 10 h 22"/>
                <a:gd name="T2" fmla="*/ 44 w 44"/>
                <a:gd name="T3" fmla="*/ 0 h 22"/>
                <a:gd name="T4" fmla="*/ 44 w 44"/>
                <a:gd name="T5" fmla="*/ 0 h 22"/>
                <a:gd name="T6" fmla="*/ 22 w 44"/>
                <a:gd name="T7" fmla="*/ 10 h 22"/>
                <a:gd name="T8" fmla="*/ 0 w 44"/>
                <a:gd name="T9" fmla="*/ 0 h 22"/>
                <a:gd name="T10" fmla="*/ 0 w 44"/>
                <a:gd name="T11" fmla="*/ 0 h 22"/>
                <a:gd name="T12" fmla="*/ 0 w 44"/>
                <a:gd name="T13" fmla="*/ 10 h 22"/>
                <a:gd name="T14" fmla="*/ 0 w 44"/>
                <a:gd name="T15" fmla="*/ 12 h 22"/>
                <a:gd name="T16" fmla="*/ 22 w 44"/>
                <a:gd name="T17" fmla="*/ 22 h 22"/>
                <a:gd name="T18" fmla="*/ 44 w 44"/>
                <a:gd name="T19" fmla="*/ 12 h 22"/>
                <a:gd name="T20" fmla="*/ 44 w 44"/>
                <a:gd name="T2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2">
                  <a:moveTo>
                    <a:pt x="44" y="10"/>
                  </a:moveTo>
                  <a:cubicBezTo>
                    <a:pt x="44" y="0"/>
                    <a:pt x="44" y="0"/>
                    <a:pt x="44" y="0"/>
                  </a:cubicBezTo>
                  <a:cubicBezTo>
                    <a:pt x="44" y="0"/>
                    <a:pt x="44" y="0"/>
                    <a:pt x="44" y="0"/>
                  </a:cubicBezTo>
                  <a:cubicBezTo>
                    <a:pt x="44" y="6"/>
                    <a:pt x="34" y="10"/>
                    <a:pt x="22" y="10"/>
                  </a:cubicBezTo>
                  <a:cubicBezTo>
                    <a:pt x="10" y="10"/>
                    <a:pt x="0" y="6"/>
                    <a:pt x="0" y="0"/>
                  </a:cubicBezTo>
                  <a:cubicBezTo>
                    <a:pt x="0" y="0"/>
                    <a:pt x="0" y="0"/>
                    <a:pt x="0" y="0"/>
                  </a:cubicBezTo>
                  <a:cubicBezTo>
                    <a:pt x="0" y="10"/>
                    <a:pt x="0" y="10"/>
                    <a:pt x="0" y="10"/>
                  </a:cubicBezTo>
                  <a:cubicBezTo>
                    <a:pt x="0" y="12"/>
                    <a:pt x="0" y="12"/>
                    <a:pt x="0" y="12"/>
                  </a:cubicBezTo>
                  <a:cubicBezTo>
                    <a:pt x="0" y="18"/>
                    <a:pt x="10" y="22"/>
                    <a:pt x="22" y="22"/>
                  </a:cubicBezTo>
                  <a:cubicBezTo>
                    <a:pt x="34" y="22"/>
                    <a:pt x="44" y="18"/>
                    <a:pt x="44" y="12"/>
                  </a:cubicBezTo>
                  <a:lnTo>
                    <a:pt x="44"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0" name="Freeform 305"/>
            <p:cNvSpPr>
              <a:spLocks/>
            </p:cNvSpPr>
            <p:nvPr/>
          </p:nvSpPr>
          <p:spPr bwMode="auto">
            <a:xfrm>
              <a:off x="-3989387" y="2617788"/>
              <a:ext cx="185738" cy="42863"/>
            </a:xfrm>
            <a:custGeom>
              <a:avLst/>
              <a:gdLst>
                <a:gd name="T0" fmla="*/ 0 w 44"/>
                <a:gd name="T1" fmla="*/ 0 h 10"/>
                <a:gd name="T2" fmla="*/ 22 w 44"/>
                <a:gd name="T3" fmla="*/ 10 h 10"/>
                <a:gd name="T4" fmla="*/ 44 w 44"/>
                <a:gd name="T5" fmla="*/ 0 h 10"/>
              </a:gdLst>
              <a:ahLst/>
              <a:cxnLst>
                <a:cxn ang="0">
                  <a:pos x="T0" y="T1"/>
                </a:cxn>
                <a:cxn ang="0">
                  <a:pos x="T2" y="T3"/>
                </a:cxn>
                <a:cxn ang="0">
                  <a:pos x="T4" y="T5"/>
                </a:cxn>
              </a:cxnLst>
              <a:rect l="0" t="0" r="r" b="b"/>
              <a:pathLst>
                <a:path w="44" h="10">
                  <a:moveTo>
                    <a:pt x="0" y="0"/>
                  </a:moveTo>
                  <a:cubicBezTo>
                    <a:pt x="0" y="6"/>
                    <a:pt x="10" y="10"/>
                    <a:pt x="22" y="10"/>
                  </a:cubicBezTo>
                  <a:cubicBezTo>
                    <a:pt x="34" y="10"/>
                    <a:pt x="44" y="6"/>
                    <a:pt x="4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1" name="Line 306"/>
            <p:cNvSpPr>
              <a:spLocks noChangeShapeType="1"/>
            </p:cNvSpPr>
            <p:nvPr/>
          </p:nvSpPr>
          <p:spPr bwMode="auto">
            <a:xfrm>
              <a:off x="-3895725" y="266065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2" name="Line 307"/>
            <p:cNvSpPr>
              <a:spLocks noChangeShapeType="1"/>
            </p:cNvSpPr>
            <p:nvPr/>
          </p:nvSpPr>
          <p:spPr bwMode="auto">
            <a:xfrm>
              <a:off x="-3938587" y="2657476"/>
              <a:ext cx="0" cy="412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3" name="Line 308"/>
            <p:cNvSpPr>
              <a:spLocks noChangeShapeType="1"/>
            </p:cNvSpPr>
            <p:nvPr/>
          </p:nvSpPr>
          <p:spPr bwMode="auto">
            <a:xfrm>
              <a:off x="-3836987" y="2657476"/>
              <a:ext cx="0" cy="412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4" name="Line 309"/>
            <p:cNvSpPr>
              <a:spLocks noChangeShapeType="1"/>
            </p:cNvSpPr>
            <p:nvPr/>
          </p:nvSpPr>
          <p:spPr bwMode="auto">
            <a:xfrm>
              <a:off x="-3887787" y="2670176"/>
              <a:ext cx="0" cy="333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2" name="Group 971"/>
          <p:cNvGrpSpPr/>
          <p:nvPr/>
        </p:nvGrpSpPr>
        <p:grpSpPr>
          <a:xfrm>
            <a:off x="10154807" y="2111374"/>
            <a:ext cx="211138" cy="365126"/>
            <a:chOff x="-3222625" y="2528888"/>
            <a:chExt cx="211138" cy="365126"/>
          </a:xfrm>
        </p:grpSpPr>
        <p:sp>
          <p:nvSpPr>
            <p:cNvPr id="355" name="Freeform 310"/>
            <p:cNvSpPr>
              <a:spLocks/>
            </p:cNvSpPr>
            <p:nvPr/>
          </p:nvSpPr>
          <p:spPr bwMode="auto">
            <a:xfrm>
              <a:off x="-3222625" y="2622551"/>
              <a:ext cx="211138" cy="271463"/>
            </a:xfrm>
            <a:custGeom>
              <a:avLst/>
              <a:gdLst>
                <a:gd name="T0" fmla="*/ 44 w 50"/>
                <a:gd name="T1" fmla="*/ 14 h 64"/>
                <a:gd name="T2" fmla="*/ 50 w 50"/>
                <a:gd name="T3" fmla="*/ 7 h 64"/>
                <a:gd name="T4" fmla="*/ 43 w 50"/>
                <a:gd name="T5" fmla="*/ 0 h 64"/>
                <a:gd name="T6" fmla="*/ 36 w 50"/>
                <a:gd name="T7" fmla="*/ 7 h 64"/>
                <a:gd name="T8" fmla="*/ 25 w 50"/>
                <a:gd name="T9" fmla="*/ 5 h 64"/>
                <a:gd name="T10" fmla="*/ 14 w 50"/>
                <a:gd name="T11" fmla="*/ 7 h 64"/>
                <a:gd name="T12" fmla="*/ 7 w 50"/>
                <a:gd name="T13" fmla="*/ 0 h 64"/>
                <a:gd name="T14" fmla="*/ 0 w 50"/>
                <a:gd name="T15" fmla="*/ 7 h 64"/>
                <a:gd name="T16" fmla="*/ 5 w 50"/>
                <a:gd name="T17" fmla="*/ 14 h 64"/>
                <a:gd name="T18" fmla="*/ 0 w 50"/>
                <a:gd name="T19" fmla="*/ 29 h 64"/>
                <a:gd name="T20" fmla="*/ 7 w 50"/>
                <a:gd name="T21" fmla="*/ 47 h 64"/>
                <a:gd name="T22" fmla="*/ 5 w 50"/>
                <a:gd name="T23" fmla="*/ 52 h 64"/>
                <a:gd name="T24" fmla="*/ 5 w 50"/>
                <a:gd name="T25" fmla="*/ 57 h 64"/>
                <a:gd name="T26" fmla="*/ 13 w 50"/>
                <a:gd name="T27" fmla="*/ 64 h 64"/>
                <a:gd name="T28" fmla="*/ 14 w 50"/>
                <a:gd name="T29" fmla="*/ 64 h 64"/>
                <a:gd name="T30" fmla="*/ 21 w 50"/>
                <a:gd name="T31" fmla="*/ 57 h 64"/>
                <a:gd name="T32" fmla="*/ 21 w 50"/>
                <a:gd name="T33" fmla="*/ 54 h 64"/>
                <a:gd name="T34" fmla="*/ 29 w 50"/>
                <a:gd name="T35" fmla="*/ 54 h 64"/>
                <a:gd name="T36" fmla="*/ 29 w 50"/>
                <a:gd name="T37" fmla="*/ 57 h 64"/>
                <a:gd name="T38" fmla="*/ 37 w 50"/>
                <a:gd name="T39" fmla="*/ 64 h 64"/>
                <a:gd name="T40" fmla="*/ 38 w 50"/>
                <a:gd name="T41" fmla="*/ 64 h 64"/>
                <a:gd name="T42" fmla="*/ 45 w 50"/>
                <a:gd name="T43" fmla="*/ 57 h 64"/>
                <a:gd name="T44" fmla="*/ 45 w 50"/>
                <a:gd name="T45" fmla="*/ 52 h 64"/>
                <a:gd name="T46" fmla="*/ 43 w 50"/>
                <a:gd name="T47" fmla="*/ 46 h 64"/>
                <a:gd name="T48" fmla="*/ 49 w 50"/>
                <a:gd name="T49" fmla="*/ 29 h 64"/>
                <a:gd name="T50" fmla="*/ 44 w 50"/>
                <a:gd name="T51"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64">
                  <a:moveTo>
                    <a:pt x="44" y="14"/>
                  </a:moveTo>
                  <a:cubicBezTo>
                    <a:pt x="48" y="14"/>
                    <a:pt x="50" y="11"/>
                    <a:pt x="50" y="7"/>
                  </a:cubicBezTo>
                  <a:cubicBezTo>
                    <a:pt x="50" y="4"/>
                    <a:pt x="47" y="0"/>
                    <a:pt x="43" y="0"/>
                  </a:cubicBezTo>
                  <a:cubicBezTo>
                    <a:pt x="39" y="0"/>
                    <a:pt x="36" y="3"/>
                    <a:pt x="36" y="7"/>
                  </a:cubicBezTo>
                  <a:cubicBezTo>
                    <a:pt x="33" y="6"/>
                    <a:pt x="29" y="5"/>
                    <a:pt x="25" y="5"/>
                  </a:cubicBezTo>
                  <a:cubicBezTo>
                    <a:pt x="21" y="5"/>
                    <a:pt x="17" y="5"/>
                    <a:pt x="14" y="7"/>
                  </a:cubicBezTo>
                  <a:cubicBezTo>
                    <a:pt x="14" y="3"/>
                    <a:pt x="11" y="0"/>
                    <a:pt x="7" y="0"/>
                  </a:cubicBezTo>
                  <a:cubicBezTo>
                    <a:pt x="3" y="0"/>
                    <a:pt x="0" y="4"/>
                    <a:pt x="0" y="7"/>
                  </a:cubicBezTo>
                  <a:cubicBezTo>
                    <a:pt x="0" y="11"/>
                    <a:pt x="2" y="13"/>
                    <a:pt x="5" y="14"/>
                  </a:cubicBezTo>
                  <a:cubicBezTo>
                    <a:pt x="2" y="18"/>
                    <a:pt x="0" y="24"/>
                    <a:pt x="0" y="29"/>
                  </a:cubicBezTo>
                  <a:cubicBezTo>
                    <a:pt x="0" y="36"/>
                    <a:pt x="3" y="42"/>
                    <a:pt x="7" y="47"/>
                  </a:cubicBezTo>
                  <a:cubicBezTo>
                    <a:pt x="6" y="48"/>
                    <a:pt x="5" y="50"/>
                    <a:pt x="5" y="52"/>
                  </a:cubicBezTo>
                  <a:cubicBezTo>
                    <a:pt x="5" y="57"/>
                    <a:pt x="5" y="57"/>
                    <a:pt x="5" y="57"/>
                  </a:cubicBezTo>
                  <a:cubicBezTo>
                    <a:pt x="5" y="61"/>
                    <a:pt x="9" y="64"/>
                    <a:pt x="13" y="64"/>
                  </a:cubicBezTo>
                  <a:cubicBezTo>
                    <a:pt x="14" y="64"/>
                    <a:pt x="14" y="64"/>
                    <a:pt x="14" y="64"/>
                  </a:cubicBezTo>
                  <a:cubicBezTo>
                    <a:pt x="18" y="64"/>
                    <a:pt x="21" y="61"/>
                    <a:pt x="21" y="57"/>
                  </a:cubicBezTo>
                  <a:cubicBezTo>
                    <a:pt x="21" y="54"/>
                    <a:pt x="21" y="54"/>
                    <a:pt x="21" y="54"/>
                  </a:cubicBezTo>
                  <a:cubicBezTo>
                    <a:pt x="22" y="54"/>
                    <a:pt x="28" y="54"/>
                    <a:pt x="29" y="54"/>
                  </a:cubicBezTo>
                  <a:cubicBezTo>
                    <a:pt x="29" y="57"/>
                    <a:pt x="29" y="57"/>
                    <a:pt x="29" y="57"/>
                  </a:cubicBezTo>
                  <a:cubicBezTo>
                    <a:pt x="29" y="61"/>
                    <a:pt x="33" y="64"/>
                    <a:pt x="37" y="64"/>
                  </a:cubicBezTo>
                  <a:cubicBezTo>
                    <a:pt x="38" y="64"/>
                    <a:pt x="38" y="64"/>
                    <a:pt x="38" y="64"/>
                  </a:cubicBezTo>
                  <a:cubicBezTo>
                    <a:pt x="42" y="64"/>
                    <a:pt x="45" y="61"/>
                    <a:pt x="45" y="57"/>
                  </a:cubicBezTo>
                  <a:cubicBezTo>
                    <a:pt x="45" y="52"/>
                    <a:pt x="45" y="52"/>
                    <a:pt x="45" y="52"/>
                  </a:cubicBezTo>
                  <a:cubicBezTo>
                    <a:pt x="45" y="49"/>
                    <a:pt x="44" y="47"/>
                    <a:pt x="43" y="46"/>
                  </a:cubicBezTo>
                  <a:cubicBezTo>
                    <a:pt x="47" y="42"/>
                    <a:pt x="49" y="36"/>
                    <a:pt x="49" y="29"/>
                  </a:cubicBezTo>
                  <a:cubicBezTo>
                    <a:pt x="49" y="24"/>
                    <a:pt x="47" y="19"/>
                    <a:pt x="44" y="14"/>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6" name="Oval 311"/>
            <p:cNvSpPr>
              <a:spLocks noChangeArrowheads="1"/>
            </p:cNvSpPr>
            <p:nvPr/>
          </p:nvSpPr>
          <p:spPr bwMode="auto">
            <a:xfrm>
              <a:off x="-3176587" y="2708276"/>
              <a:ext cx="114300" cy="1095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7" name="Oval 312"/>
            <p:cNvSpPr>
              <a:spLocks noChangeArrowheads="1"/>
            </p:cNvSpPr>
            <p:nvPr/>
          </p:nvSpPr>
          <p:spPr bwMode="auto">
            <a:xfrm>
              <a:off x="-3167062" y="2690813"/>
              <a:ext cx="12700" cy="1270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8" name="Oval 313"/>
            <p:cNvSpPr>
              <a:spLocks noChangeArrowheads="1"/>
            </p:cNvSpPr>
            <p:nvPr/>
          </p:nvSpPr>
          <p:spPr bwMode="auto">
            <a:xfrm>
              <a:off x="-3082925" y="2690813"/>
              <a:ext cx="12700" cy="1270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59" name="Oval 314"/>
            <p:cNvSpPr>
              <a:spLocks noChangeArrowheads="1"/>
            </p:cNvSpPr>
            <p:nvPr/>
          </p:nvSpPr>
          <p:spPr bwMode="auto">
            <a:xfrm>
              <a:off x="-3141662" y="2759076"/>
              <a:ext cx="12700" cy="1270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0" name="Oval 315"/>
            <p:cNvSpPr>
              <a:spLocks noChangeArrowheads="1"/>
            </p:cNvSpPr>
            <p:nvPr/>
          </p:nvSpPr>
          <p:spPr bwMode="auto">
            <a:xfrm>
              <a:off x="-3108325" y="2759076"/>
              <a:ext cx="12700" cy="1270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1" name="Freeform 316"/>
            <p:cNvSpPr>
              <a:spLocks/>
            </p:cNvSpPr>
            <p:nvPr/>
          </p:nvSpPr>
          <p:spPr bwMode="auto">
            <a:xfrm>
              <a:off x="-3133725" y="2566988"/>
              <a:ext cx="25400" cy="22225"/>
            </a:xfrm>
            <a:custGeom>
              <a:avLst/>
              <a:gdLst>
                <a:gd name="T0" fmla="*/ 2 w 6"/>
                <a:gd name="T1" fmla="*/ 0 h 5"/>
                <a:gd name="T2" fmla="*/ 4 w 6"/>
                <a:gd name="T3" fmla="*/ 0 h 5"/>
                <a:gd name="T4" fmla="*/ 6 w 6"/>
                <a:gd name="T5" fmla="*/ 2 h 5"/>
                <a:gd name="T6" fmla="*/ 6 w 6"/>
                <a:gd name="T7" fmla="*/ 2 h 5"/>
                <a:gd name="T8" fmla="*/ 4 w 6"/>
                <a:gd name="T9" fmla="*/ 5 h 5"/>
                <a:gd name="T10" fmla="*/ 0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2" y="0"/>
                  </a:moveTo>
                  <a:cubicBezTo>
                    <a:pt x="4" y="0"/>
                    <a:pt x="4" y="0"/>
                    <a:pt x="4" y="0"/>
                  </a:cubicBezTo>
                  <a:cubicBezTo>
                    <a:pt x="5" y="0"/>
                    <a:pt x="6" y="1"/>
                    <a:pt x="6" y="2"/>
                  </a:cubicBezTo>
                  <a:cubicBezTo>
                    <a:pt x="6" y="2"/>
                    <a:pt x="6" y="2"/>
                    <a:pt x="6" y="2"/>
                  </a:cubicBezTo>
                  <a:cubicBezTo>
                    <a:pt x="6" y="4"/>
                    <a:pt x="5" y="5"/>
                    <a:pt x="4" y="5"/>
                  </a:cubicBezTo>
                  <a:cubicBezTo>
                    <a:pt x="0" y="5"/>
                    <a:pt x="0" y="5"/>
                    <a:pt x="0" y="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2" name="Freeform 317"/>
            <p:cNvSpPr>
              <a:spLocks/>
            </p:cNvSpPr>
            <p:nvPr/>
          </p:nvSpPr>
          <p:spPr bwMode="auto">
            <a:xfrm>
              <a:off x="-3138487" y="2541588"/>
              <a:ext cx="25400" cy="25400"/>
            </a:xfrm>
            <a:custGeom>
              <a:avLst/>
              <a:gdLst>
                <a:gd name="T0" fmla="*/ 5 w 6"/>
                <a:gd name="T1" fmla="*/ 6 h 6"/>
                <a:gd name="T2" fmla="*/ 3 w 6"/>
                <a:gd name="T3" fmla="*/ 6 h 6"/>
                <a:gd name="T4" fmla="*/ 0 w 6"/>
                <a:gd name="T5" fmla="*/ 3 h 6"/>
                <a:gd name="T6" fmla="*/ 0 w 6"/>
                <a:gd name="T7" fmla="*/ 3 h 6"/>
                <a:gd name="T8" fmla="*/ 3 w 6"/>
                <a:gd name="T9" fmla="*/ 0 h 6"/>
                <a:gd name="T10" fmla="*/ 6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5" y="6"/>
                  </a:moveTo>
                  <a:cubicBezTo>
                    <a:pt x="3" y="6"/>
                    <a:pt x="3" y="6"/>
                    <a:pt x="3" y="6"/>
                  </a:cubicBezTo>
                  <a:cubicBezTo>
                    <a:pt x="1" y="6"/>
                    <a:pt x="0" y="4"/>
                    <a:pt x="0" y="3"/>
                  </a:cubicBezTo>
                  <a:cubicBezTo>
                    <a:pt x="0" y="3"/>
                    <a:pt x="0" y="3"/>
                    <a:pt x="0" y="3"/>
                  </a:cubicBezTo>
                  <a:cubicBezTo>
                    <a:pt x="0" y="1"/>
                    <a:pt x="1" y="0"/>
                    <a:pt x="3" y="0"/>
                  </a:cubicBezTo>
                  <a:cubicBezTo>
                    <a:pt x="6" y="0"/>
                    <a:pt x="6" y="0"/>
                    <a:pt x="6"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3" name="Line 318"/>
            <p:cNvSpPr>
              <a:spLocks noChangeShapeType="1"/>
            </p:cNvSpPr>
            <p:nvPr/>
          </p:nvSpPr>
          <p:spPr bwMode="auto">
            <a:xfrm>
              <a:off x="-3121025" y="253365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4" name="Line 319"/>
            <p:cNvSpPr>
              <a:spLocks noChangeShapeType="1"/>
            </p:cNvSpPr>
            <p:nvPr/>
          </p:nvSpPr>
          <p:spPr bwMode="auto">
            <a:xfrm flipV="1">
              <a:off x="-3121025" y="2528888"/>
              <a:ext cx="0" cy="952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65" name="Line 320"/>
            <p:cNvSpPr>
              <a:spLocks noChangeShapeType="1"/>
            </p:cNvSpPr>
            <p:nvPr/>
          </p:nvSpPr>
          <p:spPr bwMode="auto">
            <a:xfrm flipV="1">
              <a:off x="-3121025" y="2592388"/>
              <a:ext cx="0" cy="952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1" name="Group 960"/>
          <p:cNvGrpSpPr/>
          <p:nvPr/>
        </p:nvGrpSpPr>
        <p:grpSpPr>
          <a:xfrm>
            <a:off x="1759153" y="2938192"/>
            <a:ext cx="373063" cy="228600"/>
            <a:chOff x="-8997950" y="3413126"/>
            <a:chExt cx="373063" cy="228600"/>
          </a:xfrm>
        </p:grpSpPr>
        <p:sp>
          <p:nvSpPr>
            <p:cNvPr id="415" name="Freeform 366"/>
            <p:cNvSpPr>
              <a:spLocks/>
            </p:cNvSpPr>
            <p:nvPr/>
          </p:nvSpPr>
          <p:spPr bwMode="auto">
            <a:xfrm>
              <a:off x="-8934450" y="3492501"/>
              <a:ext cx="42863" cy="34925"/>
            </a:xfrm>
            <a:custGeom>
              <a:avLst/>
              <a:gdLst>
                <a:gd name="T0" fmla="*/ 3 w 10"/>
                <a:gd name="T1" fmla="*/ 0 h 8"/>
                <a:gd name="T2" fmla="*/ 6 w 10"/>
                <a:gd name="T3" fmla="*/ 0 h 8"/>
                <a:gd name="T4" fmla="*/ 10 w 10"/>
                <a:gd name="T5" fmla="*/ 4 h 8"/>
                <a:gd name="T6" fmla="*/ 10 w 10"/>
                <a:gd name="T7" fmla="*/ 4 h 8"/>
                <a:gd name="T8" fmla="*/ 6 w 10"/>
                <a:gd name="T9" fmla="*/ 8 h 8"/>
                <a:gd name="T10" fmla="*/ 0 w 10"/>
                <a:gd name="T11" fmla="*/ 8 h 8"/>
              </a:gdLst>
              <a:ahLst/>
              <a:cxnLst>
                <a:cxn ang="0">
                  <a:pos x="T0" y="T1"/>
                </a:cxn>
                <a:cxn ang="0">
                  <a:pos x="T2" y="T3"/>
                </a:cxn>
                <a:cxn ang="0">
                  <a:pos x="T4" y="T5"/>
                </a:cxn>
                <a:cxn ang="0">
                  <a:pos x="T6" y="T7"/>
                </a:cxn>
                <a:cxn ang="0">
                  <a:pos x="T8" y="T9"/>
                </a:cxn>
                <a:cxn ang="0">
                  <a:pos x="T10" y="T11"/>
                </a:cxn>
              </a:cxnLst>
              <a:rect l="0" t="0" r="r" b="b"/>
              <a:pathLst>
                <a:path w="10" h="8">
                  <a:moveTo>
                    <a:pt x="3" y="0"/>
                  </a:moveTo>
                  <a:cubicBezTo>
                    <a:pt x="6" y="0"/>
                    <a:pt x="6" y="0"/>
                    <a:pt x="6" y="0"/>
                  </a:cubicBezTo>
                  <a:cubicBezTo>
                    <a:pt x="8" y="0"/>
                    <a:pt x="10" y="2"/>
                    <a:pt x="10" y="4"/>
                  </a:cubicBezTo>
                  <a:cubicBezTo>
                    <a:pt x="10" y="4"/>
                    <a:pt x="10" y="4"/>
                    <a:pt x="10" y="4"/>
                  </a:cubicBezTo>
                  <a:cubicBezTo>
                    <a:pt x="10" y="6"/>
                    <a:pt x="8" y="8"/>
                    <a:pt x="6" y="8"/>
                  </a:cubicBezTo>
                  <a:cubicBezTo>
                    <a:pt x="0" y="8"/>
                    <a:pt x="0" y="8"/>
                    <a:pt x="0" y="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6" name="Freeform 367"/>
            <p:cNvSpPr>
              <a:spLocks/>
            </p:cNvSpPr>
            <p:nvPr/>
          </p:nvSpPr>
          <p:spPr bwMode="auto">
            <a:xfrm>
              <a:off x="-8939212" y="3454401"/>
              <a:ext cx="42863" cy="38100"/>
            </a:xfrm>
            <a:custGeom>
              <a:avLst/>
              <a:gdLst>
                <a:gd name="T0" fmla="*/ 7 w 10"/>
                <a:gd name="T1" fmla="*/ 9 h 9"/>
                <a:gd name="T2" fmla="*/ 4 w 10"/>
                <a:gd name="T3" fmla="*/ 9 h 9"/>
                <a:gd name="T4" fmla="*/ 0 w 10"/>
                <a:gd name="T5" fmla="*/ 5 h 9"/>
                <a:gd name="T6" fmla="*/ 0 w 10"/>
                <a:gd name="T7" fmla="*/ 4 h 9"/>
                <a:gd name="T8" fmla="*/ 4 w 10"/>
                <a:gd name="T9" fmla="*/ 0 h 9"/>
                <a:gd name="T10" fmla="*/ 10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7" y="9"/>
                  </a:moveTo>
                  <a:cubicBezTo>
                    <a:pt x="4" y="9"/>
                    <a:pt x="4" y="9"/>
                    <a:pt x="4" y="9"/>
                  </a:cubicBezTo>
                  <a:cubicBezTo>
                    <a:pt x="2" y="9"/>
                    <a:pt x="0" y="7"/>
                    <a:pt x="0" y="5"/>
                  </a:cubicBezTo>
                  <a:cubicBezTo>
                    <a:pt x="0" y="4"/>
                    <a:pt x="0" y="4"/>
                    <a:pt x="0" y="4"/>
                  </a:cubicBezTo>
                  <a:cubicBezTo>
                    <a:pt x="0" y="2"/>
                    <a:pt x="2" y="0"/>
                    <a:pt x="4" y="0"/>
                  </a:cubicBezTo>
                  <a:cubicBezTo>
                    <a:pt x="10" y="0"/>
                    <a:pt x="10" y="0"/>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7" name="Line 368"/>
            <p:cNvSpPr>
              <a:spLocks noChangeShapeType="1"/>
            </p:cNvSpPr>
            <p:nvPr/>
          </p:nvSpPr>
          <p:spPr bwMode="auto">
            <a:xfrm>
              <a:off x="-8909050" y="344170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8" name="Line 369"/>
            <p:cNvSpPr>
              <a:spLocks noChangeShapeType="1"/>
            </p:cNvSpPr>
            <p:nvPr/>
          </p:nvSpPr>
          <p:spPr bwMode="auto">
            <a:xfrm flipV="1">
              <a:off x="-8913812" y="3438526"/>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19" name="Line 370"/>
            <p:cNvSpPr>
              <a:spLocks noChangeShapeType="1"/>
            </p:cNvSpPr>
            <p:nvPr/>
          </p:nvSpPr>
          <p:spPr bwMode="auto">
            <a:xfrm flipV="1">
              <a:off x="-8913812" y="3535363"/>
              <a:ext cx="0" cy="79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0" name="Freeform 371"/>
            <p:cNvSpPr>
              <a:spLocks/>
            </p:cNvSpPr>
            <p:nvPr/>
          </p:nvSpPr>
          <p:spPr bwMode="auto">
            <a:xfrm>
              <a:off x="-8891587" y="3573463"/>
              <a:ext cx="30163" cy="34925"/>
            </a:xfrm>
            <a:custGeom>
              <a:avLst/>
              <a:gdLst>
                <a:gd name="T0" fmla="*/ 0 w 19"/>
                <a:gd name="T1" fmla="*/ 0 h 22"/>
                <a:gd name="T2" fmla="*/ 0 w 19"/>
                <a:gd name="T3" fmla="*/ 22 h 22"/>
                <a:gd name="T4" fmla="*/ 19 w 19"/>
                <a:gd name="T5" fmla="*/ 22 h 22"/>
              </a:gdLst>
              <a:ahLst/>
              <a:cxnLst>
                <a:cxn ang="0">
                  <a:pos x="T0" y="T1"/>
                </a:cxn>
                <a:cxn ang="0">
                  <a:pos x="T2" y="T3"/>
                </a:cxn>
                <a:cxn ang="0">
                  <a:pos x="T4" y="T5"/>
                </a:cxn>
              </a:cxnLst>
              <a:rect l="0" t="0" r="r" b="b"/>
              <a:pathLst>
                <a:path w="19" h="22">
                  <a:moveTo>
                    <a:pt x="0" y="0"/>
                  </a:moveTo>
                  <a:lnTo>
                    <a:pt x="0" y="22"/>
                  </a:lnTo>
                  <a:lnTo>
                    <a:pt x="19" y="2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1" name="Freeform 372"/>
            <p:cNvSpPr>
              <a:spLocks/>
            </p:cNvSpPr>
            <p:nvPr/>
          </p:nvSpPr>
          <p:spPr bwMode="auto">
            <a:xfrm>
              <a:off x="-8823325" y="3509963"/>
              <a:ext cx="198438" cy="98425"/>
            </a:xfrm>
            <a:custGeom>
              <a:avLst/>
              <a:gdLst>
                <a:gd name="T0" fmla="*/ 40 w 47"/>
                <a:gd name="T1" fmla="*/ 23 h 23"/>
                <a:gd name="T2" fmla="*/ 47 w 47"/>
                <a:gd name="T3" fmla="*/ 23 h 23"/>
                <a:gd name="T4" fmla="*/ 47 w 47"/>
                <a:gd name="T5" fmla="*/ 16 h 23"/>
                <a:gd name="T6" fmla="*/ 47 w 47"/>
                <a:gd name="T7" fmla="*/ 15 h 23"/>
                <a:gd name="T8" fmla="*/ 33 w 47"/>
                <a:gd name="T9" fmla="*/ 0 h 23"/>
                <a:gd name="T10" fmla="*/ 0 w 47"/>
                <a:gd name="T11" fmla="*/ 0 h 23"/>
              </a:gdLst>
              <a:ahLst/>
              <a:cxnLst>
                <a:cxn ang="0">
                  <a:pos x="T0" y="T1"/>
                </a:cxn>
                <a:cxn ang="0">
                  <a:pos x="T2" y="T3"/>
                </a:cxn>
                <a:cxn ang="0">
                  <a:pos x="T4" y="T5"/>
                </a:cxn>
                <a:cxn ang="0">
                  <a:pos x="T6" y="T7"/>
                </a:cxn>
                <a:cxn ang="0">
                  <a:pos x="T8" y="T9"/>
                </a:cxn>
                <a:cxn ang="0">
                  <a:pos x="T10" y="T11"/>
                </a:cxn>
              </a:cxnLst>
              <a:rect l="0" t="0" r="r" b="b"/>
              <a:pathLst>
                <a:path w="47" h="23">
                  <a:moveTo>
                    <a:pt x="40" y="23"/>
                  </a:moveTo>
                  <a:cubicBezTo>
                    <a:pt x="47" y="23"/>
                    <a:pt x="47" y="23"/>
                    <a:pt x="47" y="23"/>
                  </a:cubicBezTo>
                  <a:cubicBezTo>
                    <a:pt x="47" y="16"/>
                    <a:pt x="47" y="16"/>
                    <a:pt x="47" y="16"/>
                  </a:cubicBezTo>
                  <a:cubicBezTo>
                    <a:pt x="47" y="15"/>
                    <a:pt x="47" y="15"/>
                    <a:pt x="47" y="15"/>
                  </a:cubicBezTo>
                  <a:cubicBezTo>
                    <a:pt x="47" y="8"/>
                    <a:pt x="41" y="0"/>
                    <a:pt x="33" y="0"/>
                  </a:cubicBezTo>
                  <a:cubicBezTo>
                    <a:pt x="0" y="0"/>
                    <a:pt x="0" y="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2" name="Line 373"/>
            <p:cNvSpPr>
              <a:spLocks noChangeShapeType="1"/>
            </p:cNvSpPr>
            <p:nvPr/>
          </p:nvSpPr>
          <p:spPr bwMode="auto">
            <a:xfrm flipH="1">
              <a:off x="-8785225" y="3608388"/>
              <a:ext cx="539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3" name="Freeform 374"/>
            <p:cNvSpPr>
              <a:spLocks/>
            </p:cNvSpPr>
            <p:nvPr/>
          </p:nvSpPr>
          <p:spPr bwMode="auto">
            <a:xfrm>
              <a:off x="-8756650" y="3454401"/>
              <a:ext cx="76200" cy="55563"/>
            </a:xfrm>
            <a:custGeom>
              <a:avLst/>
              <a:gdLst>
                <a:gd name="T0" fmla="*/ 0 w 18"/>
                <a:gd name="T1" fmla="*/ 0 h 13"/>
                <a:gd name="T2" fmla="*/ 8 w 18"/>
                <a:gd name="T3" fmla="*/ 0 h 13"/>
                <a:gd name="T4" fmla="*/ 18 w 18"/>
                <a:gd name="T5" fmla="*/ 9 h 13"/>
                <a:gd name="T6" fmla="*/ 18 w 18"/>
                <a:gd name="T7" fmla="*/ 9 h 13"/>
                <a:gd name="T8" fmla="*/ 18 w 18"/>
                <a:gd name="T9" fmla="*/ 13 h 13"/>
              </a:gdLst>
              <a:ahLst/>
              <a:cxnLst>
                <a:cxn ang="0">
                  <a:pos x="T0" y="T1"/>
                </a:cxn>
                <a:cxn ang="0">
                  <a:pos x="T2" y="T3"/>
                </a:cxn>
                <a:cxn ang="0">
                  <a:pos x="T4" y="T5"/>
                </a:cxn>
                <a:cxn ang="0">
                  <a:pos x="T6" y="T7"/>
                </a:cxn>
                <a:cxn ang="0">
                  <a:pos x="T8" y="T9"/>
                </a:cxn>
              </a:cxnLst>
              <a:rect l="0" t="0" r="r" b="b"/>
              <a:pathLst>
                <a:path w="18" h="13">
                  <a:moveTo>
                    <a:pt x="0" y="0"/>
                  </a:moveTo>
                  <a:cubicBezTo>
                    <a:pt x="8" y="0"/>
                    <a:pt x="8" y="0"/>
                    <a:pt x="8" y="0"/>
                  </a:cubicBezTo>
                  <a:cubicBezTo>
                    <a:pt x="13" y="0"/>
                    <a:pt x="18" y="4"/>
                    <a:pt x="18" y="9"/>
                  </a:cubicBezTo>
                  <a:cubicBezTo>
                    <a:pt x="18" y="9"/>
                    <a:pt x="18" y="9"/>
                    <a:pt x="18" y="9"/>
                  </a:cubicBezTo>
                  <a:cubicBezTo>
                    <a:pt x="18" y="13"/>
                    <a:pt x="18" y="13"/>
                    <a:pt x="18" y="13"/>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4" name="Oval 375"/>
            <p:cNvSpPr>
              <a:spLocks noChangeArrowheads="1"/>
            </p:cNvSpPr>
            <p:nvPr/>
          </p:nvSpPr>
          <p:spPr bwMode="auto">
            <a:xfrm>
              <a:off x="-8853487" y="3582988"/>
              <a:ext cx="58738" cy="587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5" name="Oval 376"/>
            <p:cNvSpPr>
              <a:spLocks noChangeArrowheads="1"/>
            </p:cNvSpPr>
            <p:nvPr/>
          </p:nvSpPr>
          <p:spPr bwMode="auto">
            <a:xfrm>
              <a:off x="-8718550" y="3582988"/>
              <a:ext cx="55563" cy="587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6" name="Line 377"/>
            <p:cNvSpPr>
              <a:spLocks noChangeShapeType="1"/>
            </p:cNvSpPr>
            <p:nvPr/>
          </p:nvSpPr>
          <p:spPr bwMode="auto">
            <a:xfrm>
              <a:off x="-8731250" y="354806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7" name="Freeform 378"/>
            <p:cNvSpPr>
              <a:spLocks/>
            </p:cNvSpPr>
            <p:nvPr/>
          </p:nvSpPr>
          <p:spPr bwMode="auto">
            <a:xfrm>
              <a:off x="-8883650" y="3416301"/>
              <a:ext cx="127000" cy="93663"/>
            </a:xfrm>
            <a:custGeom>
              <a:avLst/>
              <a:gdLst>
                <a:gd name="T0" fmla="*/ 0 w 80"/>
                <a:gd name="T1" fmla="*/ 0 h 59"/>
                <a:gd name="T2" fmla="*/ 40 w 80"/>
                <a:gd name="T3" fmla="*/ 0 h 59"/>
                <a:gd name="T4" fmla="*/ 80 w 80"/>
                <a:gd name="T5" fmla="*/ 0 h 59"/>
                <a:gd name="T6" fmla="*/ 80 w 80"/>
                <a:gd name="T7" fmla="*/ 59 h 59"/>
                <a:gd name="T8" fmla="*/ 38 w 80"/>
                <a:gd name="T9" fmla="*/ 59 h 59"/>
              </a:gdLst>
              <a:ahLst/>
              <a:cxnLst>
                <a:cxn ang="0">
                  <a:pos x="T0" y="T1"/>
                </a:cxn>
                <a:cxn ang="0">
                  <a:pos x="T2" y="T3"/>
                </a:cxn>
                <a:cxn ang="0">
                  <a:pos x="T4" y="T5"/>
                </a:cxn>
                <a:cxn ang="0">
                  <a:pos x="T6" y="T7"/>
                </a:cxn>
                <a:cxn ang="0">
                  <a:pos x="T8" y="T9"/>
                </a:cxn>
              </a:cxnLst>
              <a:rect l="0" t="0" r="r" b="b"/>
              <a:pathLst>
                <a:path w="80" h="59">
                  <a:moveTo>
                    <a:pt x="0" y="0"/>
                  </a:moveTo>
                  <a:lnTo>
                    <a:pt x="40" y="0"/>
                  </a:lnTo>
                  <a:lnTo>
                    <a:pt x="80" y="0"/>
                  </a:lnTo>
                  <a:lnTo>
                    <a:pt x="80" y="59"/>
                  </a:lnTo>
                  <a:lnTo>
                    <a:pt x="38" y="59"/>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28" name="Oval 379"/>
            <p:cNvSpPr>
              <a:spLocks noChangeArrowheads="1"/>
            </p:cNvSpPr>
            <p:nvPr/>
          </p:nvSpPr>
          <p:spPr bwMode="auto">
            <a:xfrm>
              <a:off x="-8997950" y="3413126"/>
              <a:ext cx="161925" cy="1603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2" name="Group 961"/>
          <p:cNvGrpSpPr/>
          <p:nvPr/>
        </p:nvGrpSpPr>
        <p:grpSpPr>
          <a:xfrm>
            <a:off x="3283540" y="2933430"/>
            <a:ext cx="355600" cy="238125"/>
            <a:chOff x="-8175625" y="3408363"/>
            <a:chExt cx="355600" cy="238125"/>
          </a:xfrm>
        </p:grpSpPr>
        <p:sp>
          <p:nvSpPr>
            <p:cNvPr id="429" name="Rectangle 380"/>
            <p:cNvSpPr>
              <a:spLocks noChangeArrowheads="1"/>
            </p:cNvSpPr>
            <p:nvPr/>
          </p:nvSpPr>
          <p:spPr bwMode="auto">
            <a:xfrm>
              <a:off x="-8150225" y="3408363"/>
              <a:ext cx="304800" cy="20320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0" name="Freeform 381"/>
            <p:cNvSpPr>
              <a:spLocks/>
            </p:cNvSpPr>
            <p:nvPr/>
          </p:nvSpPr>
          <p:spPr bwMode="auto">
            <a:xfrm>
              <a:off x="-8175625" y="3611563"/>
              <a:ext cx="355600" cy="34925"/>
            </a:xfrm>
            <a:custGeom>
              <a:avLst/>
              <a:gdLst>
                <a:gd name="T0" fmla="*/ 16 w 224"/>
                <a:gd name="T1" fmla="*/ 0 h 22"/>
                <a:gd name="T2" fmla="*/ 0 w 224"/>
                <a:gd name="T3" fmla="*/ 0 h 22"/>
                <a:gd name="T4" fmla="*/ 11 w 224"/>
                <a:gd name="T5" fmla="*/ 22 h 22"/>
                <a:gd name="T6" fmla="*/ 213 w 224"/>
                <a:gd name="T7" fmla="*/ 22 h 22"/>
                <a:gd name="T8" fmla="*/ 224 w 224"/>
                <a:gd name="T9" fmla="*/ 0 h 22"/>
                <a:gd name="T10" fmla="*/ 208 w 224"/>
                <a:gd name="T11" fmla="*/ 0 h 22"/>
              </a:gdLst>
              <a:ahLst/>
              <a:cxnLst>
                <a:cxn ang="0">
                  <a:pos x="T0" y="T1"/>
                </a:cxn>
                <a:cxn ang="0">
                  <a:pos x="T2" y="T3"/>
                </a:cxn>
                <a:cxn ang="0">
                  <a:pos x="T4" y="T5"/>
                </a:cxn>
                <a:cxn ang="0">
                  <a:pos x="T6" y="T7"/>
                </a:cxn>
                <a:cxn ang="0">
                  <a:pos x="T8" y="T9"/>
                </a:cxn>
                <a:cxn ang="0">
                  <a:pos x="T10" y="T11"/>
                </a:cxn>
              </a:cxnLst>
              <a:rect l="0" t="0" r="r" b="b"/>
              <a:pathLst>
                <a:path w="224" h="22">
                  <a:moveTo>
                    <a:pt x="16" y="0"/>
                  </a:moveTo>
                  <a:lnTo>
                    <a:pt x="0" y="0"/>
                  </a:lnTo>
                  <a:lnTo>
                    <a:pt x="11" y="22"/>
                  </a:lnTo>
                  <a:lnTo>
                    <a:pt x="213" y="22"/>
                  </a:lnTo>
                  <a:lnTo>
                    <a:pt x="224" y="0"/>
                  </a:lnTo>
                  <a:lnTo>
                    <a:pt x="208"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1" name="Line 382"/>
            <p:cNvSpPr>
              <a:spLocks noChangeShapeType="1"/>
            </p:cNvSpPr>
            <p:nvPr/>
          </p:nvSpPr>
          <p:spPr bwMode="auto">
            <a:xfrm>
              <a:off x="-7997825" y="344170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2" name="Freeform 383"/>
            <p:cNvSpPr>
              <a:spLocks/>
            </p:cNvSpPr>
            <p:nvPr/>
          </p:nvSpPr>
          <p:spPr bwMode="auto">
            <a:xfrm>
              <a:off x="-8023225" y="3509963"/>
              <a:ext cx="58738" cy="50800"/>
            </a:xfrm>
            <a:custGeom>
              <a:avLst/>
              <a:gdLst>
                <a:gd name="T0" fmla="*/ 4 w 14"/>
                <a:gd name="T1" fmla="*/ 0 h 12"/>
                <a:gd name="T2" fmla="*/ 8 w 14"/>
                <a:gd name="T3" fmla="*/ 0 h 12"/>
                <a:gd name="T4" fmla="*/ 14 w 14"/>
                <a:gd name="T5" fmla="*/ 6 h 12"/>
                <a:gd name="T6" fmla="*/ 14 w 14"/>
                <a:gd name="T7" fmla="*/ 6 h 12"/>
                <a:gd name="T8" fmla="*/ 8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4" y="0"/>
                  </a:moveTo>
                  <a:cubicBezTo>
                    <a:pt x="8" y="0"/>
                    <a:pt x="8" y="0"/>
                    <a:pt x="8" y="0"/>
                  </a:cubicBezTo>
                  <a:cubicBezTo>
                    <a:pt x="11" y="0"/>
                    <a:pt x="14" y="2"/>
                    <a:pt x="14" y="6"/>
                  </a:cubicBezTo>
                  <a:cubicBezTo>
                    <a:pt x="14" y="6"/>
                    <a:pt x="14" y="6"/>
                    <a:pt x="14" y="6"/>
                  </a:cubicBezTo>
                  <a:cubicBezTo>
                    <a:pt x="14" y="9"/>
                    <a:pt x="11" y="12"/>
                    <a:pt x="8"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3" name="Freeform 384"/>
            <p:cNvSpPr>
              <a:spLocks/>
            </p:cNvSpPr>
            <p:nvPr/>
          </p:nvSpPr>
          <p:spPr bwMode="auto">
            <a:xfrm>
              <a:off x="-8031162" y="3459163"/>
              <a:ext cx="58738" cy="50800"/>
            </a:xfrm>
            <a:custGeom>
              <a:avLst/>
              <a:gdLst>
                <a:gd name="T0" fmla="*/ 10 w 14"/>
                <a:gd name="T1" fmla="*/ 12 h 12"/>
                <a:gd name="T2" fmla="*/ 6 w 14"/>
                <a:gd name="T3" fmla="*/ 12 h 12"/>
                <a:gd name="T4" fmla="*/ 0 w 14"/>
                <a:gd name="T5" fmla="*/ 6 h 12"/>
                <a:gd name="T6" fmla="*/ 0 w 14"/>
                <a:gd name="T7" fmla="*/ 6 h 12"/>
                <a:gd name="T8" fmla="*/ 6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6" y="12"/>
                    <a:pt x="6" y="12"/>
                    <a:pt x="6" y="12"/>
                  </a:cubicBezTo>
                  <a:cubicBezTo>
                    <a:pt x="2" y="12"/>
                    <a:pt x="0" y="9"/>
                    <a:pt x="0" y="6"/>
                  </a:cubicBezTo>
                  <a:cubicBezTo>
                    <a:pt x="0" y="6"/>
                    <a:pt x="0" y="6"/>
                    <a:pt x="0" y="6"/>
                  </a:cubicBezTo>
                  <a:cubicBezTo>
                    <a:pt x="0" y="2"/>
                    <a:pt x="2" y="0"/>
                    <a:pt x="6"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4" name="Line 385"/>
            <p:cNvSpPr>
              <a:spLocks noChangeShapeType="1"/>
            </p:cNvSpPr>
            <p:nvPr/>
          </p:nvSpPr>
          <p:spPr bwMode="auto">
            <a:xfrm>
              <a:off x="-7993062" y="344170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5" name="Line 386"/>
            <p:cNvSpPr>
              <a:spLocks noChangeShapeType="1"/>
            </p:cNvSpPr>
            <p:nvPr/>
          </p:nvSpPr>
          <p:spPr bwMode="auto">
            <a:xfrm flipV="1">
              <a:off x="-7997825" y="3433763"/>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6" name="Line 387"/>
            <p:cNvSpPr>
              <a:spLocks noChangeShapeType="1"/>
            </p:cNvSpPr>
            <p:nvPr/>
          </p:nvSpPr>
          <p:spPr bwMode="auto">
            <a:xfrm flipV="1">
              <a:off x="-7997825" y="3570288"/>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3" name="Group 962"/>
          <p:cNvGrpSpPr/>
          <p:nvPr/>
        </p:nvGrpSpPr>
        <p:grpSpPr>
          <a:xfrm>
            <a:off x="2616090" y="2891361"/>
            <a:ext cx="169863" cy="322263"/>
            <a:chOff x="-7269162" y="3365501"/>
            <a:chExt cx="169863" cy="322263"/>
          </a:xfrm>
        </p:grpSpPr>
        <p:sp>
          <p:nvSpPr>
            <p:cNvPr id="437" name="Line 388"/>
            <p:cNvSpPr>
              <a:spLocks noChangeShapeType="1"/>
            </p:cNvSpPr>
            <p:nvPr/>
          </p:nvSpPr>
          <p:spPr bwMode="auto">
            <a:xfrm>
              <a:off x="-7185025" y="34512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8" name="Freeform 389"/>
            <p:cNvSpPr>
              <a:spLocks/>
            </p:cNvSpPr>
            <p:nvPr/>
          </p:nvSpPr>
          <p:spPr bwMode="auto">
            <a:xfrm>
              <a:off x="-7210425" y="3517901"/>
              <a:ext cx="60325" cy="52388"/>
            </a:xfrm>
            <a:custGeom>
              <a:avLst/>
              <a:gdLst>
                <a:gd name="T0" fmla="*/ 4 w 14"/>
                <a:gd name="T1" fmla="*/ 0 h 12"/>
                <a:gd name="T2" fmla="*/ 8 w 14"/>
                <a:gd name="T3" fmla="*/ 0 h 12"/>
                <a:gd name="T4" fmla="*/ 14 w 14"/>
                <a:gd name="T5" fmla="*/ 6 h 12"/>
                <a:gd name="T6" fmla="*/ 14 w 14"/>
                <a:gd name="T7" fmla="*/ 6 h 12"/>
                <a:gd name="T8" fmla="*/ 8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4" y="0"/>
                  </a:moveTo>
                  <a:cubicBezTo>
                    <a:pt x="8" y="0"/>
                    <a:pt x="8" y="0"/>
                    <a:pt x="8" y="0"/>
                  </a:cubicBezTo>
                  <a:cubicBezTo>
                    <a:pt x="12" y="0"/>
                    <a:pt x="14" y="2"/>
                    <a:pt x="14" y="6"/>
                  </a:cubicBezTo>
                  <a:cubicBezTo>
                    <a:pt x="14" y="6"/>
                    <a:pt x="14" y="6"/>
                    <a:pt x="14" y="6"/>
                  </a:cubicBezTo>
                  <a:cubicBezTo>
                    <a:pt x="14" y="9"/>
                    <a:pt x="12" y="12"/>
                    <a:pt x="8"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39" name="Freeform 390"/>
            <p:cNvSpPr>
              <a:spLocks/>
            </p:cNvSpPr>
            <p:nvPr/>
          </p:nvSpPr>
          <p:spPr bwMode="auto">
            <a:xfrm>
              <a:off x="-7218362" y="3467101"/>
              <a:ext cx="58738" cy="50800"/>
            </a:xfrm>
            <a:custGeom>
              <a:avLst/>
              <a:gdLst>
                <a:gd name="T0" fmla="*/ 10 w 14"/>
                <a:gd name="T1" fmla="*/ 12 h 12"/>
                <a:gd name="T2" fmla="*/ 6 w 14"/>
                <a:gd name="T3" fmla="*/ 12 h 12"/>
                <a:gd name="T4" fmla="*/ 0 w 14"/>
                <a:gd name="T5" fmla="*/ 6 h 12"/>
                <a:gd name="T6" fmla="*/ 0 w 14"/>
                <a:gd name="T7" fmla="*/ 6 h 12"/>
                <a:gd name="T8" fmla="*/ 6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6" y="12"/>
                    <a:pt x="6" y="12"/>
                    <a:pt x="6" y="12"/>
                  </a:cubicBezTo>
                  <a:cubicBezTo>
                    <a:pt x="3" y="12"/>
                    <a:pt x="0" y="9"/>
                    <a:pt x="0" y="6"/>
                  </a:cubicBezTo>
                  <a:cubicBezTo>
                    <a:pt x="0" y="6"/>
                    <a:pt x="0" y="6"/>
                    <a:pt x="0" y="6"/>
                  </a:cubicBezTo>
                  <a:cubicBezTo>
                    <a:pt x="0" y="2"/>
                    <a:pt x="3" y="0"/>
                    <a:pt x="6"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3" name="Line 391"/>
            <p:cNvSpPr>
              <a:spLocks noChangeShapeType="1"/>
            </p:cNvSpPr>
            <p:nvPr/>
          </p:nvSpPr>
          <p:spPr bwMode="auto">
            <a:xfrm>
              <a:off x="-7175500" y="34512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4" name="Line 392"/>
            <p:cNvSpPr>
              <a:spLocks noChangeShapeType="1"/>
            </p:cNvSpPr>
            <p:nvPr/>
          </p:nvSpPr>
          <p:spPr bwMode="auto">
            <a:xfrm flipV="1">
              <a:off x="-7185025" y="344170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5" name="Line 393"/>
            <p:cNvSpPr>
              <a:spLocks noChangeShapeType="1"/>
            </p:cNvSpPr>
            <p:nvPr/>
          </p:nvSpPr>
          <p:spPr bwMode="auto">
            <a:xfrm flipV="1">
              <a:off x="-7185025" y="3578226"/>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6" name="Rectangle 394"/>
            <p:cNvSpPr>
              <a:spLocks noChangeArrowheads="1"/>
            </p:cNvSpPr>
            <p:nvPr/>
          </p:nvSpPr>
          <p:spPr bwMode="auto">
            <a:xfrm>
              <a:off x="-7269162" y="3365501"/>
              <a:ext cx="169863" cy="322263"/>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7" name="Line 395"/>
            <p:cNvSpPr>
              <a:spLocks noChangeShapeType="1"/>
            </p:cNvSpPr>
            <p:nvPr/>
          </p:nvSpPr>
          <p:spPr bwMode="auto">
            <a:xfrm flipH="1">
              <a:off x="-7261225" y="3416301"/>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4" name="Line 396"/>
            <p:cNvSpPr>
              <a:spLocks noChangeShapeType="1"/>
            </p:cNvSpPr>
            <p:nvPr/>
          </p:nvSpPr>
          <p:spPr bwMode="auto">
            <a:xfrm>
              <a:off x="-7185025" y="339090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5" name="Line 397"/>
            <p:cNvSpPr>
              <a:spLocks noChangeShapeType="1"/>
            </p:cNvSpPr>
            <p:nvPr/>
          </p:nvSpPr>
          <p:spPr bwMode="auto">
            <a:xfrm>
              <a:off x="-7261225" y="3621088"/>
              <a:ext cx="1524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6" name="Line 398"/>
            <p:cNvSpPr>
              <a:spLocks noChangeShapeType="1"/>
            </p:cNvSpPr>
            <p:nvPr/>
          </p:nvSpPr>
          <p:spPr bwMode="auto">
            <a:xfrm>
              <a:off x="-7210425" y="3654426"/>
              <a:ext cx="508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4" name="Group 963"/>
          <p:cNvGrpSpPr/>
          <p:nvPr/>
        </p:nvGrpSpPr>
        <p:grpSpPr>
          <a:xfrm>
            <a:off x="4063421" y="2899298"/>
            <a:ext cx="288925" cy="306388"/>
            <a:chOff x="-6515100" y="3373438"/>
            <a:chExt cx="288925" cy="306388"/>
          </a:xfrm>
        </p:grpSpPr>
        <p:sp>
          <p:nvSpPr>
            <p:cNvPr id="707" name="Freeform 399"/>
            <p:cNvSpPr>
              <a:spLocks/>
            </p:cNvSpPr>
            <p:nvPr/>
          </p:nvSpPr>
          <p:spPr bwMode="auto">
            <a:xfrm>
              <a:off x="-6388100" y="3476626"/>
              <a:ext cx="50800" cy="41275"/>
            </a:xfrm>
            <a:custGeom>
              <a:avLst/>
              <a:gdLst>
                <a:gd name="T0" fmla="*/ 3 w 12"/>
                <a:gd name="T1" fmla="*/ 0 h 10"/>
                <a:gd name="T2" fmla="*/ 7 w 12"/>
                <a:gd name="T3" fmla="*/ 0 h 10"/>
                <a:gd name="T4" fmla="*/ 12 w 12"/>
                <a:gd name="T5" fmla="*/ 5 h 10"/>
                <a:gd name="T6" fmla="*/ 12 w 12"/>
                <a:gd name="T7" fmla="*/ 5 h 10"/>
                <a:gd name="T8" fmla="*/ 7 w 12"/>
                <a:gd name="T9" fmla="*/ 10 h 10"/>
                <a:gd name="T10" fmla="*/ 0 w 12"/>
                <a:gd name="T11" fmla="*/ 10 h 10"/>
              </a:gdLst>
              <a:ahLst/>
              <a:cxnLst>
                <a:cxn ang="0">
                  <a:pos x="T0" y="T1"/>
                </a:cxn>
                <a:cxn ang="0">
                  <a:pos x="T2" y="T3"/>
                </a:cxn>
                <a:cxn ang="0">
                  <a:pos x="T4" y="T5"/>
                </a:cxn>
                <a:cxn ang="0">
                  <a:pos x="T6" y="T7"/>
                </a:cxn>
                <a:cxn ang="0">
                  <a:pos x="T8" y="T9"/>
                </a:cxn>
                <a:cxn ang="0">
                  <a:pos x="T10" y="T11"/>
                </a:cxn>
              </a:cxnLst>
              <a:rect l="0" t="0" r="r" b="b"/>
              <a:pathLst>
                <a:path w="12" h="10">
                  <a:moveTo>
                    <a:pt x="3" y="0"/>
                  </a:moveTo>
                  <a:cubicBezTo>
                    <a:pt x="7" y="0"/>
                    <a:pt x="7" y="0"/>
                    <a:pt x="7" y="0"/>
                  </a:cubicBezTo>
                  <a:cubicBezTo>
                    <a:pt x="9" y="0"/>
                    <a:pt x="12" y="2"/>
                    <a:pt x="12" y="5"/>
                  </a:cubicBezTo>
                  <a:cubicBezTo>
                    <a:pt x="12" y="5"/>
                    <a:pt x="12" y="5"/>
                    <a:pt x="12" y="5"/>
                  </a:cubicBezTo>
                  <a:cubicBezTo>
                    <a:pt x="12" y="8"/>
                    <a:pt x="9" y="10"/>
                    <a:pt x="7" y="10"/>
                  </a:cubicBezTo>
                  <a:cubicBezTo>
                    <a:pt x="0" y="10"/>
                    <a:pt x="0" y="10"/>
                    <a:pt x="0"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8" name="Freeform 400"/>
            <p:cNvSpPr>
              <a:spLocks/>
            </p:cNvSpPr>
            <p:nvPr/>
          </p:nvSpPr>
          <p:spPr bwMode="auto">
            <a:xfrm>
              <a:off x="-6396037" y="3433763"/>
              <a:ext cx="50800" cy="42863"/>
            </a:xfrm>
            <a:custGeom>
              <a:avLst/>
              <a:gdLst>
                <a:gd name="T0" fmla="*/ 8 w 12"/>
                <a:gd name="T1" fmla="*/ 10 h 10"/>
                <a:gd name="T2" fmla="*/ 5 w 12"/>
                <a:gd name="T3" fmla="*/ 10 h 10"/>
                <a:gd name="T4" fmla="*/ 0 w 12"/>
                <a:gd name="T5" fmla="*/ 5 h 10"/>
                <a:gd name="T6" fmla="*/ 0 w 12"/>
                <a:gd name="T7" fmla="*/ 5 h 10"/>
                <a:gd name="T8" fmla="*/ 5 w 12"/>
                <a:gd name="T9" fmla="*/ 0 h 10"/>
                <a:gd name="T10" fmla="*/ 12 w 12"/>
                <a:gd name="T11" fmla="*/ 0 h 10"/>
              </a:gdLst>
              <a:ahLst/>
              <a:cxnLst>
                <a:cxn ang="0">
                  <a:pos x="T0" y="T1"/>
                </a:cxn>
                <a:cxn ang="0">
                  <a:pos x="T2" y="T3"/>
                </a:cxn>
                <a:cxn ang="0">
                  <a:pos x="T4" y="T5"/>
                </a:cxn>
                <a:cxn ang="0">
                  <a:pos x="T6" y="T7"/>
                </a:cxn>
                <a:cxn ang="0">
                  <a:pos x="T8" y="T9"/>
                </a:cxn>
                <a:cxn ang="0">
                  <a:pos x="T10" y="T11"/>
                </a:cxn>
              </a:cxnLst>
              <a:rect l="0" t="0" r="r" b="b"/>
              <a:pathLst>
                <a:path w="12" h="10">
                  <a:moveTo>
                    <a:pt x="8" y="10"/>
                  </a:moveTo>
                  <a:cubicBezTo>
                    <a:pt x="5" y="10"/>
                    <a:pt x="5" y="10"/>
                    <a:pt x="5" y="10"/>
                  </a:cubicBezTo>
                  <a:cubicBezTo>
                    <a:pt x="2" y="10"/>
                    <a:pt x="0" y="8"/>
                    <a:pt x="0" y="5"/>
                  </a:cubicBezTo>
                  <a:cubicBezTo>
                    <a:pt x="0" y="5"/>
                    <a:pt x="0" y="5"/>
                    <a:pt x="0" y="5"/>
                  </a:cubicBezTo>
                  <a:cubicBezTo>
                    <a:pt x="0" y="2"/>
                    <a:pt x="2" y="0"/>
                    <a:pt x="5" y="0"/>
                  </a:cubicBezTo>
                  <a:cubicBezTo>
                    <a:pt x="12" y="0"/>
                    <a:pt x="12" y="0"/>
                    <a:pt x="12"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9" name="Line 401"/>
            <p:cNvSpPr>
              <a:spLocks noChangeShapeType="1"/>
            </p:cNvSpPr>
            <p:nvPr/>
          </p:nvSpPr>
          <p:spPr bwMode="auto">
            <a:xfrm>
              <a:off x="-6362700" y="342106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10" name="Line 402"/>
            <p:cNvSpPr>
              <a:spLocks noChangeShapeType="1"/>
            </p:cNvSpPr>
            <p:nvPr/>
          </p:nvSpPr>
          <p:spPr bwMode="auto">
            <a:xfrm flipV="1">
              <a:off x="-6365875" y="3413126"/>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11" name="Line 403"/>
            <p:cNvSpPr>
              <a:spLocks noChangeShapeType="1"/>
            </p:cNvSpPr>
            <p:nvPr/>
          </p:nvSpPr>
          <p:spPr bwMode="auto">
            <a:xfrm flipV="1">
              <a:off x="-6365875" y="3527426"/>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12" name="Freeform 404"/>
            <p:cNvSpPr>
              <a:spLocks/>
            </p:cNvSpPr>
            <p:nvPr/>
          </p:nvSpPr>
          <p:spPr bwMode="auto">
            <a:xfrm>
              <a:off x="-6515100" y="3467101"/>
              <a:ext cx="288925" cy="212725"/>
            </a:xfrm>
            <a:custGeom>
              <a:avLst/>
              <a:gdLst>
                <a:gd name="T0" fmla="*/ 40 w 182"/>
                <a:gd name="T1" fmla="*/ 0 h 134"/>
                <a:gd name="T2" fmla="*/ 0 w 182"/>
                <a:gd name="T3" fmla="*/ 19 h 134"/>
                <a:gd name="T4" fmla="*/ 0 w 182"/>
                <a:gd name="T5" fmla="*/ 27 h 134"/>
                <a:gd name="T6" fmla="*/ 0 w 182"/>
                <a:gd name="T7" fmla="*/ 134 h 134"/>
                <a:gd name="T8" fmla="*/ 182 w 182"/>
                <a:gd name="T9" fmla="*/ 134 h 134"/>
                <a:gd name="T10" fmla="*/ 182 w 182"/>
                <a:gd name="T11" fmla="*/ 27 h 134"/>
                <a:gd name="T12" fmla="*/ 182 w 182"/>
                <a:gd name="T13" fmla="*/ 19 h 134"/>
                <a:gd name="T14" fmla="*/ 142 w 182"/>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134">
                  <a:moveTo>
                    <a:pt x="40" y="0"/>
                  </a:moveTo>
                  <a:lnTo>
                    <a:pt x="0" y="19"/>
                  </a:lnTo>
                  <a:lnTo>
                    <a:pt x="0" y="27"/>
                  </a:lnTo>
                  <a:lnTo>
                    <a:pt x="0" y="134"/>
                  </a:lnTo>
                  <a:lnTo>
                    <a:pt x="182" y="134"/>
                  </a:lnTo>
                  <a:lnTo>
                    <a:pt x="182" y="27"/>
                  </a:lnTo>
                  <a:lnTo>
                    <a:pt x="182" y="19"/>
                  </a:lnTo>
                  <a:lnTo>
                    <a:pt x="142"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13" name="Freeform 405"/>
            <p:cNvSpPr>
              <a:spLocks/>
            </p:cNvSpPr>
            <p:nvPr/>
          </p:nvSpPr>
          <p:spPr bwMode="auto">
            <a:xfrm>
              <a:off x="-6481762" y="3570288"/>
              <a:ext cx="225425" cy="84138"/>
            </a:xfrm>
            <a:custGeom>
              <a:avLst/>
              <a:gdLst>
                <a:gd name="T0" fmla="*/ 0 w 142"/>
                <a:gd name="T1" fmla="*/ 50 h 53"/>
                <a:gd name="T2" fmla="*/ 67 w 142"/>
                <a:gd name="T3" fmla="*/ 0 h 53"/>
                <a:gd name="T4" fmla="*/ 67 w 142"/>
                <a:gd name="T5" fmla="*/ 0 h 53"/>
                <a:gd name="T6" fmla="*/ 142 w 142"/>
                <a:gd name="T7" fmla="*/ 53 h 53"/>
              </a:gdLst>
              <a:ahLst/>
              <a:cxnLst>
                <a:cxn ang="0">
                  <a:pos x="T0" y="T1"/>
                </a:cxn>
                <a:cxn ang="0">
                  <a:pos x="T2" y="T3"/>
                </a:cxn>
                <a:cxn ang="0">
                  <a:pos x="T4" y="T5"/>
                </a:cxn>
                <a:cxn ang="0">
                  <a:pos x="T6" y="T7"/>
                </a:cxn>
              </a:cxnLst>
              <a:rect l="0" t="0" r="r" b="b"/>
              <a:pathLst>
                <a:path w="142" h="53">
                  <a:moveTo>
                    <a:pt x="0" y="50"/>
                  </a:moveTo>
                  <a:lnTo>
                    <a:pt x="67" y="0"/>
                  </a:lnTo>
                  <a:lnTo>
                    <a:pt x="67" y="0"/>
                  </a:lnTo>
                  <a:lnTo>
                    <a:pt x="142" y="53"/>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14" name="Line 406"/>
            <p:cNvSpPr>
              <a:spLocks noChangeShapeType="1"/>
            </p:cNvSpPr>
            <p:nvPr/>
          </p:nvSpPr>
          <p:spPr bwMode="auto">
            <a:xfrm>
              <a:off x="-6510337" y="3502026"/>
              <a:ext cx="122238" cy="762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15" name="Line 407"/>
            <p:cNvSpPr>
              <a:spLocks noChangeShapeType="1"/>
            </p:cNvSpPr>
            <p:nvPr/>
          </p:nvSpPr>
          <p:spPr bwMode="auto">
            <a:xfrm flipH="1">
              <a:off x="-6357937" y="3502026"/>
              <a:ext cx="127000" cy="714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16" name="Freeform 408"/>
            <p:cNvSpPr>
              <a:spLocks/>
            </p:cNvSpPr>
            <p:nvPr/>
          </p:nvSpPr>
          <p:spPr bwMode="auto">
            <a:xfrm>
              <a:off x="-6446837" y="3373438"/>
              <a:ext cx="152400" cy="161925"/>
            </a:xfrm>
            <a:custGeom>
              <a:avLst/>
              <a:gdLst>
                <a:gd name="T0" fmla="*/ 0 w 96"/>
                <a:gd name="T1" fmla="*/ 102 h 102"/>
                <a:gd name="T2" fmla="*/ 0 w 96"/>
                <a:gd name="T3" fmla="*/ 0 h 102"/>
                <a:gd name="T4" fmla="*/ 96 w 96"/>
                <a:gd name="T5" fmla="*/ 0 h 102"/>
                <a:gd name="T6" fmla="*/ 96 w 96"/>
                <a:gd name="T7" fmla="*/ 102 h 102"/>
              </a:gdLst>
              <a:ahLst/>
              <a:cxnLst>
                <a:cxn ang="0">
                  <a:pos x="T0" y="T1"/>
                </a:cxn>
                <a:cxn ang="0">
                  <a:pos x="T2" y="T3"/>
                </a:cxn>
                <a:cxn ang="0">
                  <a:pos x="T4" y="T5"/>
                </a:cxn>
                <a:cxn ang="0">
                  <a:pos x="T6" y="T7"/>
                </a:cxn>
              </a:cxnLst>
              <a:rect l="0" t="0" r="r" b="b"/>
              <a:pathLst>
                <a:path w="96" h="102">
                  <a:moveTo>
                    <a:pt x="0" y="102"/>
                  </a:moveTo>
                  <a:lnTo>
                    <a:pt x="0" y="0"/>
                  </a:lnTo>
                  <a:lnTo>
                    <a:pt x="96" y="0"/>
                  </a:lnTo>
                  <a:lnTo>
                    <a:pt x="96" y="102"/>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65" name="Group 964"/>
          <p:cNvGrpSpPr/>
          <p:nvPr/>
        </p:nvGrpSpPr>
        <p:grpSpPr>
          <a:xfrm>
            <a:off x="5605974" y="2115343"/>
            <a:ext cx="236538" cy="357188"/>
            <a:chOff x="-3235326" y="3348039"/>
            <a:chExt cx="236538" cy="357188"/>
          </a:xfrm>
        </p:grpSpPr>
        <p:sp>
          <p:nvSpPr>
            <p:cNvPr id="459" name="Rectangle 442"/>
            <p:cNvSpPr>
              <a:spLocks noChangeArrowheads="1"/>
            </p:cNvSpPr>
            <p:nvPr/>
          </p:nvSpPr>
          <p:spPr bwMode="auto">
            <a:xfrm>
              <a:off x="-3235326" y="3348039"/>
              <a:ext cx="236538" cy="357188"/>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0" name="Rectangle 443"/>
            <p:cNvSpPr>
              <a:spLocks noChangeArrowheads="1"/>
            </p:cNvSpPr>
            <p:nvPr/>
          </p:nvSpPr>
          <p:spPr bwMode="auto">
            <a:xfrm>
              <a:off x="-3201988" y="3395664"/>
              <a:ext cx="169863" cy="68263"/>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1" name="Freeform 444"/>
            <p:cNvSpPr>
              <a:spLocks/>
            </p:cNvSpPr>
            <p:nvPr/>
          </p:nvSpPr>
          <p:spPr bwMode="auto">
            <a:xfrm>
              <a:off x="-3052763" y="3505201"/>
              <a:ext cx="15875" cy="17463"/>
            </a:xfrm>
            <a:custGeom>
              <a:avLst/>
              <a:gdLst>
                <a:gd name="T0" fmla="*/ 10 w 10"/>
                <a:gd name="T1" fmla="*/ 11 h 11"/>
                <a:gd name="T2" fmla="*/ 0 w 10"/>
                <a:gd name="T3" fmla="*/ 11 h 11"/>
                <a:gd name="T4" fmla="*/ 0 w 10"/>
                <a:gd name="T5" fmla="*/ 8 h 11"/>
                <a:gd name="T6" fmla="*/ 0 w 10"/>
                <a:gd name="T7" fmla="*/ 0 h 11"/>
                <a:gd name="T8" fmla="*/ 10 w 10"/>
                <a:gd name="T9" fmla="*/ 0 h 11"/>
                <a:gd name="T10" fmla="*/ 10 w 10"/>
                <a:gd name="T11" fmla="*/ 8 h 11"/>
                <a:gd name="T12" fmla="*/ 10 w 10"/>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10" y="11"/>
                  </a:moveTo>
                  <a:lnTo>
                    <a:pt x="0" y="11"/>
                  </a:lnTo>
                  <a:lnTo>
                    <a:pt x="0" y="8"/>
                  </a:lnTo>
                  <a:lnTo>
                    <a:pt x="0" y="0"/>
                  </a:lnTo>
                  <a:lnTo>
                    <a:pt x="10" y="0"/>
                  </a:lnTo>
                  <a:lnTo>
                    <a:pt x="10" y="8"/>
                  </a:lnTo>
                  <a:lnTo>
                    <a:pt x="10" y="11"/>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2" name="Freeform 445"/>
            <p:cNvSpPr>
              <a:spLocks/>
            </p:cNvSpPr>
            <p:nvPr/>
          </p:nvSpPr>
          <p:spPr bwMode="auto">
            <a:xfrm>
              <a:off x="-3125788" y="3505201"/>
              <a:ext cx="17463" cy="17463"/>
            </a:xfrm>
            <a:custGeom>
              <a:avLst/>
              <a:gdLst>
                <a:gd name="T0" fmla="*/ 11 w 11"/>
                <a:gd name="T1" fmla="*/ 11 h 11"/>
                <a:gd name="T2" fmla="*/ 0 w 11"/>
                <a:gd name="T3" fmla="*/ 11 h 11"/>
                <a:gd name="T4" fmla="*/ 0 w 11"/>
                <a:gd name="T5" fmla="*/ 8 h 11"/>
                <a:gd name="T6" fmla="*/ 0 w 11"/>
                <a:gd name="T7" fmla="*/ 0 h 11"/>
                <a:gd name="T8" fmla="*/ 11 w 11"/>
                <a:gd name="T9" fmla="*/ 0 h 11"/>
                <a:gd name="T10" fmla="*/ 11 w 11"/>
                <a:gd name="T11" fmla="*/ 8 h 11"/>
                <a:gd name="T12" fmla="*/ 11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11" y="11"/>
                  </a:moveTo>
                  <a:lnTo>
                    <a:pt x="0" y="11"/>
                  </a:lnTo>
                  <a:lnTo>
                    <a:pt x="0" y="8"/>
                  </a:lnTo>
                  <a:lnTo>
                    <a:pt x="0" y="0"/>
                  </a:lnTo>
                  <a:lnTo>
                    <a:pt x="11" y="0"/>
                  </a:lnTo>
                  <a:lnTo>
                    <a:pt x="11" y="8"/>
                  </a:lnTo>
                  <a:lnTo>
                    <a:pt x="11" y="11"/>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3" name="Freeform 446"/>
            <p:cNvSpPr>
              <a:spLocks/>
            </p:cNvSpPr>
            <p:nvPr/>
          </p:nvSpPr>
          <p:spPr bwMode="auto">
            <a:xfrm>
              <a:off x="-3197226" y="3505201"/>
              <a:ext cx="17463" cy="17463"/>
            </a:xfrm>
            <a:custGeom>
              <a:avLst/>
              <a:gdLst>
                <a:gd name="T0" fmla="*/ 11 w 11"/>
                <a:gd name="T1" fmla="*/ 11 h 11"/>
                <a:gd name="T2" fmla="*/ 0 w 11"/>
                <a:gd name="T3" fmla="*/ 11 h 11"/>
                <a:gd name="T4" fmla="*/ 0 w 11"/>
                <a:gd name="T5" fmla="*/ 8 h 11"/>
                <a:gd name="T6" fmla="*/ 0 w 11"/>
                <a:gd name="T7" fmla="*/ 0 h 11"/>
                <a:gd name="T8" fmla="*/ 11 w 11"/>
                <a:gd name="T9" fmla="*/ 0 h 11"/>
                <a:gd name="T10" fmla="*/ 11 w 11"/>
                <a:gd name="T11" fmla="*/ 8 h 11"/>
                <a:gd name="T12" fmla="*/ 11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11" y="11"/>
                  </a:moveTo>
                  <a:lnTo>
                    <a:pt x="0" y="11"/>
                  </a:lnTo>
                  <a:lnTo>
                    <a:pt x="0" y="8"/>
                  </a:lnTo>
                  <a:lnTo>
                    <a:pt x="0" y="0"/>
                  </a:lnTo>
                  <a:lnTo>
                    <a:pt x="11" y="0"/>
                  </a:lnTo>
                  <a:lnTo>
                    <a:pt x="11" y="8"/>
                  </a:lnTo>
                  <a:lnTo>
                    <a:pt x="11" y="11"/>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4" name="Freeform 447"/>
            <p:cNvSpPr>
              <a:spLocks/>
            </p:cNvSpPr>
            <p:nvPr/>
          </p:nvSpPr>
          <p:spPr bwMode="auto">
            <a:xfrm>
              <a:off x="-3052763" y="3570289"/>
              <a:ext cx="15875" cy="15875"/>
            </a:xfrm>
            <a:custGeom>
              <a:avLst/>
              <a:gdLst>
                <a:gd name="T0" fmla="*/ 10 w 10"/>
                <a:gd name="T1" fmla="*/ 10 h 10"/>
                <a:gd name="T2" fmla="*/ 0 w 10"/>
                <a:gd name="T3" fmla="*/ 10 h 10"/>
                <a:gd name="T4" fmla="*/ 0 w 10"/>
                <a:gd name="T5" fmla="*/ 5 h 10"/>
                <a:gd name="T6" fmla="*/ 0 w 10"/>
                <a:gd name="T7" fmla="*/ 0 h 10"/>
                <a:gd name="T8" fmla="*/ 10 w 10"/>
                <a:gd name="T9" fmla="*/ 0 h 10"/>
                <a:gd name="T10" fmla="*/ 10 w 10"/>
                <a:gd name="T11" fmla="*/ 5 h 10"/>
                <a:gd name="T12" fmla="*/ 10 w 1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0" y="10"/>
                  </a:moveTo>
                  <a:lnTo>
                    <a:pt x="0" y="10"/>
                  </a:lnTo>
                  <a:lnTo>
                    <a:pt x="0" y="5"/>
                  </a:lnTo>
                  <a:lnTo>
                    <a:pt x="0" y="0"/>
                  </a:lnTo>
                  <a:lnTo>
                    <a:pt x="10" y="0"/>
                  </a:lnTo>
                  <a:lnTo>
                    <a:pt x="10" y="5"/>
                  </a:lnTo>
                  <a:lnTo>
                    <a:pt x="10"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5" name="Freeform 448"/>
            <p:cNvSpPr>
              <a:spLocks/>
            </p:cNvSpPr>
            <p:nvPr/>
          </p:nvSpPr>
          <p:spPr bwMode="auto">
            <a:xfrm>
              <a:off x="-3125788" y="3570289"/>
              <a:ext cx="17463" cy="15875"/>
            </a:xfrm>
            <a:custGeom>
              <a:avLst/>
              <a:gdLst>
                <a:gd name="T0" fmla="*/ 11 w 11"/>
                <a:gd name="T1" fmla="*/ 10 h 10"/>
                <a:gd name="T2" fmla="*/ 0 w 11"/>
                <a:gd name="T3" fmla="*/ 10 h 10"/>
                <a:gd name="T4" fmla="*/ 0 w 11"/>
                <a:gd name="T5" fmla="*/ 5 h 10"/>
                <a:gd name="T6" fmla="*/ 0 w 11"/>
                <a:gd name="T7" fmla="*/ 0 h 10"/>
                <a:gd name="T8" fmla="*/ 11 w 11"/>
                <a:gd name="T9" fmla="*/ 0 h 10"/>
                <a:gd name="T10" fmla="*/ 11 w 11"/>
                <a:gd name="T11" fmla="*/ 5 h 10"/>
                <a:gd name="T12" fmla="*/ 11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11" y="10"/>
                  </a:moveTo>
                  <a:lnTo>
                    <a:pt x="0" y="10"/>
                  </a:lnTo>
                  <a:lnTo>
                    <a:pt x="0" y="5"/>
                  </a:lnTo>
                  <a:lnTo>
                    <a:pt x="0" y="0"/>
                  </a:lnTo>
                  <a:lnTo>
                    <a:pt x="11" y="0"/>
                  </a:lnTo>
                  <a:lnTo>
                    <a:pt x="11" y="5"/>
                  </a:lnTo>
                  <a:lnTo>
                    <a:pt x="11"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6" name="Freeform 449"/>
            <p:cNvSpPr>
              <a:spLocks/>
            </p:cNvSpPr>
            <p:nvPr/>
          </p:nvSpPr>
          <p:spPr bwMode="auto">
            <a:xfrm>
              <a:off x="-3197226" y="3570289"/>
              <a:ext cx="17463" cy="15875"/>
            </a:xfrm>
            <a:custGeom>
              <a:avLst/>
              <a:gdLst>
                <a:gd name="T0" fmla="*/ 11 w 11"/>
                <a:gd name="T1" fmla="*/ 10 h 10"/>
                <a:gd name="T2" fmla="*/ 0 w 11"/>
                <a:gd name="T3" fmla="*/ 10 h 10"/>
                <a:gd name="T4" fmla="*/ 0 w 11"/>
                <a:gd name="T5" fmla="*/ 5 h 10"/>
                <a:gd name="T6" fmla="*/ 0 w 11"/>
                <a:gd name="T7" fmla="*/ 0 h 10"/>
                <a:gd name="T8" fmla="*/ 11 w 11"/>
                <a:gd name="T9" fmla="*/ 0 h 10"/>
                <a:gd name="T10" fmla="*/ 11 w 11"/>
                <a:gd name="T11" fmla="*/ 5 h 10"/>
                <a:gd name="T12" fmla="*/ 11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11" y="10"/>
                  </a:moveTo>
                  <a:lnTo>
                    <a:pt x="0" y="10"/>
                  </a:lnTo>
                  <a:lnTo>
                    <a:pt x="0" y="5"/>
                  </a:lnTo>
                  <a:lnTo>
                    <a:pt x="0" y="0"/>
                  </a:lnTo>
                  <a:lnTo>
                    <a:pt x="11" y="0"/>
                  </a:lnTo>
                  <a:lnTo>
                    <a:pt x="11" y="5"/>
                  </a:lnTo>
                  <a:lnTo>
                    <a:pt x="11"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7" name="Freeform 450"/>
            <p:cNvSpPr>
              <a:spLocks/>
            </p:cNvSpPr>
            <p:nvPr/>
          </p:nvSpPr>
          <p:spPr bwMode="auto">
            <a:xfrm>
              <a:off x="-3052763" y="3636964"/>
              <a:ext cx="15875" cy="17463"/>
            </a:xfrm>
            <a:custGeom>
              <a:avLst/>
              <a:gdLst>
                <a:gd name="T0" fmla="*/ 10 w 10"/>
                <a:gd name="T1" fmla="*/ 11 h 11"/>
                <a:gd name="T2" fmla="*/ 0 w 10"/>
                <a:gd name="T3" fmla="*/ 11 h 11"/>
                <a:gd name="T4" fmla="*/ 0 w 10"/>
                <a:gd name="T5" fmla="*/ 6 h 11"/>
                <a:gd name="T6" fmla="*/ 0 w 10"/>
                <a:gd name="T7" fmla="*/ 0 h 11"/>
                <a:gd name="T8" fmla="*/ 10 w 10"/>
                <a:gd name="T9" fmla="*/ 0 h 11"/>
                <a:gd name="T10" fmla="*/ 10 w 10"/>
                <a:gd name="T11" fmla="*/ 6 h 11"/>
                <a:gd name="T12" fmla="*/ 10 w 10"/>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10" y="11"/>
                  </a:moveTo>
                  <a:lnTo>
                    <a:pt x="0" y="11"/>
                  </a:lnTo>
                  <a:lnTo>
                    <a:pt x="0" y="6"/>
                  </a:lnTo>
                  <a:lnTo>
                    <a:pt x="0" y="0"/>
                  </a:lnTo>
                  <a:lnTo>
                    <a:pt x="10" y="0"/>
                  </a:lnTo>
                  <a:lnTo>
                    <a:pt x="10" y="6"/>
                  </a:lnTo>
                  <a:lnTo>
                    <a:pt x="10" y="11"/>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8" name="Freeform 451"/>
            <p:cNvSpPr>
              <a:spLocks/>
            </p:cNvSpPr>
            <p:nvPr/>
          </p:nvSpPr>
          <p:spPr bwMode="auto">
            <a:xfrm>
              <a:off x="-3125788" y="3636964"/>
              <a:ext cx="17463" cy="17463"/>
            </a:xfrm>
            <a:custGeom>
              <a:avLst/>
              <a:gdLst>
                <a:gd name="T0" fmla="*/ 11 w 11"/>
                <a:gd name="T1" fmla="*/ 11 h 11"/>
                <a:gd name="T2" fmla="*/ 0 w 11"/>
                <a:gd name="T3" fmla="*/ 11 h 11"/>
                <a:gd name="T4" fmla="*/ 0 w 11"/>
                <a:gd name="T5" fmla="*/ 6 h 11"/>
                <a:gd name="T6" fmla="*/ 0 w 11"/>
                <a:gd name="T7" fmla="*/ 0 h 11"/>
                <a:gd name="T8" fmla="*/ 11 w 11"/>
                <a:gd name="T9" fmla="*/ 0 h 11"/>
                <a:gd name="T10" fmla="*/ 11 w 11"/>
                <a:gd name="T11" fmla="*/ 6 h 11"/>
                <a:gd name="T12" fmla="*/ 11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11" y="11"/>
                  </a:moveTo>
                  <a:lnTo>
                    <a:pt x="0" y="11"/>
                  </a:lnTo>
                  <a:lnTo>
                    <a:pt x="0" y="6"/>
                  </a:lnTo>
                  <a:lnTo>
                    <a:pt x="0" y="0"/>
                  </a:lnTo>
                  <a:lnTo>
                    <a:pt x="11" y="0"/>
                  </a:lnTo>
                  <a:lnTo>
                    <a:pt x="11" y="6"/>
                  </a:lnTo>
                  <a:lnTo>
                    <a:pt x="11" y="11"/>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9" name="Freeform 452"/>
            <p:cNvSpPr>
              <a:spLocks/>
            </p:cNvSpPr>
            <p:nvPr/>
          </p:nvSpPr>
          <p:spPr bwMode="auto">
            <a:xfrm>
              <a:off x="-3197226" y="3636964"/>
              <a:ext cx="17463" cy="17463"/>
            </a:xfrm>
            <a:custGeom>
              <a:avLst/>
              <a:gdLst>
                <a:gd name="T0" fmla="*/ 11 w 11"/>
                <a:gd name="T1" fmla="*/ 11 h 11"/>
                <a:gd name="T2" fmla="*/ 0 w 11"/>
                <a:gd name="T3" fmla="*/ 11 h 11"/>
                <a:gd name="T4" fmla="*/ 0 w 11"/>
                <a:gd name="T5" fmla="*/ 6 h 11"/>
                <a:gd name="T6" fmla="*/ 0 w 11"/>
                <a:gd name="T7" fmla="*/ 0 h 11"/>
                <a:gd name="T8" fmla="*/ 11 w 11"/>
                <a:gd name="T9" fmla="*/ 0 h 11"/>
                <a:gd name="T10" fmla="*/ 11 w 11"/>
                <a:gd name="T11" fmla="*/ 6 h 11"/>
                <a:gd name="T12" fmla="*/ 11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11" y="11"/>
                  </a:moveTo>
                  <a:lnTo>
                    <a:pt x="0" y="11"/>
                  </a:lnTo>
                  <a:lnTo>
                    <a:pt x="0" y="6"/>
                  </a:lnTo>
                  <a:lnTo>
                    <a:pt x="0" y="0"/>
                  </a:lnTo>
                  <a:lnTo>
                    <a:pt x="11" y="0"/>
                  </a:lnTo>
                  <a:lnTo>
                    <a:pt x="11" y="6"/>
                  </a:lnTo>
                  <a:lnTo>
                    <a:pt x="11" y="11"/>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71" name="Group 970"/>
          <p:cNvGrpSpPr/>
          <p:nvPr/>
        </p:nvGrpSpPr>
        <p:grpSpPr>
          <a:xfrm>
            <a:off x="10078608" y="2929461"/>
            <a:ext cx="363537" cy="246063"/>
            <a:chOff x="-1671638" y="3403601"/>
            <a:chExt cx="363537" cy="246063"/>
          </a:xfrm>
        </p:grpSpPr>
        <p:sp>
          <p:nvSpPr>
            <p:cNvPr id="479" name="Freeform 462"/>
            <p:cNvSpPr>
              <a:spLocks/>
            </p:cNvSpPr>
            <p:nvPr/>
          </p:nvSpPr>
          <p:spPr bwMode="auto">
            <a:xfrm>
              <a:off x="-1671638" y="3416301"/>
              <a:ext cx="160338" cy="42863"/>
            </a:xfrm>
            <a:custGeom>
              <a:avLst/>
              <a:gdLst>
                <a:gd name="T0" fmla="*/ 38 w 38"/>
                <a:gd name="T1" fmla="*/ 4 h 10"/>
                <a:gd name="T2" fmla="*/ 22 w 38"/>
                <a:gd name="T3" fmla="*/ 0 h 10"/>
                <a:gd name="T4" fmla="*/ 0 w 38"/>
                <a:gd name="T5" fmla="*/ 10 h 10"/>
                <a:gd name="T6" fmla="*/ 0 w 38"/>
                <a:gd name="T7" fmla="*/ 10 h 10"/>
              </a:gdLst>
              <a:ahLst/>
              <a:cxnLst>
                <a:cxn ang="0">
                  <a:pos x="T0" y="T1"/>
                </a:cxn>
                <a:cxn ang="0">
                  <a:pos x="T2" y="T3"/>
                </a:cxn>
                <a:cxn ang="0">
                  <a:pos x="T4" y="T5"/>
                </a:cxn>
                <a:cxn ang="0">
                  <a:pos x="T6" y="T7"/>
                </a:cxn>
              </a:cxnLst>
              <a:rect l="0" t="0" r="r" b="b"/>
              <a:pathLst>
                <a:path w="38" h="10">
                  <a:moveTo>
                    <a:pt x="38" y="4"/>
                  </a:moveTo>
                  <a:cubicBezTo>
                    <a:pt x="34" y="2"/>
                    <a:pt x="28" y="0"/>
                    <a:pt x="22" y="0"/>
                  </a:cubicBezTo>
                  <a:cubicBezTo>
                    <a:pt x="10" y="0"/>
                    <a:pt x="0" y="5"/>
                    <a:pt x="0" y="10"/>
                  </a:cubicBezTo>
                  <a:cubicBezTo>
                    <a:pt x="0" y="10"/>
                    <a:pt x="0" y="10"/>
                    <a:pt x="0"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0" name="Line 463"/>
            <p:cNvSpPr>
              <a:spLocks noChangeShapeType="1"/>
            </p:cNvSpPr>
            <p:nvPr/>
          </p:nvSpPr>
          <p:spPr bwMode="auto">
            <a:xfrm>
              <a:off x="-1577976" y="3497264"/>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1" name="Line 464"/>
            <p:cNvSpPr>
              <a:spLocks noChangeShapeType="1"/>
            </p:cNvSpPr>
            <p:nvPr/>
          </p:nvSpPr>
          <p:spPr bwMode="auto">
            <a:xfrm>
              <a:off x="-1671638" y="354330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2" name="Freeform 465"/>
            <p:cNvSpPr>
              <a:spLocks/>
            </p:cNvSpPr>
            <p:nvPr/>
          </p:nvSpPr>
          <p:spPr bwMode="auto">
            <a:xfrm>
              <a:off x="-1671638" y="3459164"/>
              <a:ext cx="160338" cy="177800"/>
            </a:xfrm>
            <a:custGeom>
              <a:avLst/>
              <a:gdLst>
                <a:gd name="T0" fmla="*/ 22 w 38"/>
                <a:gd name="T1" fmla="*/ 10 h 42"/>
                <a:gd name="T2" fmla="*/ 0 w 38"/>
                <a:gd name="T3" fmla="*/ 0 h 42"/>
                <a:gd name="T4" fmla="*/ 0 w 38"/>
                <a:gd name="T5" fmla="*/ 0 h 42"/>
                <a:gd name="T6" fmla="*/ 0 w 38"/>
                <a:gd name="T7" fmla="*/ 30 h 42"/>
                <a:gd name="T8" fmla="*/ 0 w 38"/>
                <a:gd name="T9" fmla="*/ 32 h 42"/>
                <a:gd name="T10" fmla="*/ 22 w 38"/>
                <a:gd name="T11" fmla="*/ 42 h 42"/>
                <a:gd name="T12" fmla="*/ 38 w 38"/>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38" h="42">
                  <a:moveTo>
                    <a:pt x="22" y="10"/>
                  </a:moveTo>
                  <a:cubicBezTo>
                    <a:pt x="10" y="10"/>
                    <a:pt x="0" y="6"/>
                    <a:pt x="0" y="0"/>
                  </a:cubicBezTo>
                  <a:cubicBezTo>
                    <a:pt x="0" y="0"/>
                    <a:pt x="0" y="0"/>
                    <a:pt x="0" y="0"/>
                  </a:cubicBezTo>
                  <a:cubicBezTo>
                    <a:pt x="0" y="30"/>
                    <a:pt x="0" y="30"/>
                    <a:pt x="0" y="30"/>
                  </a:cubicBezTo>
                  <a:cubicBezTo>
                    <a:pt x="0" y="32"/>
                    <a:pt x="0" y="32"/>
                    <a:pt x="0" y="32"/>
                  </a:cubicBezTo>
                  <a:cubicBezTo>
                    <a:pt x="0" y="38"/>
                    <a:pt x="10" y="42"/>
                    <a:pt x="22" y="42"/>
                  </a:cubicBezTo>
                  <a:cubicBezTo>
                    <a:pt x="29" y="42"/>
                    <a:pt x="34" y="41"/>
                    <a:pt x="38" y="3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3" name="Freeform 466"/>
            <p:cNvSpPr>
              <a:spLocks/>
            </p:cNvSpPr>
            <p:nvPr/>
          </p:nvSpPr>
          <p:spPr bwMode="auto">
            <a:xfrm>
              <a:off x="-1671638" y="3459164"/>
              <a:ext cx="122238" cy="42863"/>
            </a:xfrm>
            <a:custGeom>
              <a:avLst/>
              <a:gdLst>
                <a:gd name="T0" fmla="*/ 0 w 29"/>
                <a:gd name="T1" fmla="*/ 0 h 10"/>
                <a:gd name="T2" fmla="*/ 22 w 29"/>
                <a:gd name="T3" fmla="*/ 10 h 10"/>
                <a:gd name="T4" fmla="*/ 29 w 29"/>
                <a:gd name="T5" fmla="*/ 9 h 10"/>
              </a:gdLst>
              <a:ahLst/>
              <a:cxnLst>
                <a:cxn ang="0">
                  <a:pos x="T0" y="T1"/>
                </a:cxn>
                <a:cxn ang="0">
                  <a:pos x="T2" y="T3"/>
                </a:cxn>
                <a:cxn ang="0">
                  <a:pos x="T4" y="T5"/>
                </a:cxn>
              </a:cxnLst>
              <a:rect l="0" t="0" r="r" b="b"/>
              <a:pathLst>
                <a:path w="29" h="10">
                  <a:moveTo>
                    <a:pt x="0" y="0"/>
                  </a:moveTo>
                  <a:cubicBezTo>
                    <a:pt x="0" y="6"/>
                    <a:pt x="10" y="10"/>
                    <a:pt x="22" y="10"/>
                  </a:cubicBezTo>
                  <a:cubicBezTo>
                    <a:pt x="25" y="10"/>
                    <a:pt x="26" y="10"/>
                    <a:pt x="29"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4" name="Line 467"/>
            <p:cNvSpPr>
              <a:spLocks noChangeShapeType="1"/>
            </p:cNvSpPr>
            <p:nvPr/>
          </p:nvSpPr>
          <p:spPr bwMode="auto">
            <a:xfrm>
              <a:off x="-1577976" y="35020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5" name="Freeform 468"/>
            <p:cNvSpPr>
              <a:spLocks/>
            </p:cNvSpPr>
            <p:nvPr/>
          </p:nvSpPr>
          <p:spPr bwMode="auto">
            <a:xfrm>
              <a:off x="-1671638" y="3492501"/>
              <a:ext cx="119063" cy="42863"/>
            </a:xfrm>
            <a:custGeom>
              <a:avLst/>
              <a:gdLst>
                <a:gd name="T0" fmla="*/ 0 w 28"/>
                <a:gd name="T1" fmla="*/ 0 h 10"/>
                <a:gd name="T2" fmla="*/ 22 w 28"/>
                <a:gd name="T3" fmla="*/ 10 h 10"/>
                <a:gd name="T4" fmla="*/ 28 w 28"/>
                <a:gd name="T5" fmla="*/ 10 h 10"/>
              </a:gdLst>
              <a:ahLst/>
              <a:cxnLst>
                <a:cxn ang="0">
                  <a:pos x="T0" y="T1"/>
                </a:cxn>
                <a:cxn ang="0">
                  <a:pos x="T2" y="T3"/>
                </a:cxn>
                <a:cxn ang="0">
                  <a:pos x="T4" y="T5"/>
                </a:cxn>
              </a:cxnLst>
              <a:rect l="0" t="0" r="r" b="b"/>
              <a:pathLst>
                <a:path w="28" h="10">
                  <a:moveTo>
                    <a:pt x="0" y="0"/>
                  </a:moveTo>
                  <a:cubicBezTo>
                    <a:pt x="0" y="6"/>
                    <a:pt x="10" y="10"/>
                    <a:pt x="22" y="10"/>
                  </a:cubicBezTo>
                  <a:cubicBezTo>
                    <a:pt x="24" y="10"/>
                    <a:pt x="26" y="10"/>
                    <a:pt x="28"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6" name="Freeform 469"/>
            <p:cNvSpPr>
              <a:spLocks/>
            </p:cNvSpPr>
            <p:nvPr/>
          </p:nvSpPr>
          <p:spPr bwMode="auto">
            <a:xfrm>
              <a:off x="-1671638" y="3527426"/>
              <a:ext cx="122238" cy="42863"/>
            </a:xfrm>
            <a:custGeom>
              <a:avLst/>
              <a:gdLst>
                <a:gd name="T0" fmla="*/ 0 w 29"/>
                <a:gd name="T1" fmla="*/ 0 h 10"/>
                <a:gd name="T2" fmla="*/ 22 w 29"/>
                <a:gd name="T3" fmla="*/ 10 h 10"/>
                <a:gd name="T4" fmla="*/ 29 w 29"/>
                <a:gd name="T5" fmla="*/ 9 h 10"/>
              </a:gdLst>
              <a:ahLst/>
              <a:cxnLst>
                <a:cxn ang="0">
                  <a:pos x="T0" y="T1"/>
                </a:cxn>
                <a:cxn ang="0">
                  <a:pos x="T2" y="T3"/>
                </a:cxn>
                <a:cxn ang="0">
                  <a:pos x="T4" y="T5"/>
                </a:cxn>
              </a:cxnLst>
              <a:rect l="0" t="0" r="r" b="b"/>
              <a:pathLst>
                <a:path w="29" h="10">
                  <a:moveTo>
                    <a:pt x="0" y="0"/>
                  </a:moveTo>
                  <a:cubicBezTo>
                    <a:pt x="0" y="6"/>
                    <a:pt x="10" y="10"/>
                    <a:pt x="22" y="10"/>
                  </a:cubicBezTo>
                  <a:cubicBezTo>
                    <a:pt x="25" y="10"/>
                    <a:pt x="27" y="10"/>
                    <a:pt x="29"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7" name="Freeform 470"/>
            <p:cNvSpPr>
              <a:spLocks/>
            </p:cNvSpPr>
            <p:nvPr/>
          </p:nvSpPr>
          <p:spPr bwMode="auto">
            <a:xfrm>
              <a:off x="-1671638" y="3560764"/>
              <a:ext cx="139700" cy="42863"/>
            </a:xfrm>
            <a:custGeom>
              <a:avLst/>
              <a:gdLst>
                <a:gd name="T0" fmla="*/ 0 w 33"/>
                <a:gd name="T1" fmla="*/ 0 h 10"/>
                <a:gd name="T2" fmla="*/ 22 w 33"/>
                <a:gd name="T3" fmla="*/ 10 h 10"/>
                <a:gd name="T4" fmla="*/ 33 w 33"/>
                <a:gd name="T5" fmla="*/ 9 h 10"/>
              </a:gdLst>
              <a:ahLst/>
              <a:cxnLst>
                <a:cxn ang="0">
                  <a:pos x="T0" y="T1"/>
                </a:cxn>
                <a:cxn ang="0">
                  <a:pos x="T2" y="T3"/>
                </a:cxn>
                <a:cxn ang="0">
                  <a:pos x="T4" y="T5"/>
                </a:cxn>
              </a:cxnLst>
              <a:rect l="0" t="0" r="r" b="b"/>
              <a:pathLst>
                <a:path w="33" h="10">
                  <a:moveTo>
                    <a:pt x="0" y="0"/>
                  </a:moveTo>
                  <a:cubicBezTo>
                    <a:pt x="0" y="6"/>
                    <a:pt x="10" y="10"/>
                    <a:pt x="22" y="10"/>
                  </a:cubicBezTo>
                  <a:cubicBezTo>
                    <a:pt x="26" y="10"/>
                    <a:pt x="30" y="9"/>
                    <a:pt x="33"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8" name="Line 471"/>
            <p:cNvSpPr>
              <a:spLocks noChangeShapeType="1"/>
            </p:cNvSpPr>
            <p:nvPr/>
          </p:nvSpPr>
          <p:spPr bwMode="auto">
            <a:xfrm>
              <a:off x="-1608138" y="3459164"/>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9" name="Oval 472"/>
            <p:cNvSpPr>
              <a:spLocks noChangeArrowheads="1"/>
            </p:cNvSpPr>
            <p:nvPr/>
          </p:nvSpPr>
          <p:spPr bwMode="auto">
            <a:xfrm>
              <a:off x="-1552576" y="3403601"/>
              <a:ext cx="244475" cy="2460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0" name="Freeform 473"/>
            <p:cNvSpPr>
              <a:spLocks/>
            </p:cNvSpPr>
            <p:nvPr/>
          </p:nvSpPr>
          <p:spPr bwMode="auto">
            <a:xfrm>
              <a:off x="-1455738" y="3535364"/>
              <a:ext cx="58738" cy="50800"/>
            </a:xfrm>
            <a:custGeom>
              <a:avLst/>
              <a:gdLst>
                <a:gd name="T0" fmla="*/ 4 w 14"/>
                <a:gd name="T1" fmla="*/ 0 h 12"/>
                <a:gd name="T2" fmla="*/ 8 w 14"/>
                <a:gd name="T3" fmla="*/ 0 h 12"/>
                <a:gd name="T4" fmla="*/ 14 w 14"/>
                <a:gd name="T5" fmla="*/ 5 h 12"/>
                <a:gd name="T6" fmla="*/ 14 w 14"/>
                <a:gd name="T7" fmla="*/ 6 h 12"/>
                <a:gd name="T8" fmla="*/ 8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4" y="0"/>
                  </a:moveTo>
                  <a:cubicBezTo>
                    <a:pt x="8" y="0"/>
                    <a:pt x="8" y="0"/>
                    <a:pt x="8" y="0"/>
                  </a:cubicBezTo>
                  <a:cubicBezTo>
                    <a:pt x="11" y="0"/>
                    <a:pt x="14" y="2"/>
                    <a:pt x="14" y="5"/>
                  </a:cubicBezTo>
                  <a:cubicBezTo>
                    <a:pt x="14" y="6"/>
                    <a:pt x="14" y="6"/>
                    <a:pt x="14" y="6"/>
                  </a:cubicBezTo>
                  <a:cubicBezTo>
                    <a:pt x="14" y="9"/>
                    <a:pt x="11" y="12"/>
                    <a:pt x="8"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1" name="Freeform 474"/>
            <p:cNvSpPr>
              <a:spLocks/>
            </p:cNvSpPr>
            <p:nvPr/>
          </p:nvSpPr>
          <p:spPr bwMode="auto">
            <a:xfrm>
              <a:off x="-1463676" y="3484564"/>
              <a:ext cx="58738" cy="50800"/>
            </a:xfrm>
            <a:custGeom>
              <a:avLst/>
              <a:gdLst>
                <a:gd name="T0" fmla="*/ 10 w 14"/>
                <a:gd name="T1" fmla="*/ 12 h 12"/>
                <a:gd name="T2" fmla="*/ 6 w 14"/>
                <a:gd name="T3" fmla="*/ 12 h 12"/>
                <a:gd name="T4" fmla="*/ 0 w 14"/>
                <a:gd name="T5" fmla="*/ 6 h 12"/>
                <a:gd name="T6" fmla="*/ 0 w 14"/>
                <a:gd name="T7" fmla="*/ 5 h 12"/>
                <a:gd name="T8" fmla="*/ 6 w 14"/>
                <a:gd name="T9" fmla="*/ 0 h 12"/>
                <a:gd name="T10" fmla="*/ 14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10" y="12"/>
                  </a:moveTo>
                  <a:cubicBezTo>
                    <a:pt x="6" y="12"/>
                    <a:pt x="6" y="12"/>
                    <a:pt x="6" y="12"/>
                  </a:cubicBezTo>
                  <a:cubicBezTo>
                    <a:pt x="2" y="12"/>
                    <a:pt x="0" y="9"/>
                    <a:pt x="0" y="6"/>
                  </a:cubicBezTo>
                  <a:cubicBezTo>
                    <a:pt x="0" y="5"/>
                    <a:pt x="0" y="5"/>
                    <a:pt x="0" y="5"/>
                  </a:cubicBezTo>
                  <a:cubicBezTo>
                    <a:pt x="0" y="2"/>
                    <a:pt x="2" y="0"/>
                    <a:pt x="6"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2" name="Line 475"/>
            <p:cNvSpPr>
              <a:spLocks noChangeShapeType="1"/>
            </p:cNvSpPr>
            <p:nvPr/>
          </p:nvSpPr>
          <p:spPr bwMode="auto">
            <a:xfrm>
              <a:off x="-1425576" y="346710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3" name="Line 476"/>
            <p:cNvSpPr>
              <a:spLocks noChangeShapeType="1"/>
            </p:cNvSpPr>
            <p:nvPr/>
          </p:nvSpPr>
          <p:spPr bwMode="auto">
            <a:xfrm flipV="1">
              <a:off x="-1430338" y="3459164"/>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4" name="Line 477"/>
            <p:cNvSpPr>
              <a:spLocks noChangeShapeType="1"/>
            </p:cNvSpPr>
            <p:nvPr/>
          </p:nvSpPr>
          <p:spPr bwMode="auto">
            <a:xfrm flipV="1">
              <a:off x="-1430338" y="3595689"/>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4" name="Group 953"/>
          <p:cNvGrpSpPr/>
          <p:nvPr/>
        </p:nvGrpSpPr>
        <p:grpSpPr>
          <a:xfrm>
            <a:off x="6325530" y="2900092"/>
            <a:ext cx="296863" cy="304801"/>
            <a:chOff x="-6523038" y="4181476"/>
            <a:chExt cx="296863" cy="304801"/>
          </a:xfrm>
        </p:grpSpPr>
        <p:sp>
          <p:nvSpPr>
            <p:cNvPr id="566" name="Freeform 521"/>
            <p:cNvSpPr>
              <a:spLocks/>
            </p:cNvSpPr>
            <p:nvPr/>
          </p:nvSpPr>
          <p:spPr bwMode="auto">
            <a:xfrm>
              <a:off x="-6523038" y="4181476"/>
              <a:ext cx="296863" cy="296863"/>
            </a:xfrm>
            <a:custGeom>
              <a:avLst/>
              <a:gdLst>
                <a:gd name="T0" fmla="*/ 11 w 70"/>
                <a:gd name="T1" fmla="*/ 54 h 70"/>
                <a:gd name="T2" fmla="*/ 15 w 70"/>
                <a:gd name="T3" fmla="*/ 11 h 70"/>
                <a:gd name="T4" fmla="*/ 59 w 70"/>
                <a:gd name="T5" fmla="*/ 15 h 70"/>
                <a:gd name="T6" fmla="*/ 54 w 70"/>
                <a:gd name="T7" fmla="*/ 59 h 70"/>
                <a:gd name="T8" fmla="*/ 11 w 70"/>
                <a:gd name="T9" fmla="*/ 54 h 70"/>
              </a:gdLst>
              <a:ahLst/>
              <a:cxnLst>
                <a:cxn ang="0">
                  <a:pos x="T0" y="T1"/>
                </a:cxn>
                <a:cxn ang="0">
                  <a:pos x="T2" y="T3"/>
                </a:cxn>
                <a:cxn ang="0">
                  <a:pos x="T4" y="T5"/>
                </a:cxn>
                <a:cxn ang="0">
                  <a:pos x="T6" y="T7"/>
                </a:cxn>
                <a:cxn ang="0">
                  <a:pos x="T8" y="T9"/>
                </a:cxn>
              </a:cxnLst>
              <a:rect l="0" t="0" r="r" b="b"/>
              <a:pathLst>
                <a:path w="70" h="70">
                  <a:moveTo>
                    <a:pt x="11" y="54"/>
                  </a:moveTo>
                  <a:cubicBezTo>
                    <a:pt x="0" y="41"/>
                    <a:pt x="2" y="21"/>
                    <a:pt x="15" y="11"/>
                  </a:cubicBezTo>
                  <a:cubicBezTo>
                    <a:pt x="29" y="0"/>
                    <a:pt x="48" y="2"/>
                    <a:pt x="59" y="15"/>
                  </a:cubicBezTo>
                  <a:cubicBezTo>
                    <a:pt x="70" y="29"/>
                    <a:pt x="67" y="48"/>
                    <a:pt x="54" y="59"/>
                  </a:cubicBezTo>
                  <a:cubicBezTo>
                    <a:pt x="41" y="70"/>
                    <a:pt x="21" y="68"/>
                    <a:pt x="11" y="54"/>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8" name="Freeform 522"/>
            <p:cNvSpPr>
              <a:spLocks/>
            </p:cNvSpPr>
            <p:nvPr/>
          </p:nvSpPr>
          <p:spPr bwMode="auto">
            <a:xfrm>
              <a:off x="-6523038" y="4181476"/>
              <a:ext cx="296863" cy="296863"/>
            </a:xfrm>
            <a:custGeom>
              <a:avLst/>
              <a:gdLst>
                <a:gd name="T0" fmla="*/ 11 w 70"/>
                <a:gd name="T1" fmla="*/ 54 h 70"/>
                <a:gd name="T2" fmla="*/ 15 w 70"/>
                <a:gd name="T3" fmla="*/ 11 h 70"/>
                <a:gd name="T4" fmla="*/ 59 w 70"/>
                <a:gd name="T5" fmla="*/ 15 h 70"/>
                <a:gd name="T6" fmla="*/ 54 w 70"/>
                <a:gd name="T7" fmla="*/ 59 h 70"/>
                <a:gd name="T8" fmla="*/ 11 w 70"/>
                <a:gd name="T9" fmla="*/ 54 h 70"/>
              </a:gdLst>
              <a:ahLst/>
              <a:cxnLst>
                <a:cxn ang="0">
                  <a:pos x="T0" y="T1"/>
                </a:cxn>
                <a:cxn ang="0">
                  <a:pos x="T2" y="T3"/>
                </a:cxn>
                <a:cxn ang="0">
                  <a:pos x="T4" y="T5"/>
                </a:cxn>
                <a:cxn ang="0">
                  <a:pos x="T6" y="T7"/>
                </a:cxn>
                <a:cxn ang="0">
                  <a:pos x="T8" y="T9"/>
                </a:cxn>
              </a:cxnLst>
              <a:rect l="0" t="0" r="r" b="b"/>
              <a:pathLst>
                <a:path w="70" h="70">
                  <a:moveTo>
                    <a:pt x="11" y="54"/>
                  </a:moveTo>
                  <a:cubicBezTo>
                    <a:pt x="0" y="41"/>
                    <a:pt x="2" y="21"/>
                    <a:pt x="15" y="11"/>
                  </a:cubicBezTo>
                  <a:cubicBezTo>
                    <a:pt x="29" y="0"/>
                    <a:pt x="48" y="2"/>
                    <a:pt x="59" y="15"/>
                  </a:cubicBezTo>
                  <a:cubicBezTo>
                    <a:pt x="70" y="29"/>
                    <a:pt x="67" y="48"/>
                    <a:pt x="54" y="59"/>
                  </a:cubicBezTo>
                  <a:cubicBezTo>
                    <a:pt x="41" y="70"/>
                    <a:pt x="21" y="68"/>
                    <a:pt x="11" y="54"/>
                  </a:cubicBez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9" name="Line 523"/>
            <p:cNvSpPr>
              <a:spLocks noChangeShapeType="1"/>
            </p:cNvSpPr>
            <p:nvPr/>
          </p:nvSpPr>
          <p:spPr bwMode="auto">
            <a:xfrm>
              <a:off x="-6281738" y="4430714"/>
              <a:ext cx="46038" cy="555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0" name="Freeform 524"/>
            <p:cNvSpPr>
              <a:spLocks/>
            </p:cNvSpPr>
            <p:nvPr/>
          </p:nvSpPr>
          <p:spPr bwMode="auto">
            <a:xfrm>
              <a:off x="-6408738" y="4338639"/>
              <a:ext cx="68263" cy="50800"/>
            </a:xfrm>
            <a:custGeom>
              <a:avLst/>
              <a:gdLst>
                <a:gd name="T0" fmla="*/ 6 w 16"/>
                <a:gd name="T1" fmla="*/ 0 h 12"/>
                <a:gd name="T2" fmla="*/ 10 w 16"/>
                <a:gd name="T3" fmla="*/ 0 h 12"/>
                <a:gd name="T4" fmla="*/ 16 w 16"/>
                <a:gd name="T5" fmla="*/ 6 h 12"/>
                <a:gd name="T6" fmla="*/ 16 w 16"/>
                <a:gd name="T7" fmla="*/ 6 h 12"/>
                <a:gd name="T8" fmla="*/ 10 w 16"/>
                <a:gd name="T9" fmla="*/ 12 h 12"/>
                <a:gd name="T10" fmla="*/ 0 w 16"/>
                <a:gd name="T11" fmla="*/ 12 h 12"/>
              </a:gdLst>
              <a:ahLst/>
              <a:cxnLst>
                <a:cxn ang="0">
                  <a:pos x="T0" y="T1"/>
                </a:cxn>
                <a:cxn ang="0">
                  <a:pos x="T2" y="T3"/>
                </a:cxn>
                <a:cxn ang="0">
                  <a:pos x="T4" y="T5"/>
                </a:cxn>
                <a:cxn ang="0">
                  <a:pos x="T6" y="T7"/>
                </a:cxn>
                <a:cxn ang="0">
                  <a:pos x="T8" y="T9"/>
                </a:cxn>
                <a:cxn ang="0">
                  <a:pos x="T10" y="T11"/>
                </a:cxn>
              </a:cxnLst>
              <a:rect l="0" t="0" r="r" b="b"/>
              <a:pathLst>
                <a:path w="16" h="12">
                  <a:moveTo>
                    <a:pt x="6" y="0"/>
                  </a:moveTo>
                  <a:cubicBezTo>
                    <a:pt x="10" y="0"/>
                    <a:pt x="10" y="0"/>
                    <a:pt x="10" y="0"/>
                  </a:cubicBezTo>
                  <a:cubicBezTo>
                    <a:pt x="13" y="0"/>
                    <a:pt x="16" y="2"/>
                    <a:pt x="16" y="6"/>
                  </a:cubicBezTo>
                  <a:cubicBezTo>
                    <a:pt x="16" y="6"/>
                    <a:pt x="16" y="6"/>
                    <a:pt x="16" y="6"/>
                  </a:cubicBezTo>
                  <a:cubicBezTo>
                    <a:pt x="16" y="9"/>
                    <a:pt x="13" y="12"/>
                    <a:pt x="10"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1" name="Freeform 525"/>
            <p:cNvSpPr>
              <a:spLocks/>
            </p:cNvSpPr>
            <p:nvPr/>
          </p:nvSpPr>
          <p:spPr bwMode="auto">
            <a:xfrm>
              <a:off x="-6413501" y="4283076"/>
              <a:ext cx="68263" cy="55563"/>
            </a:xfrm>
            <a:custGeom>
              <a:avLst/>
              <a:gdLst>
                <a:gd name="T0" fmla="*/ 11 w 16"/>
                <a:gd name="T1" fmla="*/ 13 h 13"/>
                <a:gd name="T2" fmla="*/ 6 w 16"/>
                <a:gd name="T3" fmla="*/ 13 h 13"/>
                <a:gd name="T4" fmla="*/ 0 w 16"/>
                <a:gd name="T5" fmla="*/ 7 h 13"/>
                <a:gd name="T6" fmla="*/ 0 w 16"/>
                <a:gd name="T7" fmla="*/ 6 h 13"/>
                <a:gd name="T8" fmla="*/ 6 w 16"/>
                <a:gd name="T9" fmla="*/ 0 h 13"/>
                <a:gd name="T10" fmla="*/ 16 w 16"/>
                <a:gd name="T11" fmla="*/ 0 h 13"/>
              </a:gdLst>
              <a:ahLst/>
              <a:cxnLst>
                <a:cxn ang="0">
                  <a:pos x="T0" y="T1"/>
                </a:cxn>
                <a:cxn ang="0">
                  <a:pos x="T2" y="T3"/>
                </a:cxn>
                <a:cxn ang="0">
                  <a:pos x="T4" y="T5"/>
                </a:cxn>
                <a:cxn ang="0">
                  <a:pos x="T6" y="T7"/>
                </a:cxn>
                <a:cxn ang="0">
                  <a:pos x="T8" y="T9"/>
                </a:cxn>
                <a:cxn ang="0">
                  <a:pos x="T10" y="T11"/>
                </a:cxn>
              </a:cxnLst>
              <a:rect l="0" t="0" r="r" b="b"/>
              <a:pathLst>
                <a:path w="16" h="13">
                  <a:moveTo>
                    <a:pt x="11" y="13"/>
                  </a:moveTo>
                  <a:cubicBezTo>
                    <a:pt x="6" y="13"/>
                    <a:pt x="6" y="13"/>
                    <a:pt x="6" y="13"/>
                  </a:cubicBezTo>
                  <a:cubicBezTo>
                    <a:pt x="3" y="13"/>
                    <a:pt x="0" y="10"/>
                    <a:pt x="0" y="7"/>
                  </a:cubicBezTo>
                  <a:cubicBezTo>
                    <a:pt x="0" y="6"/>
                    <a:pt x="0" y="6"/>
                    <a:pt x="0" y="6"/>
                  </a:cubicBezTo>
                  <a:cubicBezTo>
                    <a:pt x="0" y="3"/>
                    <a:pt x="3" y="0"/>
                    <a:pt x="6" y="0"/>
                  </a:cubicBezTo>
                  <a:cubicBezTo>
                    <a:pt x="16" y="0"/>
                    <a:pt x="16" y="0"/>
                    <a:pt x="16"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2" name="Line 526"/>
            <p:cNvSpPr>
              <a:spLocks noChangeShapeType="1"/>
            </p:cNvSpPr>
            <p:nvPr/>
          </p:nvSpPr>
          <p:spPr bwMode="auto">
            <a:xfrm>
              <a:off x="-6370638" y="4265614"/>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3" name="Line 527"/>
            <p:cNvSpPr>
              <a:spLocks noChangeShapeType="1"/>
            </p:cNvSpPr>
            <p:nvPr/>
          </p:nvSpPr>
          <p:spPr bwMode="auto">
            <a:xfrm flipV="1">
              <a:off x="-6375401" y="4257676"/>
              <a:ext cx="0" cy="254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4" name="Line 528"/>
            <p:cNvSpPr>
              <a:spLocks noChangeShapeType="1"/>
            </p:cNvSpPr>
            <p:nvPr/>
          </p:nvSpPr>
          <p:spPr bwMode="auto">
            <a:xfrm flipV="1">
              <a:off x="-6375401" y="4389439"/>
              <a:ext cx="0" cy="254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5" name="Group 954"/>
          <p:cNvGrpSpPr/>
          <p:nvPr/>
        </p:nvGrpSpPr>
        <p:grpSpPr>
          <a:xfrm>
            <a:off x="6321561" y="1431726"/>
            <a:ext cx="304800" cy="220663"/>
            <a:chOff x="-5710238" y="4227514"/>
            <a:chExt cx="304800" cy="220663"/>
          </a:xfrm>
        </p:grpSpPr>
        <p:sp>
          <p:nvSpPr>
            <p:cNvPr id="135" name="Freeform 529"/>
            <p:cNvSpPr>
              <a:spLocks/>
            </p:cNvSpPr>
            <p:nvPr/>
          </p:nvSpPr>
          <p:spPr bwMode="auto">
            <a:xfrm>
              <a:off x="-5578476" y="4346576"/>
              <a:ext cx="46038" cy="38100"/>
            </a:xfrm>
            <a:custGeom>
              <a:avLst/>
              <a:gdLst>
                <a:gd name="T0" fmla="*/ 3 w 11"/>
                <a:gd name="T1" fmla="*/ 0 h 9"/>
                <a:gd name="T2" fmla="*/ 7 w 11"/>
                <a:gd name="T3" fmla="*/ 0 h 9"/>
                <a:gd name="T4" fmla="*/ 11 w 11"/>
                <a:gd name="T5" fmla="*/ 4 h 9"/>
                <a:gd name="T6" fmla="*/ 11 w 11"/>
                <a:gd name="T7" fmla="*/ 4 h 9"/>
                <a:gd name="T8" fmla="*/ 7 w 11"/>
                <a:gd name="T9" fmla="*/ 9 h 9"/>
                <a:gd name="T10" fmla="*/ 0 w 11"/>
                <a:gd name="T11" fmla="*/ 9 h 9"/>
              </a:gdLst>
              <a:ahLst/>
              <a:cxnLst>
                <a:cxn ang="0">
                  <a:pos x="T0" y="T1"/>
                </a:cxn>
                <a:cxn ang="0">
                  <a:pos x="T2" y="T3"/>
                </a:cxn>
                <a:cxn ang="0">
                  <a:pos x="T4" y="T5"/>
                </a:cxn>
                <a:cxn ang="0">
                  <a:pos x="T6" y="T7"/>
                </a:cxn>
                <a:cxn ang="0">
                  <a:pos x="T8" y="T9"/>
                </a:cxn>
                <a:cxn ang="0">
                  <a:pos x="T10" y="T11"/>
                </a:cxn>
              </a:cxnLst>
              <a:rect l="0" t="0" r="r" b="b"/>
              <a:pathLst>
                <a:path w="11" h="9">
                  <a:moveTo>
                    <a:pt x="3" y="0"/>
                  </a:moveTo>
                  <a:cubicBezTo>
                    <a:pt x="7" y="0"/>
                    <a:pt x="7" y="0"/>
                    <a:pt x="7" y="0"/>
                  </a:cubicBezTo>
                  <a:cubicBezTo>
                    <a:pt x="9" y="0"/>
                    <a:pt x="11" y="2"/>
                    <a:pt x="11" y="4"/>
                  </a:cubicBezTo>
                  <a:cubicBezTo>
                    <a:pt x="11" y="4"/>
                    <a:pt x="11" y="4"/>
                    <a:pt x="11" y="4"/>
                  </a:cubicBezTo>
                  <a:cubicBezTo>
                    <a:pt x="11" y="7"/>
                    <a:pt x="9" y="9"/>
                    <a:pt x="7" y="9"/>
                  </a:cubicBezTo>
                  <a:cubicBezTo>
                    <a:pt x="0" y="9"/>
                    <a:pt x="0" y="9"/>
                    <a:pt x="0"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6" name="Freeform 530"/>
            <p:cNvSpPr>
              <a:spLocks/>
            </p:cNvSpPr>
            <p:nvPr/>
          </p:nvSpPr>
          <p:spPr bwMode="auto">
            <a:xfrm>
              <a:off x="-5583238" y="4308476"/>
              <a:ext cx="47625" cy="38100"/>
            </a:xfrm>
            <a:custGeom>
              <a:avLst/>
              <a:gdLst>
                <a:gd name="T0" fmla="*/ 7 w 11"/>
                <a:gd name="T1" fmla="*/ 9 h 9"/>
                <a:gd name="T2" fmla="*/ 4 w 11"/>
                <a:gd name="T3" fmla="*/ 9 h 9"/>
                <a:gd name="T4" fmla="*/ 0 w 11"/>
                <a:gd name="T5" fmla="*/ 5 h 9"/>
                <a:gd name="T6" fmla="*/ 0 w 11"/>
                <a:gd name="T7" fmla="*/ 4 h 9"/>
                <a:gd name="T8" fmla="*/ 4 w 11"/>
                <a:gd name="T9" fmla="*/ 0 h 9"/>
                <a:gd name="T10" fmla="*/ 11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7" y="9"/>
                  </a:moveTo>
                  <a:cubicBezTo>
                    <a:pt x="4" y="9"/>
                    <a:pt x="4" y="9"/>
                    <a:pt x="4" y="9"/>
                  </a:cubicBezTo>
                  <a:cubicBezTo>
                    <a:pt x="2" y="9"/>
                    <a:pt x="0" y="7"/>
                    <a:pt x="0" y="5"/>
                  </a:cubicBezTo>
                  <a:cubicBezTo>
                    <a:pt x="0" y="4"/>
                    <a:pt x="0" y="4"/>
                    <a:pt x="0" y="4"/>
                  </a:cubicBezTo>
                  <a:cubicBezTo>
                    <a:pt x="0" y="2"/>
                    <a:pt x="2" y="0"/>
                    <a:pt x="4" y="0"/>
                  </a:cubicBezTo>
                  <a:cubicBezTo>
                    <a:pt x="11" y="0"/>
                    <a:pt x="11" y="0"/>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7" name="Line 531"/>
            <p:cNvSpPr>
              <a:spLocks noChangeShapeType="1"/>
            </p:cNvSpPr>
            <p:nvPr/>
          </p:nvSpPr>
          <p:spPr bwMode="auto">
            <a:xfrm>
              <a:off x="-5553076" y="429577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8" name="Line 532"/>
            <p:cNvSpPr>
              <a:spLocks noChangeShapeType="1"/>
            </p:cNvSpPr>
            <p:nvPr/>
          </p:nvSpPr>
          <p:spPr bwMode="auto">
            <a:xfrm flipV="1">
              <a:off x="-5557838" y="4291014"/>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9" name="Line 533"/>
            <p:cNvSpPr>
              <a:spLocks noChangeShapeType="1"/>
            </p:cNvSpPr>
            <p:nvPr/>
          </p:nvSpPr>
          <p:spPr bwMode="auto">
            <a:xfrm flipV="1">
              <a:off x="-5557838" y="4384676"/>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0" name="Freeform 534"/>
            <p:cNvSpPr>
              <a:spLocks/>
            </p:cNvSpPr>
            <p:nvPr/>
          </p:nvSpPr>
          <p:spPr bwMode="auto">
            <a:xfrm>
              <a:off x="-5710238" y="4227514"/>
              <a:ext cx="304800" cy="220663"/>
            </a:xfrm>
            <a:custGeom>
              <a:avLst/>
              <a:gdLst>
                <a:gd name="T0" fmla="*/ 72 w 72"/>
                <a:gd name="T1" fmla="*/ 50 h 52"/>
                <a:gd name="T2" fmla="*/ 36 w 72"/>
                <a:gd name="T3" fmla="*/ 47 h 52"/>
                <a:gd name="T4" fmla="*/ 0 w 72"/>
                <a:gd name="T5" fmla="*/ 47 h 52"/>
                <a:gd name="T6" fmla="*/ 0 w 72"/>
                <a:gd name="T7" fmla="*/ 7 h 52"/>
                <a:gd name="T8" fmla="*/ 36 w 72"/>
                <a:gd name="T9" fmla="*/ 7 h 52"/>
                <a:gd name="T10" fmla="*/ 72 w 72"/>
                <a:gd name="T11" fmla="*/ 10 h 52"/>
                <a:gd name="T12" fmla="*/ 72 w 7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72" h="52">
                  <a:moveTo>
                    <a:pt x="72" y="50"/>
                  </a:moveTo>
                  <a:cubicBezTo>
                    <a:pt x="60" y="40"/>
                    <a:pt x="36" y="47"/>
                    <a:pt x="36" y="47"/>
                  </a:cubicBezTo>
                  <a:cubicBezTo>
                    <a:pt x="20" y="52"/>
                    <a:pt x="0" y="47"/>
                    <a:pt x="0" y="47"/>
                  </a:cubicBezTo>
                  <a:cubicBezTo>
                    <a:pt x="0" y="7"/>
                    <a:pt x="0" y="7"/>
                    <a:pt x="0" y="7"/>
                  </a:cubicBezTo>
                  <a:cubicBezTo>
                    <a:pt x="0" y="7"/>
                    <a:pt x="20" y="12"/>
                    <a:pt x="36" y="7"/>
                  </a:cubicBezTo>
                  <a:cubicBezTo>
                    <a:pt x="36" y="7"/>
                    <a:pt x="60" y="0"/>
                    <a:pt x="72" y="10"/>
                  </a:cubicBezTo>
                  <a:lnTo>
                    <a:pt x="72" y="5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1" name="Freeform 535"/>
            <p:cNvSpPr>
              <a:spLocks/>
            </p:cNvSpPr>
            <p:nvPr/>
          </p:nvSpPr>
          <p:spPr bwMode="auto">
            <a:xfrm>
              <a:off x="-5710238" y="4270376"/>
              <a:ext cx="47625" cy="41275"/>
            </a:xfrm>
            <a:custGeom>
              <a:avLst/>
              <a:gdLst>
                <a:gd name="T0" fmla="*/ 0 w 11"/>
                <a:gd name="T1" fmla="*/ 10 h 10"/>
                <a:gd name="T2" fmla="*/ 11 w 11"/>
                <a:gd name="T3" fmla="*/ 0 h 10"/>
              </a:gdLst>
              <a:ahLst/>
              <a:cxnLst>
                <a:cxn ang="0">
                  <a:pos x="T0" y="T1"/>
                </a:cxn>
                <a:cxn ang="0">
                  <a:pos x="T2" y="T3"/>
                </a:cxn>
              </a:cxnLst>
              <a:rect l="0" t="0" r="r" b="b"/>
              <a:pathLst>
                <a:path w="11" h="10">
                  <a:moveTo>
                    <a:pt x="0" y="10"/>
                  </a:moveTo>
                  <a:cubicBezTo>
                    <a:pt x="0" y="10"/>
                    <a:pt x="8" y="9"/>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5" name="Freeform 536"/>
            <p:cNvSpPr>
              <a:spLocks/>
            </p:cNvSpPr>
            <p:nvPr/>
          </p:nvSpPr>
          <p:spPr bwMode="auto">
            <a:xfrm>
              <a:off x="-5710238" y="4389439"/>
              <a:ext cx="47625" cy="41275"/>
            </a:xfrm>
            <a:custGeom>
              <a:avLst/>
              <a:gdLst>
                <a:gd name="T0" fmla="*/ 11 w 11"/>
                <a:gd name="T1" fmla="*/ 10 h 10"/>
                <a:gd name="T2" fmla="*/ 0 w 11"/>
                <a:gd name="T3" fmla="*/ 0 h 10"/>
              </a:gdLst>
              <a:ahLst/>
              <a:cxnLst>
                <a:cxn ang="0">
                  <a:pos x="T0" y="T1"/>
                </a:cxn>
                <a:cxn ang="0">
                  <a:pos x="T2" y="T3"/>
                </a:cxn>
              </a:cxnLst>
              <a:rect l="0" t="0" r="r" b="b"/>
              <a:pathLst>
                <a:path w="11" h="10">
                  <a:moveTo>
                    <a:pt x="11" y="10"/>
                  </a:moveTo>
                  <a:cubicBezTo>
                    <a:pt x="11" y="10"/>
                    <a:pt x="10" y="2"/>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6" name="Freeform 537"/>
            <p:cNvSpPr>
              <a:spLocks/>
            </p:cNvSpPr>
            <p:nvPr/>
          </p:nvSpPr>
          <p:spPr bwMode="auto">
            <a:xfrm>
              <a:off x="-5459413" y="4252914"/>
              <a:ext cx="50800" cy="46038"/>
            </a:xfrm>
            <a:custGeom>
              <a:avLst/>
              <a:gdLst>
                <a:gd name="T0" fmla="*/ 12 w 12"/>
                <a:gd name="T1" fmla="*/ 11 h 11"/>
                <a:gd name="T2" fmla="*/ 0 w 12"/>
                <a:gd name="T3" fmla="*/ 0 h 11"/>
              </a:gdLst>
              <a:ahLst/>
              <a:cxnLst>
                <a:cxn ang="0">
                  <a:pos x="T0" y="T1"/>
                </a:cxn>
                <a:cxn ang="0">
                  <a:pos x="T2" y="T3"/>
                </a:cxn>
              </a:cxnLst>
              <a:rect l="0" t="0" r="r" b="b"/>
              <a:pathLst>
                <a:path w="12" h="11">
                  <a:moveTo>
                    <a:pt x="12" y="11"/>
                  </a:moveTo>
                  <a:cubicBezTo>
                    <a:pt x="12" y="11"/>
                    <a:pt x="3" y="1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7" name="Freeform 538"/>
            <p:cNvSpPr>
              <a:spLocks/>
            </p:cNvSpPr>
            <p:nvPr/>
          </p:nvSpPr>
          <p:spPr bwMode="auto">
            <a:xfrm>
              <a:off x="-5451476" y="4371976"/>
              <a:ext cx="42863" cy="42863"/>
            </a:xfrm>
            <a:custGeom>
              <a:avLst/>
              <a:gdLst>
                <a:gd name="T0" fmla="*/ 0 w 10"/>
                <a:gd name="T1" fmla="*/ 10 h 10"/>
                <a:gd name="T2" fmla="*/ 10 w 10"/>
                <a:gd name="T3" fmla="*/ 0 h 10"/>
              </a:gdLst>
              <a:ahLst/>
              <a:cxnLst>
                <a:cxn ang="0">
                  <a:pos x="T0" y="T1"/>
                </a:cxn>
                <a:cxn ang="0">
                  <a:pos x="T2" y="T3"/>
                </a:cxn>
              </a:cxnLst>
              <a:rect l="0" t="0" r="r" b="b"/>
              <a:pathLst>
                <a:path w="10" h="10">
                  <a:moveTo>
                    <a:pt x="0" y="10"/>
                  </a:moveTo>
                  <a:cubicBezTo>
                    <a:pt x="0" y="10"/>
                    <a:pt x="1" y="3"/>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6" name="Group 955"/>
          <p:cNvGrpSpPr/>
          <p:nvPr/>
        </p:nvGrpSpPr>
        <p:grpSpPr>
          <a:xfrm>
            <a:off x="7059436" y="1414263"/>
            <a:ext cx="339725" cy="255588"/>
            <a:chOff x="-4913313" y="4210051"/>
            <a:chExt cx="339725" cy="255588"/>
          </a:xfrm>
        </p:grpSpPr>
        <p:sp>
          <p:nvSpPr>
            <p:cNvPr id="149" name="Freeform 539"/>
            <p:cNvSpPr>
              <a:spLocks/>
            </p:cNvSpPr>
            <p:nvPr/>
          </p:nvSpPr>
          <p:spPr bwMode="auto">
            <a:xfrm>
              <a:off x="-4748213" y="4329114"/>
              <a:ext cx="46038" cy="38100"/>
            </a:xfrm>
            <a:custGeom>
              <a:avLst/>
              <a:gdLst>
                <a:gd name="T0" fmla="*/ 3 w 11"/>
                <a:gd name="T1" fmla="*/ 0 h 9"/>
                <a:gd name="T2" fmla="*/ 7 w 11"/>
                <a:gd name="T3" fmla="*/ 0 h 9"/>
                <a:gd name="T4" fmla="*/ 11 w 11"/>
                <a:gd name="T5" fmla="*/ 4 h 9"/>
                <a:gd name="T6" fmla="*/ 11 w 11"/>
                <a:gd name="T7" fmla="*/ 4 h 9"/>
                <a:gd name="T8" fmla="*/ 7 w 11"/>
                <a:gd name="T9" fmla="*/ 9 h 9"/>
                <a:gd name="T10" fmla="*/ 0 w 11"/>
                <a:gd name="T11" fmla="*/ 9 h 9"/>
              </a:gdLst>
              <a:ahLst/>
              <a:cxnLst>
                <a:cxn ang="0">
                  <a:pos x="T0" y="T1"/>
                </a:cxn>
                <a:cxn ang="0">
                  <a:pos x="T2" y="T3"/>
                </a:cxn>
                <a:cxn ang="0">
                  <a:pos x="T4" y="T5"/>
                </a:cxn>
                <a:cxn ang="0">
                  <a:pos x="T6" y="T7"/>
                </a:cxn>
                <a:cxn ang="0">
                  <a:pos x="T8" y="T9"/>
                </a:cxn>
                <a:cxn ang="0">
                  <a:pos x="T10" y="T11"/>
                </a:cxn>
              </a:cxnLst>
              <a:rect l="0" t="0" r="r" b="b"/>
              <a:pathLst>
                <a:path w="11" h="9">
                  <a:moveTo>
                    <a:pt x="3" y="0"/>
                  </a:moveTo>
                  <a:cubicBezTo>
                    <a:pt x="7" y="0"/>
                    <a:pt x="7" y="0"/>
                    <a:pt x="7" y="0"/>
                  </a:cubicBezTo>
                  <a:cubicBezTo>
                    <a:pt x="9" y="0"/>
                    <a:pt x="11" y="2"/>
                    <a:pt x="11" y="4"/>
                  </a:cubicBezTo>
                  <a:cubicBezTo>
                    <a:pt x="11" y="4"/>
                    <a:pt x="11" y="4"/>
                    <a:pt x="11" y="4"/>
                  </a:cubicBezTo>
                  <a:cubicBezTo>
                    <a:pt x="11" y="7"/>
                    <a:pt x="9" y="9"/>
                    <a:pt x="7" y="9"/>
                  </a:cubicBezTo>
                  <a:cubicBezTo>
                    <a:pt x="0" y="9"/>
                    <a:pt x="0" y="9"/>
                    <a:pt x="0"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0" name="Freeform 540"/>
            <p:cNvSpPr>
              <a:spLocks/>
            </p:cNvSpPr>
            <p:nvPr/>
          </p:nvSpPr>
          <p:spPr bwMode="auto">
            <a:xfrm>
              <a:off x="-4752976" y="4291014"/>
              <a:ext cx="47625" cy="38100"/>
            </a:xfrm>
            <a:custGeom>
              <a:avLst/>
              <a:gdLst>
                <a:gd name="T0" fmla="*/ 7 w 11"/>
                <a:gd name="T1" fmla="*/ 9 h 9"/>
                <a:gd name="T2" fmla="*/ 4 w 11"/>
                <a:gd name="T3" fmla="*/ 9 h 9"/>
                <a:gd name="T4" fmla="*/ 0 w 11"/>
                <a:gd name="T5" fmla="*/ 5 h 9"/>
                <a:gd name="T6" fmla="*/ 0 w 11"/>
                <a:gd name="T7" fmla="*/ 4 h 9"/>
                <a:gd name="T8" fmla="*/ 4 w 11"/>
                <a:gd name="T9" fmla="*/ 0 h 9"/>
                <a:gd name="T10" fmla="*/ 11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7" y="9"/>
                  </a:moveTo>
                  <a:cubicBezTo>
                    <a:pt x="4" y="9"/>
                    <a:pt x="4" y="9"/>
                    <a:pt x="4" y="9"/>
                  </a:cubicBezTo>
                  <a:cubicBezTo>
                    <a:pt x="2" y="9"/>
                    <a:pt x="0" y="7"/>
                    <a:pt x="0" y="5"/>
                  </a:cubicBezTo>
                  <a:cubicBezTo>
                    <a:pt x="0" y="4"/>
                    <a:pt x="0" y="4"/>
                    <a:pt x="0" y="4"/>
                  </a:cubicBezTo>
                  <a:cubicBezTo>
                    <a:pt x="0" y="2"/>
                    <a:pt x="2" y="0"/>
                    <a:pt x="4" y="0"/>
                  </a:cubicBezTo>
                  <a:cubicBezTo>
                    <a:pt x="11" y="0"/>
                    <a:pt x="11" y="0"/>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6" name="Line 541"/>
            <p:cNvSpPr>
              <a:spLocks noChangeShapeType="1"/>
            </p:cNvSpPr>
            <p:nvPr/>
          </p:nvSpPr>
          <p:spPr bwMode="auto">
            <a:xfrm>
              <a:off x="-4722813" y="4278314"/>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8" name="Line 542"/>
            <p:cNvSpPr>
              <a:spLocks noChangeShapeType="1"/>
            </p:cNvSpPr>
            <p:nvPr/>
          </p:nvSpPr>
          <p:spPr bwMode="auto">
            <a:xfrm flipV="1">
              <a:off x="-4727576" y="427355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9" name="Line 543"/>
            <p:cNvSpPr>
              <a:spLocks noChangeShapeType="1"/>
            </p:cNvSpPr>
            <p:nvPr/>
          </p:nvSpPr>
          <p:spPr bwMode="auto">
            <a:xfrm flipV="1">
              <a:off x="-4727576" y="4367214"/>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6" name="Freeform 544"/>
            <p:cNvSpPr>
              <a:spLocks/>
            </p:cNvSpPr>
            <p:nvPr/>
          </p:nvSpPr>
          <p:spPr bwMode="auto">
            <a:xfrm>
              <a:off x="-4879976" y="4210051"/>
              <a:ext cx="306388" cy="220663"/>
            </a:xfrm>
            <a:custGeom>
              <a:avLst/>
              <a:gdLst>
                <a:gd name="T0" fmla="*/ 72 w 72"/>
                <a:gd name="T1" fmla="*/ 50 h 52"/>
                <a:gd name="T2" fmla="*/ 36 w 72"/>
                <a:gd name="T3" fmla="*/ 47 h 52"/>
                <a:gd name="T4" fmla="*/ 0 w 72"/>
                <a:gd name="T5" fmla="*/ 47 h 52"/>
                <a:gd name="T6" fmla="*/ 0 w 72"/>
                <a:gd name="T7" fmla="*/ 7 h 52"/>
                <a:gd name="T8" fmla="*/ 36 w 72"/>
                <a:gd name="T9" fmla="*/ 7 h 52"/>
                <a:gd name="T10" fmla="*/ 72 w 72"/>
                <a:gd name="T11" fmla="*/ 10 h 52"/>
                <a:gd name="T12" fmla="*/ 72 w 7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72" h="52">
                  <a:moveTo>
                    <a:pt x="72" y="50"/>
                  </a:moveTo>
                  <a:cubicBezTo>
                    <a:pt x="60" y="40"/>
                    <a:pt x="36" y="47"/>
                    <a:pt x="36" y="47"/>
                  </a:cubicBezTo>
                  <a:cubicBezTo>
                    <a:pt x="20" y="52"/>
                    <a:pt x="0" y="47"/>
                    <a:pt x="0" y="47"/>
                  </a:cubicBezTo>
                  <a:cubicBezTo>
                    <a:pt x="0" y="7"/>
                    <a:pt x="0" y="7"/>
                    <a:pt x="0" y="7"/>
                  </a:cubicBezTo>
                  <a:cubicBezTo>
                    <a:pt x="0" y="7"/>
                    <a:pt x="20" y="12"/>
                    <a:pt x="36" y="7"/>
                  </a:cubicBezTo>
                  <a:cubicBezTo>
                    <a:pt x="36" y="7"/>
                    <a:pt x="60" y="0"/>
                    <a:pt x="72" y="10"/>
                  </a:cubicBezTo>
                  <a:lnTo>
                    <a:pt x="72" y="5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7" name="Freeform 545"/>
            <p:cNvSpPr>
              <a:spLocks/>
            </p:cNvSpPr>
            <p:nvPr/>
          </p:nvSpPr>
          <p:spPr bwMode="auto">
            <a:xfrm>
              <a:off x="-4913313" y="4273551"/>
              <a:ext cx="304800" cy="192088"/>
            </a:xfrm>
            <a:custGeom>
              <a:avLst/>
              <a:gdLst>
                <a:gd name="T0" fmla="*/ 72 w 72"/>
                <a:gd name="T1" fmla="*/ 31 h 45"/>
                <a:gd name="T2" fmla="*/ 72 w 72"/>
                <a:gd name="T3" fmla="*/ 43 h 45"/>
                <a:gd name="T4" fmla="*/ 36 w 72"/>
                <a:gd name="T5" fmla="*/ 40 h 45"/>
                <a:gd name="T6" fmla="*/ 0 w 72"/>
                <a:gd name="T7" fmla="*/ 40 h 45"/>
                <a:gd name="T8" fmla="*/ 0 w 72"/>
                <a:gd name="T9" fmla="*/ 0 h 45"/>
                <a:gd name="T10" fmla="*/ 7 w 72"/>
                <a:gd name="T11" fmla="*/ 1 h 45"/>
              </a:gdLst>
              <a:ahLst/>
              <a:cxnLst>
                <a:cxn ang="0">
                  <a:pos x="T0" y="T1"/>
                </a:cxn>
                <a:cxn ang="0">
                  <a:pos x="T2" y="T3"/>
                </a:cxn>
                <a:cxn ang="0">
                  <a:pos x="T4" y="T5"/>
                </a:cxn>
                <a:cxn ang="0">
                  <a:pos x="T6" y="T7"/>
                </a:cxn>
                <a:cxn ang="0">
                  <a:pos x="T8" y="T9"/>
                </a:cxn>
                <a:cxn ang="0">
                  <a:pos x="T10" y="T11"/>
                </a:cxn>
              </a:cxnLst>
              <a:rect l="0" t="0" r="r" b="b"/>
              <a:pathLst>
                <a:path w="72" h="45">
                  <a:moveTo>
                    <a:pt x="72" y="31"/>
                  </a:moveTo>
                  <a:cubicBezTo>
                    <a:pt x="72" y="43"/>
                    <a:pt x="72" y="43"/>
                    <a:pt x="72" y="43"/>
                  </a:cubicBezTo>
                  <a:cubicBezTo>
                    <a:pt x="60" y="33"/>
                    <a:pt x="36" y="40"/>
                    <a:pt x="36" y="40"/>
                  </a:cubicBezTo>
                  <a:cubicBezTo>
                    <a:pt x="20" y="45"/>
                    <a:pt x="0" y="40"/>
                    <a:pt x="0" y="40"/>
                  </a:cubicBezTo>
                  <a:cubicBezTo>
                    <a:pt x="0" y="0"/>
                    <a:pt x="0" y="0"/>
                    <a:pt x="0" y="0"/>
                  </a:cubicBezTo>
                  <a:cubicBezTo>
                    <a:pt x="0" y="0"/>
                    <a:pt x="2" y="1"/>
                    <a:pt x="7" y="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8" name="Freeform 546"/>
            <p:cNvSpPr>
              <a:spLocks/>
            </p:cNvSpPr>
            <p:nvPr/>
          </p:nvSpPr>
          <p:spPr bwMode="auto">
            <a:xfrm>
              <a:off x="-4879976" y="4252914"/>
              <a:ext cx="47625" cy="42863"/>
            </a:xfrm>
            <a:custGeom>
              <a:avLst/>
              <a:gdLst>
                <a:gd name="T0" fmla="*/ 11 w 11"/>
                <a:gd name="T1" fmla="*/ 0 h 10"/>
                <a:gd name="T2" fmla="*/ 0 w 11"/>
                <a:gd name="T3" fmla="*/ 10 h 10"/>
              </a:gdLst>
              <a:ahLst/>
              <a:cxnLst>
                <a:cxn ang="0">
                  <a:pos x="T0" y="T1"/>
                </a:cxn>
                <a:cxn ang="0">
                  <a:pos x="T2" y="T3"/>
                </a:cxn>
              </a:cxnLst>
              <a:rect l="0" t="0" r="r" b="b"/>
              <a:pathLst>
                <a:path w="11" h="10">
                  <a:moveTo>
                    <a:pt x="11" y="0"/>
                  </a:moveTo>
                  <a:cubicBezTo>
                    <a:pt x="8" y="9"/>
                    <a:pt x="0" y="10"/>
                    <a:pt x="0"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9" name="Freeform 547"/>
            <p:cNvSpPr>
              <a:spLocks/>
            </p:cNvSpPr>
            <p:nvPr/>
          </p:nvSpPr>
          <p:spPr bwMode="auto">
            <a:xfrm>
              <a:off x="-4879976" y="4371976"/>
              <a:ext cx="47625" cy="42863"/>
            </a:xfrm>
            <a:custGeom>
              <a:avLst/>
              <a:gdLst>
                <a:gd name="T0" fmla="*/ 11 w 11"/>
                <a:gd name="T1" fmla="*/ 10 h 10"/>
                <a:gd name="T2" fmla="*/ 0 w 11"/>
                <a:gd name="T3" fmla="*/ 0 h 10"/>
              </a:gdLst>
              <a:ahLst/>
              <a:cxnLst>
                <a:cxn ang="0">
                  <a:pos x="T0" y="T1"/>
                </a:cxn>
                <a:cxn ang="0">
                  <a:pos x="T2" y="T3"/>
                </a:cxn>
              </a:cxnLst>
              <a:rect l="0" t="0" r="r" b="b"/>
              <a:pathLst>
                <a:path w="11" h="10">
                  <a:moveTo>
                    <a:pt x="11" y="10"/>
                  </a:moveTo>
                  <a:cubicBezTo>
                    <a:pt x="11" y="10"/>
                    <a:pt x="10" y="2"/>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0" name="Freeform 548"/>
            <p:cNvSpPr>
              <a:spLocks/>
            </p:cNvSpPr>
            <p:nvPr/>
          </p:nvSpPr>
          <p:spPr bwMode="auto">
            <a:xfrm>
              <a:off x="-4629151" y="4235451"/>
              <a:ext cx="50800" cy="47625"/>
            </a:xfrm>
            <a:custGeom>
              <a:avLst/>
              <a:gdLst>
                <a:gd name="T0" fmla="*/ 12 w 12"/>
                <a:gd name="T1" fmla="*/ 11 h 11"/>
                <a:gd name="T2" fmla="*/ 0 w 12"/>
                <a:gd name="T3" fmla="*/ 0 h 11"/>
              </a:gdLst>
              <a:ahLst/>
              <a:cxnLst>
                <a:cxn ang="0">
                  <a:pos x="T0" y="T1"/>
                </a:cxn>
                <a:cxn ang="0">
                  <a:pos x="T2" y="T3"/>
                </a:cxn>
              </a:cxnLst>
              <a:rect l="0" t="0" r="r" b="b"/>
              <a:pathLst>
                <a:path w="12" h="11">
                  <a:moveTo>
                    <a:pt x="12" y="11"/>
                  </a:moveTo>
                  <a:cubicBezTo>
                    <a:pt x="12" y="11"/>
                    <a:pt x="3" y="1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1" name="Freeform 549"/>
            <p:cNvSpPr>
              <a:spLocks/>
            </p:cNvSpPr>
            <p:nvPr/>
          </p:nvSpPr>
          <p:spPr bwMode="auto">
            <a:xfrm>
              <a:off x="-4621213" y="4354514"/>
              <a:ext cx="42863" cy="42863"/>
            </a:xfrm>
            <a:custGeom>
              <a:avLst/>
              <a:gdLst>
                <a:gd name="T0" fmla="*/ 0 w 10"/>
                <a:gd name="T1" fmla="*/ 10 h 10"/>
                <a:gd name="T2" fmla="*/ 10 w 10"/>
                <a:gd name="T3" fmla="*/ 0 h 10"/>
              </a:gdLst>
              <a:ahLst/>
              <a:cxnLst>
                <a:cxn ang="0">
                  <a:pos x="T0" y="T1"/>
                </a:cxn>
                <a:cxn ang="0">
                  <a:pos x="T2" y="T3"/>
                </a:cxn>
              </a:cxnLst>
              <a:rect l="0" t="0" r="r" b="b"/>
              <a:pathLst>
                <a:path w="10" h="10">
                  <a:moveTo>
                    <a:pt x="0" y="10"/>
                  </a:moveTo>
                  <a:cubicBezTo>
                    <a:pt x="0" y="10"/>
                    <a:pt x="1" y="3"/>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7" name="Group 956"/>
          <p:cNvGrpSpPr/>
          <p:nvPr/>
        </p:nvGrpSpPr>
        <p:grpSpPr>
          <a:xfrm>
            <a:off x="7837217" y="1431726"/>
            <a:ext cx="304800" cy="220663"/>
            <a:chOff x="-4083051" y="4227514"/>
            <a:chExt cx="304800" cy="220663"/>
          </a:xfrm>
        </p:grpSpPr>
        <p:sp>
          <p:nvSpPr>
            <p:cNvPr id="192" name="Freeform 550"/>
            <p:cNvSpPr>
              <a:spLocks/>
            </p:cNvSpPr>
            <p:nvPr/>
          </p:nvSpPr>
          <p:spPr bwMode="auto">
            <a:xfrm>
              <a:off x="-4083051" y="4227514"/>
              <a:ext cx="304800" cy="220663"/>
            </a:xfrm>
            <a:custGeom>
              <a:avLst/>
              <a:gdLst>
                <a:gd name="T0" fmla="*/ 72 w 72"/>
                <a:gd name="T1" fmla="*/ 50 h 52"/>
                <a:gd name="T2" fmla="*/ 36 w 72"/>
                <a:gd name="T3" fmla="*/ 47 h 52"/>
                <a:gd name="T4" fmla="*/ 0 w 72"/>
                <a:gd name="T5" fmla="*/ 47 h 52"/>
                <a:gd name="T6" fmla="*/ 0 w 72"/>
                <a:gd name="T7" fmla="*/ 7 h 52"/>
                <a:gd name="T8" fmla="*/ 36 w 72"/>
                <a:gd name="T9" fmla="*/ 7 h 52"/>
                <a:gd name="T10" fmla="*/ 72 w 72"/>
                <a:gd name="T11" fmla="*/ 10 h 52"/>
                <a:gd name="T12" fmla="*/ 72 w 7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72" h="52">
                  <a:moveTo>
                    <a:pt x="72" y="50"/>
                  </a:moveTo>
                  <a:cubicBezTo>
                    <a:pt x="60" y="40"/>
                    <a:pt x="36" y="47"/>
                    <a:pt x="36" y="47"/>
                  </a:cubicBezTo>
                  <a:cubicBezTo>
                    <a:pt x="20" y="52"/>
                    <a:pt x="0" y="47"/>
                    <a:pt x="0" y="47"/>
                  </a:cubicBezTo>
                  <a:cubicBezTo>
                    <a:pt x="0" y="7"/>
                    <a:pt x="0" y="7"/>
                    <a:pt x="0" y="7"/>
                  </a:cubicBezTo>
                  <a:cubicBezTo>
                    <a:pt x="0" y="7"/>
                    <a:pt x="20" y="12"/>
                    <a:pt x="36" y="7"/>
                  </a:cubicBezTo>
                  <a:cubicBezTo>
                    <a:pt x="36" y="7"/>
                    <a:pt x="60" y="0"/>
                    <a:pt x="72" y="10"/>
                  </a:cubicBezTo>
                  <a:lnTo>
                    <a:pt x="72" y="5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5" name="Freeform 551"/>
            <p:cNvSpPr>
              <a:spLocks/>
            </p:cNvSpPr>
            <p:nvPr/>
          </p:nvSpPr>
          <p:spPr bwMode="auto">
            <a:xfrm>
              <a:off x="-4083051" y="4270376"/>
              <a:ext cx="47625" cy="41275"/>
            </a:xfrm>
            <a:custGeom>
              <a:avLst/>
              <a:gdLst>
                <a:gd name="T0" fmla="*/ 0 w 11"/>
                <a:gd name="T1" fmla="*/ 10 h 10"/>
                <a:gd name="T2" fmla="*/ 11 w 11"/>
                <a:gd name="T3" fmla="*/ 0 h 10"/>
              </a:gdLst>
              <a:ahLst/>
              <a:cxnLst>
                <a:cxn ang="0">
                  <a:pos x="T0" y="T1"/>
                </a:cxn>
                <a:cxn ang="0">
                  <a:pos x="T2" y="T3"/>
                </a:cxn>
              </a:cxnLst>
              <a:rect l="0" t="0" r="r" b="b"/>
              <a:pathLst>
                <a:path w="11" h="10">
                  <a:moveTo>
                    <a:pt x="0" y="10"/>
                  </a:moveTo>
                  <a:cubicBezTo>
                    <a:pt x="0" y="10"/>
                    <a:pt x="8" y="9"/>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6" name="Freeform 552"/>
            <p:cNvSpPr>
              <a:spLocks/>
            </p:cNvSpPr>
            <p:nvPr/>
          </p:nvSpPr>
          <p:spPr bwMode="auto">
            <a:xfrm>
              <a:off x="-4083051" y="4389439"/>
              <a:ext cx="47625" cy="41275"/>
            </a:xfrm>
            <a:custGeom>
              <a:avLst/>
              <a:gdLst>
                <a:gd name="T0" fmla="*/ 11 w 11"/>
                <a:gd name="T1" fmla="*/ 10 h 10"/>
                <a:gd name="T2" fmla="*/ 0 w 11"/>
                <a:gd name="T3" fmla="*/ 0 h 10"/>
              </a:gdLst>
              <a:ahLst/>
              <a:cxnLst>
                <a:cxn ang="0">
                  <a:pos x="T0" y="T1"/>
                </a:cxn>
                <a:cxn ang="0">
                  <a:pos x="T2" y="T3"/>
                </a:cxn>
              </a:cxnLst>
              <a:rect l="0" t="0" r="r" b="b"/>
              <a:pathLst>
                <a:path w="11" h="10">
                  <a:moveTo>
                    <a:pt x="11" y="10"/>
                  </a:moveTo>
                  <a:cubicBezTo>
                    <a:pt x="11" y="10"/>
                    <a:pt x="10" y="2"/>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8" name="Freeform 553"/>
            <p:cNvSpPr>
              <a:spLocks/>
            </p:cNvSpPr>
            <p:nvPr/>
          </p:nvSpPr>
          <p:spPr bwMode="auto">
            <a:xfrm>
              <a:off x="-3832226" y="4252914"/>
              <a:ext cx="50800" cy="46038"/>
            </a:xfrm>
            <a:custGeom>
              <a:avLst/>
              <a:gdLst>
                <a:gd name="T0" fmla="*/ 12 w 12"/>
                <a:gd name="T1" fmla="*/ 11 h 11"/>
                <a:gd name="T2" fmla="*/ 0 w 12"/>
                <a:gd name="T3" fmla="*/ 0 h 11"/>
              </a:gdLst>
              <a:ahLst/>
              <a:cxnLst>
                <a:cxn ang="0">
                  <a:pos x="T0" y="T1"/>
                </a:cxn>
                <a:cxn ang="0">
                  <a:pos x="T2" y="T3"/>
                </a:cxn>
              </a:cxnLst>
              <a:rect l="0" t="0" r="r" b="b"/>
              <a:pathLst>
                <a:path w="12" h="11">
                  <a:moveTo>
                    <a:pt x="12" y="11"/>
                  </a:moveTo>
                  <a:cubicBezTo>
                    <a:pt x="12" y="11"/>
                    <a:pt x="3" y="1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9" name="Freeform 554"/>
            <p:cNvSpPr>
              <a:spLocks/>
            </p:cNvSpPr>
            <p:nvPr/>
          </p:nvSpPr>
          <p:spPr bwMode="auto">
            <a:xfrm>
              <a:off x="-3824288" y="4371976"/>
              <a:ext cx="42863" cy="42863"/>
            </a:xfrm>
            <a:custGeom>
              <a:avLst/>
              <a:gdLst>
                <a:gd name="T0" fmla="*/ 0 w 10"/>
                <a:gd name="T1" fmla="*/ 10 h 10"/>
                <a:gd name="T2" fmla="*/ 10 w 10"/>
                <a:gd name="T3" fmla="*/ 0 h 10"/>
              </a:gdLst>
              <a:ahLst/>
              <a:cxnLst>
                <a:cxn ang="0">
                  <a:pos x="T0" y="T1"/>
                </a:cxn>
                <a:cxn ang="0">
                  <a:pos x="T2" y="T3"/>
                </a:cxn>
              </a:cxnLst>
              <a:rect l="0" t="0" r="r" b="b"/>
              <a:pathLst>
                <a:path w="10" h="10">
                  <a:moveTo>
                    <a:pt x="0" y="10"/>
                  </a:moveTo>
                  <a:cubicBezTo>
                    <a:pt x="0" y="10"/>
                    <a:pt x="1" y="3"/>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0" name="Freeform 555"/>
            <p:cNvSpPr>
              <a:spLocks/>
            </p:cNvSpPr>
            <p:nvPr/>
          </p:nvSpPr>
          <p:spPr bwMode="auto">
            <a:xfrm>
              <a:off x="-3968751" y="4286251"/>
              <a:ext cx="73025" cy="106363"/>
            </a:xfrm>
            <a:custGeom>
              <a:avLst/>
              <a:gdLst>
                <a:gd name="T0" fmla="*/ 17 w 17"/>
                <a:gd name="T1" fmla="*/ 0 h 25"/>
                <a:gd name="T2" fmla="*/ 12 w 17"/>
                <a:gd name="T3" fmla="*/ 0 h 25"/>
                <a:gd name="T4" fmla="*/ 0 w 17"/>
                <a:gd name="T5" fmla="*/ 13 h 25"/>
                <a:gd name="T6" fmla="*/ 0 w 17"/>
                <a:gd name="T7" fmla="*/ 13 h 25"/>
                <a:gd name="T8" fmla="*/ 12 w 17"/>
                <a:gd name="T9" fmla="*/ 25 h 25"/>
                <a:gd name="T10" fmla="*/ 17 w 17"/>
                <a:gd name="T11" fmla="*/ 25 h 25"/>
              </a:gdLst>
              <a:ahLst/>
              <a:cxnLst>
                <a:cxn ang="0">
                  <a:pos x="T0" y="T1"/>
                </a:cxn>
                <a:cxn ang="0">
                  <a:pos x="T2" y="T3"/>
                </a:cxn>
                <a:cxn ang="0">
                  <a:pos x="T4" y="T5"/>
                </a:cxn>
                <a:cxn ang="0">
                  <a:pos x="T6" y="T7"/>
                </a:cxn>
                <a:cxn ang="0">
                  <a:pos x="T8" y="T9"/>
                </a:cxn>
                <a:cxn ang="0">
                  <a:pos x="T10" y="T11"/>
                </a:cxn>
              </a:cxnLst>
              <a:rect l="0" t="0" r="r" b="b"/>
              <a:pathLst>
                <a:path w="17" h="25">
                  <a:moveTo>
                    <a:pt x="17" y="0"/>
                  </a:moveTo>
                  <a:cubicBezTo>
                    <a:pt x="12" y="0"/>
                    <a:pt x="12" y="0"/>
                    <a:pt x="12" y="0"/>
                  </a:cubicBezTo>
                  <a:cubicBezTo>
                    <a:pt x="6" y="0"/>
                    <a:pt x="0" y="5"/>
                    <a:pt x="0" y="13"/>
                  </a:cubicBezTo>
                  <a:cubicBezTo>
                    <a:pt x="0" y="13"/>
                    <a:pt x="0" y="13"/>
                    <a:pt x="0" y="13"/>
                  </a:cubicBezTo>
                  <a:cubicBezTo>
                    <a:pt x="0" y="20"/>
                    <a:pt x="6" y="25"/>
                    <a:pt x="12" y="25"/>
                  </a:cubicBezTo>
                  <a:cubicBezTo>
                    <a:pt x="17" y="25"/>
                    <a:pt x="17" y="25"/>
                    <a:pt x="17" y="2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1" name="Line 556"/>
            <p:cNvSpPr>
              <a:spLocks noChangeShapeType="1"/>
            </p:cNvSpPr>
            <p:nvPr/>
          </p:nvSpPr>
          <p:spPr bwMode="auto">
            <a:xfrm>
              <a:off x="-3976688" y="4325939"/>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2" name="Line 557"/>
            <p:cNvSpPr>
              <a:spLocks noChangeShapeType="1"/>
            </p:cNvSpPr>
            <p:nvPr/>
          </p:nvSpPr>
          <p:spPr bwMode="auto">
            <a:xfrm>
              <a:off x="-3976688" y="4354514"/>
              <a:ext cx="68263"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3" name="Line 558"/>
            <p:cNvSpPr>
              <a:spLocks noChangeShapeType="1"/>
            </p:cNvSpPr>
            <p:nvPr/>
          </p:nvSpPr>
          <p:spPr bwMode="auto">
            <a:xfrm>
              <a:off x="-3930651" y="427355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8" name="Group 957"/>
          <p:cNvGrpSpPr/>
          <p:nvPr/>
        </p:nvGrpSpPr>
        <p:grpSpPr>
          <a:xfrm>
            <a:off x="8590110" y="1431726"/>
            <a:ext cx="304800" cy="220663"/>
            <a:chOff x="-3268663" y="4227514"/>
            <a:chExt cx="304800" cy="220663"/>
          </a:xfrm>
        </p:grpSpPr>
        <p:sp>
          <p:nvSpPr>
            <p:cNvPr id="234" name="Freeform 559"/>
            <p:cNvSpPr>
              <a:spLocks/>
            </p:cNvSpPr>
            <p:nvPr/>
          </p:nvSpPr>
          <p:spPr bwMode="auto">
            <a:xfrm>
              <a:off x="-3268663" y="4227514"/>
              <a:ext cx="304800" cy="220663"/>
            </a:xfrm>
            <a:custGeom>
              <a:avLst/>
              <a:gdLst>
                <a:gd name="T0" fmla="*/ 72 w 72"/>
                <a:gd name="T1" fmla="*/ 50 h 52"/>
                <a:gd name="T2" fmla="*/ 36 w 72"/>
                <a:gd name="T3" fmla="*/ 47 h 52"/>
                <a:gd name="T4" fmla="*/ 0 w 72"/>
                <a:gd name="T5" fmla="*/ 47 h 52"/>
                <a:gd name="T6" fmla="*/ 0 w 72"/>
                <a:gd name="T7" fmla="*/ 7 h 52"/>
                <a:gd name="T8" fmla="*/ 36 w 72"/>
                <a:gd name="T9" fmla="*/ 7 h 52"/>
                <a:gd name="T10" fmla="*/ 72 w 72"/>
                <a:gd name="T11" fmla="*/ 10 h 52"/>
                <a:gd name="T12" fmla="*/ 72 w 7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72" h="52">
                  <a:moveTo>
                    <a:pt x="72" y="50"/>
                  </a:moveTo>
                  <a:cubicBezTo>
                    <a:pt x="60" y="40"/>
                    <a:pt x="36" y="47"/>
                    <a:pt x="36" y="47"/>
                  </a:cubicBezTo>
                  <a:cubicBezTo>
                    <a:pt x="20" y="52"/>
                    <a:pt x="0" y="47"/>
                    <a:pt x="0" y="47"/>
                  </a:cubicBezTo>
                  <a:cubicBezTo>
                    <a:pt x="0" y="7"/>
                    <a:pt x="0" y="7"/>
                    <a:pt x="0" y="7"/>
                  </a:cubicBezTo>
                  <a:cubicBezTo>
                    <a:pt x="0" y="7"/>
                    <a:pt x="20" y="12"/>
                    <a:pt x="36" y="7"/>
                  </a:cubicBezTo>
                  <a:cubicBezTo>
                    <a:pt x="36" y="7"/>
                    <a:pt x="60" y="0"/>
                    <a:pt x="72" y="10"/>
                  </a:cubicBezTo>
                  <a:lnTo>
                    <a:pt x="72" y="5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5" name="Freeform 560"/>
            <p:cNvSpPr>
              <a:spLocks/>
            </p:cNvSpPr>
            <p:nvPr/>
          </p:nvSpPr>
          <p:spPr bwMode="auto">
            <a:xfrm>
              <a:off x="-3268663" y="4270376"/>
              <a:ext cx="46038" cy="41275"/>
            </a:xfrm>
            <a:custGeom>
              <a:avLst/>
              <a:gdLst>
                <a:gd name="T0" fmla="*/ 0 w 11"/>
                <a:gd name="T1" fmla="*/ 10 h 10"/>
                <a:gd name="T2" fmla="*/ 11 w 11"/>
                <a:gd name="T3" fmla="*/ 0 h 10"/>
              </a:gdLst>
              <a:ahLst/>
              <a:cxnLst>
                <a:cxn ang="0">
                  <a:pos x="T0" y="T1"/>
                </a:cxn>
                <a:cxn ang="0">
                  <a:pos x="T2" y="T3"/>
                </a:cxn>
              </a:cxnLst>
              <a:rect l="0" t="0" r="r" b="b"/>
              <a:pathLst>
                <a:path w="11" h="10">
                  <a:moveTo>
                    <a:pt x="0" y="10"/>
                  </a:moveTo>
                  <a:cubicBezTo>
                    <a:pt x="0" y="10"/>
                    <a:pt x="8" y="9"/>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6" name="Freeform 561"/>
            <p:cNvSpPr>
              <a:spLocks/>
            </p:cNvSpPr>
            <p:nvPr/>
          </p:nvSpPr>
          <p:spPr bwMode="auto">
            <a:xfrm>
              <a:off x="-3268663" y="4389439"/>
              <a:ext cx="46038" cy="41275"/>
            </a:xfrm>
            <a:custGeom>
              <a:avLst/>
              <a:gdLst>
                <a:gd name="T0" fmla="*/ 11 w 11"/>
                <a:gd name="T1" fmla="*/ 10 h 10"/>
                <a:gd name="T2" fmla="*/ 0 w 11"/>
                <a:gd name="T3" fmla="*/ 0 h 10"/>
              </a:gdLst>
              <a:ahLst/>
              <a:cxnLst>
                <a:cxn ang="0">
                  <a:pos x="T0" y="T1"/>
                </a:cxn>
                <a:cxn ang="0">
                  <a:pos x="T2" y="T3"/>
                </a:cxn>
              </a:cxnLst>
              <a:rect l="0" t="0" r="r" b="b"/>
              <a:pathLst>
                <a:path w="11" h="10">
                  <a:moveTo>
                    <a:pt x="11" y="10"/>
                  </a:moveTo>
                  <a:cubicBezTo>
                    <a:pt x="11" y="10"/>
                    <a:pt x="10" y="2"/>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7" name="Freeform 562"/>
            <p:cNvSpPr>
              <a:spLocks/>
            </p:cNvSpPr>
            <p:nvPr/>
          </p:nvSpPr>
          <p:spPr bwMode="auto">
            <a:xfrm>
              <a:off x="-3019426" y="4252914"/>
              <a:ext cx="50800" cy="46038"/>
            </a:xfrm>
            <a:custGeom>
              <a:avLst/>
              <a:gdLst>
                <a:gd name="T0" fmla="*/ 12 w 12"/>
                <a:gd name="T1" fmla="*/ 11 h 11"/>
                <a:gd name="T2" fmla="*/ 0 w 12"/>
                <a:gd name="T3" fmla="*/ 0 h 11"/>
              </a:gdLst>
              <a:ahLst/>
              <a:cxnLst>
                <a:cxn ang="0">
                  <a:pos x="T0" y="T1"/>
                </a:cxn>
                <a:cxn ang="0">
                  <a:pos x="T2" y="T3"/>
                </a:cxn>
              </a:cxnLst>
              <a:rect l="0" t="0" r="r" b="b"/>
              <a:pathLst>
                <a:path w="12" h="11">
                  <a:moveTo>
                    <a:pt x="12" y="11"/>
                  </a:moveTo>
                  <a:cubicBezTo>
                    <a:pt x="12" y="11"/>
                    <a:pt x="3" y="1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8" name="Freeform 563"/>
            <p:cNvSpPr>
              <a:spLocks/>
            </p:cNvSpPr>
            <p:nvPr/>
          </p:nvSpPr>
          <p:spPr bwMode="auto">
            <a:xfrm>
              <a:off x="-3011488" y="4371976"/>
              <a:ext cx="42863" cy="42863"/>
            </a:xfrm>
            <a:custGeom>
              <a:avLst/>
              <a:gdLst>
                <a:gd name="T0" fmla="*/ 0 w 10"/>
                <a:gd name="T1" fmla="*/ 10 h 10"/>
                <a:gd name="T2" fmla="*/ 10 w 10"/>
                <a:gd name="T3" fmla="*/ 0 h 10"/>
              </a:gdLst>
              <a:ahLst/>
              <a:cxnLst>
                <a:cxn ang="0">
                  <a:pos x="T0" y="T1"/>
                </a:cxn>
                <a:cxn ang="0">
                  <a:pos x="T2" y="T3"/>
                </a:cxn>
              </a:cxnLst>
              <a:rect l="0" t="0" r="r" b="b"/>
              <a:pathLst>
                <a:path w="10" h="10">
                  <a:moveTo>
                    <a:pt x="0" y="10"/>
                  </a:moveTo>
                  <a:cubicBezTo>
                    <a:pt x="0" y="10"/>
                    <a:pt x="1" y="3"/>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9" name="Line 564"/>
            <p:cNvSpPr>
              <a:spLocks noChangeShapeType="1"/>
            </p:cNvSpPr>
            <p:nvPr/>
          </p:nvSpPr>
          <p:spPr bwMode="auto">
            <a:xfrm>
              <a:off x="-3146426" y="4338639"/>
              <a:ext cx="5080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0" name="Freeform 565"/>
            <p:cNvSpPr>
              <a:spLocks/>
            </p:cNvSpPr>
            <p:nvPr/>
          </p:nvSpPr>
          <p:spPr bwMode="auto">
            <a:xfrm>
              <a:off x="-3151188" y="4283076"/>
              <a:ext cx="80963" cy="106363"/>
            </a:xfrm>
            <a:custGeom>
              <a:avLst/>
              <a:gdLst>
                <a:gd name="T0" fmla="*/ 18 w 19"/>
                <a:gd name="T1" fmla="*/ 6 h 25"/>
                <a:gd name="T2" fmla="*/ 12 w 19"/>
                <a:gd name="T3" fmla="*/ 1 h 25"/>
                <a:gd name="T4" fmla="*/ 6 w 19"/>
                <a:gd name="T5" fmla="*/ 7 h 25"/>
                <a:gd name="T6" fmla="*/ 6 w 19"/>
                <a:gd name="T7" fmla="*/ 12 h 25"/>
                <a:gd name="T8" fmla="*/ 3 w 19"/>
                <a:gd name="T9" fmla="*/ 25 h 25"/>
                <a:gd name="T10" fmla="*/ 18 w 19"/>
                <a:gd name="T11" fmla="*/ 25 h 25"/>
              </a:gdLst>
              <a:ahLst/>
              <a:cxnLst>
                <a:cxn ang="0">
                  <a:pos x="T0" y="T1"/>
                </a:cxn>
                <a:cxn ang="0">
                  <a:pos x="T2" y="T3"/>
                </a:cxn>
                <a:cxn ang="0">
                  <a:pos x="T4" y="T5"/>
                </a:cxn>
                <a:cxn ang="0">
                  <a:pos x="T6" y="T7"/>
                </a:cxn>
                <a:cxn ang="0">
                  <a:pos x="T8" y="T9"/>
                </a:cxn>
                <a:cxn ang="0">
                  <a:pos x="T10" y="T11"/>
                </a:cxn>
              </a:cxnLst>
              <a:rect l="0" t="0" r="r" b="b"/>
              <a:pathLst>
                <a:path w="19" h="25">
                  <a:moveTo>
                    <a:pt x="18" y="6"/>
                  </a:moveTo>
                  <a:cubicBezTo>
                    <a:pt x="18" y="6"/>
                    <a:pt x="19" y="1"/>
                    <a:pt x="12" y="1"/>
                  </a:cubicBezTo>
                  <a:cubicBezTo>
                    <a:pt x="5" y="1"/>
                    <a:pt x="6" y="0"/>
                    <a:pt x="6" y="7"/>
                  </a:cubicBezTo>
                  <a:cubicBezTo>
                    <a:pt x="6" y="21"/>
                    <a:pt x="6" y="12"/>
                    <a:pt x="6" y="12"/>
                  </a:cubicBezTo>
                  <a:cubicBezTo>
                    <a:pt x="6" y="12"/>
                    <a:pt x="6" y="25"/>
                    <a:pt x="3" y="25"/>
                  </a:cubicBezTo>
                  <a:cubicBezTo>
                    <a:pt x="0" y="25"/>
                    <a:pt x="18" y="25"/>
                    <a:pt x="18" y="2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1" name="Line 566"/>
            <p:cNvSpPr>
              <a:spLocks noChangeShapeType="1"/>
            </p:cNvSpPr>
            <p:nvPr/>
          </p:nvSpPr>
          <p:spPr bwMode="auto">
            <a:xfrm>
              <a:off x="-3113088" y="428625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9" name="Group 958"/>
          <p:cNvGrpSpPr/>
          <p:nvPr/>
        </p:nvGrpSpPr>
        <p:grpSpPr>
          <a:xfrm>
            <a:off x="9348622" y="1431726"/>
            <a:ext cx="304800" cy="220663"/>
            <a:chOff x="-2455863" y="4227514"/>
            <a:chExt cx="304800" cy="220663"/>
          </a:xfrm>
        </p:grpSpPr>
        <p:sp>
          <p:nvSpPr>
            <p:cNvPr id="242" name="Freeform 567"/>
            <p:cNvSpPr>
              <a:spLocks/>
            </p:cNvSpPr>
            <p:nvPr/>
          </p:nvSpPr>
          <p:spPr bwMode="auto">
            <a:xfrm>
              <a:off x="-2455863" y="4227514"/>
              <a:ext cx="304800" cy="220663"/>
            </a:xfrm>
            <a:custGeom>
              <a:avLst/>
              <a:gdLst>
                <a:gd name="T0" fmla="*/ 72 w 72"/>
                <a:gd name="T1" fmla="*/ 50 h 52"/>
                <a:gd name="T2" fmla="*/ 36 w 72"/>
                <a:gd name="T3" fmla="*/ 47 h 52"/>
                <a:gd name="T4" fmla="*/ 0 w 72"/>
                <a:gd name="T5" fmla="*/ 47 h 52"/>
                <a:gd name="T6" fmla="*/ 0 w 72"/>
                <a:gd name="T7" fmla="*/ 7 h 52"/>
                <a:gd name="T8" fmla="*/ 36 w 72"/>
                <a:gd name="T9" fmla="*/ 7 h 52"/>
                <a:gd name="T10" fmla="*/ 72 w 72"/>
                <a:gd name="T11" fmla="*/ 10 h 52"/>
                <a:gd name="T12" fmla="*/ 72 w 7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72" h="52">
                  <a:moveTo>
                    <a:pt x="72" y="50"/>
                  </a:moveTo>
                  <a:cubicBezTo>
                    <a:pt x="60" y="40"/>
                    <a:pt x="36" y="47"/>
                    <a:pt x="36" y="47"/>
                  </a:cubicBezTo>
                  <a:cubicBezTo>
                    <a:pt x="20" y="52"/>
                    <a:pt x="0" y="47"/>
                    <a:pt x="0" y="47"/>
                  </a:cubicBezTo>
                  <a:cubicBezTo>
                    <a:pt x="0" y="7"/>
                    <a:pt x="0" y="7"/>
                    <a:pt x="0" y="7"/>
                  </a:cubicBezTo>
                  <a:cubicBezTo>
                    <a:pt x="0" y="7"/>
                    <a:pt x="20" y="12"/>
                    <a:pt x="36" y="7"/>
                  </a:cubicBezTo>
                  <a:cubicBezTo>
                    <a:pt x="36" y="7"/>
                    <a:pt x="60" y="0"/>
                    <a:pt x="72" y="10"/>
                  </a:cubicBezTo>
                  <a:lnTo>
                    <a:pt x="72" y="5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3" name="Freeform 568"/>
            <p:cNvSpPr>
              <a:spLocks/>
            </p:cNvSpPr>
            <p:nvPr/>
          </p:nvSpPr>
          <p:spPr bwMode="auto">
            <a:xfrm>
              <a:off x="-2455863" y="4270376"/>
              <a:ext cx="46038" cy="41275"/>
            </a:xfrm>
            <a:custGeom>
              <a:avLst/>
              <a:gdLst>
                <a:gd name="T0" fmla="*/ 0 w 11"/>
                <a:gd name="T1" fmla="*/ 10 h 10"/>
                <a:gd name="T2" fmla="*/ 11 w 11"/>
                <a:gd name="T3" fmla="*/ 0 h 10"/>
              </a:gdLst>
              <a:ahLst/>
              <a:cxnLst>
                <a:cxn ang="0">
                  <a:pos x="T0" y="T1"/>
                </a:cxn>
                <a:cxn ang="0">
                  <a:pos x="T2" y="T3"/>
                </a:cxn>
              </a:cxnLst>
              <a:rect l="0" t="0" r="r" b="b"/>
              <a:pathLst>
                <a:path w="11" h="10">
                  <a:moveTo>
                    <a:pt x="0" y="10"/>
                  </a:moveTo>
                  <a:cubicBezTo>
                    <a:pt x="0" y="10"/>
                    <a:pt x="8" y="9"/>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4" name="Freeform 569"/>
            <p:cNvSpPr>
              <a:spLocks/>
            </p:cNvSpPr>
            <p:nvPr/>
          </p:nvSpPr>
          <p:spPr bwMode="auto">
            <a:xfrm>
              <a:off x="-2455863" y="4389439"/>
              <a:ext cx="46038" cy="41275"/>
            </a:xfrm>
            <a:custGeom>
              <a:avLst/>
              <a:gdLst>
                <a:gd name="T0" fmla="*/ 11 w 11"/>
                <a:gd name="T1" fmla="*/ 10 h 10"/>
                <a:gd name="T2" fmla="*/ 0 w 11"/>
                <a:gd name="T3" fmla="*/ 0 h 10"/>
              </a:gdLst>
              <a:ahLst/>
              <a:cxnLst>
                <a:cxn ang="0">
                  <a:pos x="T0" y="T1"/>
                </a:cxn>
                <a:cxn ang="0">
                  <a:pos x="T2" y="T3"/>
                </a:cxn>
              </a:cxnLst>
              <a:rect l="0" t="0" r="r" b="b"/>
              <a:pathLst>
                <a:path w="11" h="10">
                  <a:moveTo>
                    <a:pt x="11" y="10"/>
                  </a:moveTo>
                  <a:cubicBezTo>
                    <a:pt x="11" y="10"/>
                    <a:pt x="10" y="2"/>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5" name="Freeform 570"/>
            <p:cNvSpPr>
              <a:spLocks/>
            </p:cNvSpPr>
            <p:nvPr/>
          </p:nvSpPr>
          <p:spPr bwMode="auto">
            <a:xfrm>
              <a:off x="-2205038" y="4252914"/>
              <a:ext cx="50800" cy="46038"/>
            </a:xfrm>
            <a:custGeom>
              <a:avLst/>
              <a:gdLst>
                <a:gd name="T0" fmla="*/ 12 w 12"/>
                <a:gd name="T1" fmla="*/ 11 h 11"/>
                <a:gd name="T2" fmla="*/ 0 w 12"/>
                <a:gd name="T3" fmla="*/ 0 h 11"/>
              </a:gdLst>
              <a:ahLst/>
              <a:cxnLst>
                <a:cxn ang="0">
                  <a:pos x="T0" y="T1"/>
                </a:cxn>
                <a:cxn ang="0">
                  <a:pos x="T2" y="T3"/>
                </a:cxn>
              </a:cxnLst>
              <a:rect l="0" t="0" r="r" b="b"/>
              <a:pathLst>
                <a:path w="12" h="11">
                  <a:moveTo>
                    <a:pt x="12" y="11"/>
                  </a:moveTo>
                  <a:cubicBezTo>
                    <a:pt x="12" y="11"/>
                    <a:pt x="3" y="1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6" name="Freeform 571"/>
            <p:cNvSpPr>
              <a:spLocks/>
            </p:cNvSpPr>
            <p:nvPr/>
          </p:nvSpPr>
          <p:spPr bwMode="auto">
            <a:xfrm>
              <a:off x="-2197101" y="4371976"/>
              <a:ext cx="42863" cy="42863"/>
            </a:xfrm>
            <a:custGeom>
              <a:avLst/>
              <a:gdLst>
                <a:gd name="T0" fmla="*/ 0 w 10"/>
                <a:gd name="T1" fmla="*/ 10 h 10"/>
                <a:gd name="T2" fmla="*/ 10 w 10"/>
                <a:gd name="T3" fmla="*/ 0 h 10"/>
              </a:gdLst>
              <a:ahLst/>
              <a:cxnLst>
                <a:cxn ang="0">
                  <a:pos x="T0" y="T1"/>
                </a:cxn>
                <a:cxn ang="0">
                  <a:pos x="T2" y="T3"/>
                </a:cxn>
              </a:cxnLst>
              <a:rect l="0" t="0" r="r" b="b"/>
              <a:pathLst>
                <a:path w="10" h="10">
                  <a:moveTo>
                    <a:pt x="0" y="10"/>
                  </a:moveTo>
                  <a:cubicBezTo>
                    <a:pt x="0" y="10"/>
                    <a:pt x="1" y="3"/>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7" name="Freeform 572"/>
            <p:cNvSpPr>
              <a:spLocks/>
            </p:cNvSpPr>
            <p:nvPr/>
          </p:nvSpPr>
          <p:spPr bwMode="auto">
            <a:xfrm>
              <a:off x="-2341563" y="4295776"/>
              <a:ext cx="76200" cy="46038"/>
            </a:xfrm>
            <a:custGeom>
              <a:avLst/>
              <a:gdLst>
                <a:gd name="T0" fmla="*/ 0 w 48"/>
                <a:gd name="T1" fmla="*/ 0 h 29"/>
                <a:gd name="T2" fmla="*/ 24 w 48"/>
                <a:gd name="T3" fmla="*/ 29 h 29"/>
                <a:gd name="T4" fmla="*/ 48 w 48"/>
                <a:gd name="T5" fmla="*/ 0 h 29"/>
              </a:gdLst>
              <a:ahLst/>
              <a:cxnLst>
                <a:cxn ang="0">
                  <a:pos x="T0" y="T1"/>
                </a:cxn>
                <a:cxn ang="0">
                  <a:pos x="T2" y="T3"/>
                </a:cxn>
                <a:cxn ang="0">
                  <a:pos x="T4" y="T5"/>
                </a:cxn>
              </a:cxnLst>
              <a:rect l="0" t="0" r="r" b="b"/>
              <a:pathLst>
                <a:path w="48" h="29">
                  <a:moveTo>
                    <a:pt x="0" y="0"/>
                  </a:moveTo>
                  <a:lnTo>
                    <a:pt x="24" y="29"/>
                  </a:lnTo>
                  <a:lnTo>
                    <a:pt x="48"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8" name="Line 573"/>
            <p:cNvSpPr>
              <a:spLocks noChangeShapeType="1"/>
            </p:cNvSpPr>
            <p:nvPr/>
          </p:nvSpPr>
          <p:spPr bwMode="auto">
            <a:xfrm flipV="1">
              <a:off x="-2303463" y="4346576"/>
              <a:ext cx="0" cy="555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9" name="Line 574"/>
            <p:cNvSpPr>
              <a:spLocks noChangeShapeType="1"/>
            </p:cNvSpPr>
            <p:nvPr/>
          </p:nvSpPr>
          <p:spPr bwMode="auto">
            <a:xfrm>
              <a:off x="-2336801" y="4341814"/>
              <a:ext cx="666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50" name="Line 575"/>
            <p:cNvSpPr>
              <a:spLocks noChangeShapeType="1"/>
            </p:cNvSpPr>
            <p:nvPr/>
          </p:nvSpPr>
          <p:spPr bwMode="auto">
            <a:xfrm>
              <a:off x="-2336801" y="4367214"/>
              <a:ext cx="66675"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3" name="Group 952"/>
          <p:cNvGrpSpPr/>
          <p:nvPr/>
        </p:nvGrpSpPr>
        <p:grpSpPr>
          <a:xfrm>
            <a:off x="7110236" y="2878661"/>
            <a:ext cx="238125" cy="347663"/>
            <a:chOff x="-9744076" y="4983164"/>
            <a:chExt cx="238125" cy="347663"/>
          </a:xfrm>
        </p:grpSpPr>
        <p:sp>
          <p:nvSpPr>
            <p:cNvPr id="662" name="Freeform 598"/>
            <p:cNvSpPr>
              <a:spLocks/>
            </p:cNvSpPr>
            <p:nvPr/>
          </p:nvSpPr>
          <p:spPr bwMode="auto">
            <a:xfrm>
              <a:off x="-9744076" y="4983164"/>
              <a:ext cx="238125" cy="119063"/>
            </a:xfrm>
            <a:custGeom>
              <a:avLst/>
              <a:gdLst>
                <a:gd name="T0" fmla="*/ 56 w 56"/>
                <a:gd name="T1" fmla="*/ 28 h 28"/>
                <a:gd name="T2" fmla="*/ 28 w 56"/>
                <a:gd name="T3" fmla="*/ 0 h 28"/>
                <a:gd name="T4" fmla="*/ 0 w 56"/>
                <a:gd name="T5" fmla="*/ 28 h 28"/>
                <a:gd name="T6" fmla="*/ 56 w 56"/>
                <a:gd name="T7" fmla="*/ 28 h 28"/>
              </a:gdLst>
              <a:ahLst/>
              <a:cxnLst>
                <a:cxn ang="0">
                  <a:pos x="T0" y="T1"/>
                </a:cxn>
                <a:cxn ang="0">
                  <a:pos x="T2" y="T3"/>
                </a:cxn>
                <a:cxn ang="0">
                  <a:pos x="T4" y="T5"/>
                </a:cxn>
                <a:cxn ang="0">
                  <a:pos x="T6" y="T7"/>
                </a:cxn>
              </a:cxnLst>
              <a:rect l="0" t="0" r="r" b="b"/>
              <a:pathLst>
                <a:path w="56" h="28">
                  <a:moveTo>
                    <a:pt x="56" y="28"/>
                  </a:moveTo>
                  <a:cubicBezTo>
                    <a:pt x="56" y="14"/>
                    <a:pt x="43" y="0"/>
                    <a:pt x="28" y="0"/>
                  </a:cubicBezTo>
                  <a:cubicBezTo>
                    <a:pt x="13" y="0"/>
                    <a:pt x="0" y="14"/>
                    <a:pt x="0" y="28"/>
                  </a:cubicBezTo>
                  <a:lnTo>
                    <a:pt x="56" y="28"/>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63" name="Line 599"/>
            <p:cNvSpPr>
              <a:spLocks noChangeShapeType="1"/>
            </p:cNvSpPr>
            <p:nvPr/>
          </p:nvSpPr>
          <p:spPr bwMode="auto">
            <a:xfrm>
              <a:off x="-9718676" y="5102226"/>
              <a:ext cx="55563" cy="635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64" name="Line 600"/>
            <p:cNvSpPr>
              <a:spLocks noChangeShapeType="1"/>
            </p:cNvSpPr>
            <p:nvPr/>
          </p:nvSpPr>
          <p:spPr bwMode="auto">
            <a:xfrm flipH="1">
              <a:off x="-9582151" y="5102226"/>
              <a:ext cx="53975" cy="587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65" name="Line 601"/>
            <p:cNvSpPr>
              <a:spLocks noChangeShapeType="1"/>
            </p:cNvSpPr>
            <p:nvPr/>
          </p:nvSpPr>
          <p:spPr bwMode="auto">
            <a:xfrm>
              <a:off x="-9625013" y="5106989"/>
              <a:ext cx="0" cy="508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66" name="Freeform 602"/>
            <p:cNvSpPr>
              <a:spLocks/>
            </p:cNvSpPr>
            <p:nvPr/>
          </p:nvSpPr>
          <p:spPr bwMode="auto">
            <a:xfrm>
              <a:off x="-9680576" y="4983164"/>
              <a:ext cx="55563" cy="119063"/>
            </a:xfrm>
            <a:custGeom>
              <a:avLst/>
              <a:gdLst>
                <a:gd name="T0" fmla="*/ 0 w 13"/>
                <a:gd name="T1" fmla="*/ 28 h 28"/>
                <a:gd name="T2" fmla="*/ 13 w 13"/>
                <a:gd name="T3" fmla="*/ 0 h 28"/>
              </a:gdLst>
              <a:ahLst/>
              <a:cxnLst>
                <a:cxn ang="0">
                  <a:pos x="T0" y="T1"/>
                </a:cxn>
                <a:cxn ang="0">
                  <a:pos x="T2" y="T3"/>
                </a:cxn>
              </a:cxnLst>
              <a:rect l="0" t="0" r="r" b="b"/>
              <a:pathLst>
                <a:path w="13" h="28">
                  <a:moveTo>
                    <a:pt x="0" y="28"/>
                  </a:moveTo>
                  <a:cubicBezTo>
                    <a:pt x="0" y="28"/>
                    <a:pt x="0" y="0"/>
                    <a:pt x="13"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67" name="Freeform 603"/>
            <p:cNvSpPr>
              <a:spLocks/>
            </p:cNvSpPr>
            <p:nvPr/>
          </p:nvSpPr>
          <p:spPr bwMode="auto">
            <a:xfrm>
              <a:off x="-9620251" y="4983164"/>
              <a:ext cx="53975" cy="119063"/>
            </a:xfrm>
            <a:custGeom>
              <a:avLst/>
              <a:gdLst>
                <a:gd name="T0" fmla="*/ 13 w 13"/>
                <a:gd name="T1" fmla="*/ 28 h 28"/>
                <a:gd name="T2" fmla="*/ 0 w 13"/>
                <a:gd name="T3" fmla="*/ 0 h 28"/>
              </a:gdLst>
              <a:ahLst/>
              <a:cxnLst>
                <a:cxn ang="0">
                  <a:pos x="T0" y="T1"/>
                </a:cxn>
                <a:cxn ang="0">
                  <a:pos x="T2" y="T3"/>
                </a:cxn>
              </a:cxnLst>
              <a:rect l="0" t="0" r="r" b="b"/>
              <a:pathLst>
                <a:path w="13" h="28">
                  <a:moveTo>
                    <a:pt x="13" y="28"/>
                  </a:moveTo>
                  <a:cubicBezTo>
                    <a:pt x="13" y="28"/>
                    <a:pt x="13" y="0"/>
                    <a:pt x="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68" name="Oval 604"/>
            <p:cNvSpPr>
              <a:spLocks noChangeArrowheads="1"/>
            </p:cNvSpPr>
            <p:nvPr/>
          </p:nvSpPr>
          <p:spPr bwMode="auto">
            <a:xfrm>
              <a:off x="-9705976" y="5157789"/>
              <a:ext cx="174625" cy="173038"/>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69" name="Freeform 605"/>
            <p:cNvSpPr>
              <a:spLocks/>
            </p:cNvSpPr>
            <p:nvPr/>
          </p:nvSpPr>
          <p:spPr bwMode="auto">
            <a:xfrm>
              <a:off x="-9637713" y="5251451"/>
              <a:ext cx="42863" cy="33338"/>
            </a:xfrm>
            <a:custGeom>
              <a:avLst/>
              <a:gdLst>
                <a:gd name="T0" fmla="*/ 3 w 10"/>
                <a:gd name="T1" fmla="*/ 0 h 8"/>
                <a:gd name="T2" fmla="*/ 5 w 10"/>
                <a:gd name="T3" fmla="*/ 0 h 8"/>
                <a:gd name="T4" fmla="*/ 10 w 10"/>
                <a:gd name="T5" fmla="*/ 4 h 8"/>
                <a:gd name="T6" fmla="*/ 10 w 10"/>
                <a:gd name="T7" fmla="*/ 4 h 8"/>
                <a:gd name="T8" fmla="*/ 5 w 10"/>
                <a:gd name="T9" fmla="*/ 8 h 8"/>
                <a:gd name="T10" fmla="*/ 0 w 10"/>
                <a:gd name="T11" fmla="*/ 8 h 8"/>
              </a:gdLst>
              <a:ahLst/>
              <a:cxnLst>
                <a:cxn ang="0">
                  <a:pos x="T0" y="T1"/>
                </a:cxn>
                <a:cxn ang="0">
                  <a:pos x="T2" y="T3"/>
                </a:cxn>
                <a:cxn ang="0">
                  <a:pos x="T4" y="T5"/>
                </a:cxn>
                <a:cxn ang="0">
                  <a:pos x="T6" y="T7"/>
                </a:cxn>
                <a:cxn ang="0">
                  <a:pos x="T8" y="T9"/>
                </a:cxn>
                <a:cxn ang="0">
                  <a:pos x="T10" y="T11"/>
                </a:cxn>
              </a:cxnLst>
              <a:rect l="0" t="0" r="r" b="b"/>
              <a:pathLst>
                <a:path w="10" h="8">
                  <a:moveTo>
                    <a:pt x="3" y="0"/>
                  </a:moveTo>
                  <a:cubicBezTo>
                    <a:pt x="5" y="0"/>
                    <a:pt x="5" y="0"/>
                    <a:pt x="5" y="0"/>
                  </a:cubicBezTo>
                  <a:cubicBezTo>
                    <a:pt x="8" y="0"/>
                    <a:pt x="10" y="2"/>
                    <a:pt x="10" y="4"/>
                  </a:cubicBezTo>
                  <a:cubicBezTo>
                    <a:pt x="10" y="4"/>
                    <a:pt x="10" y="4"/>
                    <a:pt x="10" y="4"/>
                  </a:cubicBezTo>
                  <a:cubicBezTo>
                    <a:pt x="10" y="7"/>
                    <a:pt x="8" y="8"/>
                    <a:pt x="5" y="8"/>
                  </a:cubicBezTo>
                  <a:cubicBezTo>
                    <a:pt x="0" y="8"/>
                    <a:pt x="0" y="8"/>
                    <a:pt x="0" y="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0" name="Freeform 606"/>
            <p:cNvSpPr>
              <a:spLocks/>
            </p:cNvSpPr>
            <p:nvPr/>
          </p:nvSpPr>
          <p:spPr bwMode="auto">
            <a:xfrm>
              <a:off x="-9645651" y="5216526"/>
              <a:ext cx="41275" cy="34925"/>
            </a:xfrm>
            <a:custGeom>
              <a:avLst/>
              <a:gdLst>
                <a:gd name="T0" fmla="*/ 7 w 10"/>
                <a:gd name="T1" fmla="*/ 8 h 8"/>
                <a:gd name="T2" fmla="*/ 4 w 10"/>
                <a:gd name="T3" fmla="*/ 8 h 8"/>
                <a:gd name="T4" fmla="*/ 0 w 10"/>
                <a:gd name="T5" fmla="*/ 4 h 8"/>
                <a:gd name="T6" fmla="*/ 0 w 10"/>
                <a:gd name="T7" fmla="*/ 4 h 8"/>
                <a:gd name="T8" fmla="*/ 4 w 10"/>
                <a:gd name="T9" fmla="*/ 0 h 8"/>
                <a:gd name="T10" fmla="*/ 1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7" y="8"/>
                  </a:moveTo>
                  <a:cubicBezTo>
                    <a:pt x="4" y="8"/>
                    <a:pt x="4" y="8"/>
                    <a:pt x="4" y="8"/>
                  </a:cubicBezTo>
                  <a:cubicBezTo>
                    <a:pt x="2" y="8"/>
                    <a:pt x="0" y="6"/>
                    <a:pt x="0" y="4"/>
                  </a:cubicBezTo>
                  <a:cubicBezTo>
                    <a:pt x="0" y="4"/>
                    <a:pt x="0" y="4"/>
                    <a:pt x="0" y="4"/>
                  </a:cubicBezTo>
                  <a:cubicBezTo>
                    <a:pt x="0" y="1"/>
                    <a:pt x="2" y="0"/>
                    <a:pt x="4" y="0"/>
                  </a:cubicBezTo>
                  <a:cubicBezTo>
                    <a:pt x="10" y="0"/>
                    <a:pt x="10" y="0"/>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1" name="Line 607"/>
            <p:cNvSpPr>
              <a:spLocks noChangeShapeType="1"/>
            </p:cNvSpPr>
            <p:nvPr/>
          </p:nvSpPr>
          <p:spPr bwMode="auto">
            <a:xfrm>
              <a:off x="-9617076" y="5203826"/>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2" name="Line 608"/>
            <p:cNvSpPr>
              <a:spLocks noChangeShapeType="1"/>
            </p:cNvSpPr>
            <p:nvPr/>
          </p:nvSpPr>
          <p:spPr bwMode="auto">
            <a:xfrm flipV="1">
              <a:off x="-9620251" y="5195889"/>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3" name="Line 609"/>
            <p:cNvSpPr>
              <a:spLocks noChangeShapeType="1"/>
            </p:cNvSpPr>
            <p:nvPr/>
          </p:nvSpPr>
          <p:spPr bwMode="auto">
            <a:xfrm flipV="1">
              <a:off x="-9620251" y="5292726"/>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2" name="Group 951"/>
          <p:cNvGrpSpPr/>
          <p:nvPr/>
        </p:nvGrpSpPr>
        <p:grpSpPr>
          <a:xfrm>
            <a:off x="1025310" y="2920729"/>
            <a:ext cx="322263" cy="263526"/>
            <a:chOff x="-8972551" y="5029201"/>
            <a:chExt cx="322263" cy="263526"/>
          </a:xfrm>
        </p:grpSpPr>
        <p:sp>
          <p:nvSpPr>
            <p:cNvPr id="674" name="Freeform 610"/>
            <p:cNvSpPr>
              <a:spLocks/>
            </p:cNvSpPr>
            <p:nvPr/>
          </p:nvSpPr>
          <p:spPr bwMode="auto">
            <a:xfrm>
              <a:off x="-8926513" y="5195889"/>
              <a:ext cx="50800" cy="50800"/>
            </a:xfrm>
            <a:custGeom>
              <a:avLst/>
              <a:gdLst>
                <a:gd name="T0" fmla="*/ 9 w 12"/>
                <a:gd name="T1" fmla="*/ 9 h 12"/>
                <a:gd name="T2" fmla="*/ 11 w 12"/>
                <a:gd name="T3" fmla="*/ 5 h 12"/>
                <a:gd name="T4" fmla="*/ 9 w 12"/>
                <a:gd name="T5" fmla="*/ 1 h 12"/>
                <a:gd name="T6" fmla="*/ 9 w 12"/>
                <a:gd name="T7" fmla="*/ 1 h 12"/>
                <a:gd name="T8" fmla="*/ 4 w 12"/>
                <a:gd name="T9" fmla="*/ 1 h 12"/>
                <a:gd name="T10" fmla="*/ 2 w 12"/>
                <a:gd name="T11" fmla="*/ 5 h 12"/>
                <a:gd name="T12" fmla="*/ 3 w 12"/>
                <a:gd name="T13" fmla="*/ 9 h 12"/>
                <a:gd name="T14" fmla="*/ 9 w 12"/>
                <a:gd name="T15" fmla="*/ 9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9" y="9"/>
                  </a:moveTo>
                  <a:cubicBezTo>
                    <a:pt x="11" y="5"/>
                    <a:pt x="11" y="5"/>
                    <a:pt x="11" y="5"/>
                  </a:cubicBezTo>
                  <a:cubicBezTo>
                    <a:pt x="12" y="4"/>
                    <a:pt x="11" y="2"/>
                    <a:pt x="9" y="1"/>
                  </a:cubicBezTo>
                  <a:cubicBezTo>
                    <a:pt x="9" y="1"/>
                    <a:pt x="9" y="1"/>
                    <a:pt x="9" y="1"/>
                  </a:cubicBezTo>
                  <a:cubicBezTo>
                    <a:pt x="7" y="0"/>
                    <a:pt x="5" y="0"/>
                    <a:pt x="4" y="1"/>
                  </a:cubicBezTo>
                  <a:cubicBezTo>
                    <a:pt x="2" y="5"/>
                    <a:pt x="2" y="5"/>
                    <a:pt x="2" y="5"/>
                  </a:cubicBezTo>
                  <a:cubicBezTo>
                    <a:pt x="2" y="5"/>
                    <a:pt x="0" y="7"/>
                    <a:pt x="3" y="9"/>
                  </a:cubicBezTo>
                  <a:cubicBezTo>
                    <a:pt x="8" y="12"/>
                    <a:pt x="9" y="9"/>
                    <a:pt x="9"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5" name="Freeform 611"/>
            <p:cNvSpPr>
              <a:spLocks/>
            </p:cNvSpPr>
            <p:nvPr/>
          </p:nvSpPr>
          <p:spPr bwMode="auto">
            <a:xfrm>
              <a:off x="-8896351" y="5237164"/>
              <a:ext cx="38100" cy="30163"/>
            </a:xfrm>
            <a:custGeom>
              <a:avLst/>
              <a:gdLst>
                <a:gd name="T0" fmla="*/ 1 w 9"/>
                <a:gd name="T1" fmla="*/ 0 h 7"/>
                <a:gd name="T2" fmla="*/ 3 w 9"/>
                <a:gd name="T3" fmla="*/ 5 h 7"/>
                <a:gd name="T4" fmla="*/ 9 w 9"/>
                <a:gd name="T5" fmla="*/ 4 h 7"/>
              </a:gdLst>
              <a:ahLst/>
              <a:cxnLst>
                <a:cxn ang="0">
                  <a:pos x="T0" y="T1"/>
                </a:cxn>
                <a:cxn ang="0">
                  <a:pos x="T2" y="T3"/>
                </a:cxn>
                <a:cxn ang="0">
                  <a:pos x="T4" y="T5"/>
                </a:cxn>
              </a:cxnLst>
              <a:rect l="0" t="0" r="r" b="b"/>
              <a:pathLst>
                <a:path w="9" h="7">
                  <a:moveTo>
                    <a:pt x="1" y="0"/>
                  </a:moveTo>
                  <a:cubicBezTo>
                    <a:pt x="1" y="0"/>
                    <a:pt x="0" y="3"/>
                    <a:pt x="3" y="5"/>
                  </a:cubicBezTo>
                  <a:cubicBezTo>
                    <a:pt x="8" y="7"/>
                    <a:pt x="9" y="4"/>
                    <a:pt x="9" y="4"/>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6" name="Freeform 612"/>
            <p:cNvSpPr>
              <a:spLocks/>
            </p:cNvSpPr>
            <p:nvPr/>
          </p:nvSpPr>
          <p:spPr bwMode="auto">
            <a:xfrm>
              <a:off x="-8875713" y="5203826"/>
              <a:ext cx="34925" cy="50800"/>
            </a:xfrm>
            <a:custGeom>
              <a:avLst/>
              <a:gdLst>
                <a:gd name="T0" fmla="*/ 4 w 8"/>
                <a:gd name="T1" fmla="*/ 12 h 12"/>
                <a:gd name="T2" fmla="*/ 7 w 8"/>
                <a:gd name="T3" fmla="*/ 6 h 12"/>
                <a:gd name="T4" fmla="*/ 6 w 8"/>
                <a:gd name="T5" fmla="*/ 2 h 12"/>
                <a:gd name="T6" fmla="*/ 6 w 8"/>
                <a:gd name="T7" fmla="*/ 2 h 12"/>
                <a:gd name="T8" fmla="*/ 0 w 8"/>
                <a:gd name="T9" fmla="*/ 1 h 12"/>
              </a:gdLst>
              <a:ahLst/>
              <a:cxnLst>
                <a:cxn ang="0">
                  <a:pos x="T0" y="T1"/>
                </a:cxn>
                <a:cxn ang="0">
                  <a:pos x="T2" y="T3"/>
                </a:cxn>
                <a:cxn ang="0">
                  <a:pos x="T4" y="T5"/>
                </a:cxn>
                <a:cxn ang="0">
                  <a:pos x="T6" y="T7"/>
                </a:cxn>
                <a:cxn ang="0">
                  <a:pos x="T8" y="T9"/>
                </a:cxn>
              </a:cxnLst>
              <a:rect l="0" t="0" r="r" b="b"/>
              <a:pathLst>
                <a:path w="8" h="12">
                  <a:moveTo>
                    <a:pt x="4" y="12"/>
                  </a:moveTo>
                  <a:cubicBezTo>
                    <a:pt x="7" y="6"/>
                    <a:pt x="7" y="6"/>
                    <a:pt x="7" y="6"/>
                  </a:cubicBezTo>
                  <a:cubicBezTo>
                    <a:pt x="8" y="5"/>
                    <a:pt x="7" y="3"/>
                    <a:pt x="6" y="2"/>
                  </a:cubicBezTo>
                  <a:cubicBezTo>
                    <a:pt x="6" y="2"/>
                    <a:pt x="6" y="2"/>
                    <a:pt x="6" y="2"/>
                  </a:cubicBezTo>
                  <a:cubicBezTo>
                    <a:pt x="4" y="1"/>
                    <a:pt x="1" y="0"/>
                    <a:pt x="0" y="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7" name="Freeform 613"/>
            <p:cNvSpPr>
              <a:spLocks/>
            </p:cNvSpPr>
            <p:nvPr/>
          </p:nvSpPr>
          <p:spPr bwMode="auto">
            <a:xfrm>
              <a:off x="-8861426" y="5259389"/>
              <a:ext cx="33338" cy="33338"/>
            </a:xfrm>
            <a:custGeom>
              <a:avLst/>
              <a:gdLst>
                <a:gd name="T0" fmla="*/ 0 w 8"/>
                <a:gd name="T1" fmla="*/ 0 h 8"/>
                <a:gd name="T2" fmla="*/ 3 w 8"/>
                <a:gd name="T3" fmla="*/ 5 h 8"/>
                <a:gd name="T4" fmla="*/ 8 w 8"/>
                <a:gd name="T5" fmla="*/ 5 h 8"/>
              </a:gdLst>
              <a:ahLst/>
              <a:cxnLst>
                <a:cxn ang="0">
                  <a:pos x="T0" y="T1"/>
                </a:cxn>
                <a:cxn ang="0">
                  <a:pos x="T2" y="T3"/>
                </a:cxn>
                <a:cxn ang="0">
                  <a:pos x="T4" y="T5"/>
                </a:cxn>
              </a:cxnLst>
              <a:rect l="0" t="0" r="r" b="b"/>
              <a:pathLst>
                <a:path w="8" h="8">
                  <a:moveTo>
                    <a:pt x="0" y="0"/>
                  </a:moveTo>
                  <a:cubicBezTo>
                    <a:pt x="0" y="0"/>
                    <a:pt x="0" y="3"/>
                    <a:pt x="3" y="5"/>
                  </a:cubicBezTo>
                  <a:cubicBezTo>
                    <a:pt x="7" y="8"/>
                    <a:pt x="8" y="5"/>
                    <a:pt x="8" y="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8" name="Freeform 614"/>
            <p:cNvSpPr>
              <a:spLocks/>
            </p:cNvSpPr>
            <p:nvPr/>
          </p:nvSpPr>
          <p:spPr bwMode="auto">
            <a:xfrm>
              <a:off x="-8845551" y="5224464"/>
              <a:ext cx="38100" cy="55563"/>
            </a:xfrm>
            <a:custGeom>
              <a:avLst/>
              <a:gdLst>
                <a:gd name="T0" fmla="*/ 4 w 9"/>
                <a:gd name="T1" fmla="*/ 13 h 13"/>
                <a:gd name="T2" fmla="*/ 8 w 9"/>
                <a:gd name="T3" fmla="*/ 7 h 13"/>
                <a:gd name="T4" fmla="*/ 6 w 9"/>
                <a:gd name="T5" fmla="*/ 3 h 13"/>
                <a:gd name="T6" fmla="*/ 6 w 9"/>
                <a:gd name="T7" fmla="*/ 3 h 13"/>
                <a:gd name="T8" fmla="*/ 0 w 9"/>
                <a:gd name="T9" fmla="*/ 2 h 13"/>
              </a:gdLst>
              <a:ahLst/>
              <a:cxnLst>
                <a:cxn ang="0">
                  <a:pos x="T0" y="T1"/>
                </a:cxn>
                <a:cxn ang="0">
                  <a:pos x="T2" y="T3"/>
                </a:cxn>
                <a:cxn ang="0">
                  <a:pos x="T4" y="T5"/>
                </a:cxn>
                <a:cxn ang="0">
                  <a:pos x="T6" y="T7"/>
                </a:cxn>
                <a:cxn ang="0">
                  <a:pos x="T8" y="T9"/>
                </a:cxn>
              </a:cxnLst>
              <a:rect l="0" t="0" r="r" b="b"/>
              <a:pathLst>
                <a:path w="9" h="13">
                  <a:moveTo>
                    <a:pt x="4" y="13"/>
                  </a:moveTo>
                  <a:cubicBezTo>
                    <a:pt x="8" y="7"/>
                    <a:pt x="8" y="7"/>
                    <a:pt x="8" y="7"/>
                  </a:cubicBezTo>
                  <a:cubicBezTo>
                    <a:pt x="9" y="6"/>
                    <a:pt x="8" y="4"/>
                    <a:pt x="6" y="3"/>
                  </a:cubicBezTo>
                  <a:cubicBezTo>
                    <a:pt x="6" y="3"/>
                    <a:pt x="6" y="3"/>
                    <a:pt x="6" y="3"/>
                  </a:cubicBezTo>
                  <a:cubicBezTo>
                    <a:pt x="4" y="1"/>
                    <a:pt x="1" y="0"/>
                    <a:pt x="0" y="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79" name="Freeform 615"/>
            <p:cNvSpPr>
              <a:spLocks/>
            </p:cNvSpPr>
            <p:nvPr/>
          </p:nvSpPr>
          <p:spPr bwMode="auto">
            <a:xfrm>
              <a:off x="-8797926" y="5195889"/>
              <a:ext cx="50800" cy="55563"/>
            </a:xfrm>
            <a:custGeom>
              <a:avLst/>
              <a:gdLst>
                <a:gd name="T0" fmla="*/ 0 w 12"/>
                <a:gd name="T1" fmla="*/ 0 h 13"/>
                <a:gd name="T2" fmla="*/ 9 w 12"/>
                <a:gd name="T3" fmla="*/ 5 h 13"/>
                <a:gd name="T4" fmla="*/ 11 w 12"/>
                <a:gd name="T5" fmla="*/ 10 h 13"/>
                <a:gd name="T6" fmla="*/ 11 w 12"/>
                <a:gd name="T7" fmla="*/ 10 h 13"/>
                <a:gd name="T8" fmla="*/ 6 w 12"/>
                <a:gd name="T9" fmla="*/ 12 h 13"/>
                <a:gd name="T10" fmla="*/ 2 w 12"/>
                <a:gd name="T11" fmla="*/ 10 h 13"/>
              </a:gdLst>
              <a:ahLst/>
              <a:cxnLst>
                <a:cxn ang="0">
                  <a:pos x="T0" y="T1"/>
                </a:cxn>
                <a:cxn ang="0">
                  <a:pos x="T2" y="T3"/>
                </a:cxn>
                <a:cxn ang="0">
                  <a:pos x="T4" y="T5"/>
                </a:cxn>
                <a:cxn ang="0">
                  <a:pos x="T6" y="T7"/>
                </a:cxn>
                <a:cxn ang="0">
                  <a:pos x="T8" y="T9"/>
                </a:cxn>
                <a:cxn ang="0">
                  <a:pos x="T10" y="T11"/>
                </a:cxn>
              </a:cxnLst>
              <a:rect l="0" t="0" r="r" b="b"/>
              <a:pathLst>
                <a:path w="12" h="13">
                  <a:moveTo>
                    <a:pt x="0" y="0"/>
                  </a:moveTo>
                  <a:cubicBezTo>
                    <a:pt x="9" y="5"/>
                    <a:pt x="9" y="5"/>
                    <a:pt x="9" y="5"/>
                  </a:cubicBezTo>
                  <a:cubicBezTo>
                    <a:pt x="11" y="6"/>
                    <a:pt x="12" y="8"/>
                    <a:pt x="11" y="10"/>
                  </a:cubicBezTo>
                  <a:cubicBezTo>
                    <a:pt x="11" y="10"/>
                    <a:pt x="11" y="10"/>
                    <a:pt x="11" y="10"/>
                  </a:cubicBezTo>
                  <a:cubicBezTo>
                    <a:pt x="10" y="12"/>
                    <a:pt x="8" y="13"/>
                    <a:pt x="6" y="12"/>
                  </a:cubicBezTo>
                  <a:cubicBezTo>
                    <a:pt x="2" y="10"/>
                    <a:pt x="2" y="10"/>
                    <a:pt x="2"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0" name="Freeform 616"/>
            <p:cNvSpPr>
              <a:spLocks/>
            </p:cNvSpPr>
            <p:nvPr/>
          </p:nvSpPr>
          <p:spPr bwMode="auto">
            <a:xfrm>
              <a:off x="-8797926" y="5165726"/>
              <a:ext cx="66675" cy="55563"/>
            </a:xfrm>
            <a:custGeom>
              <a:avLst/>
              <a:gdLst>
                <a:gd name="T0" fmla="*/ 4 w 16"/>
                <a:gd name="T1" fmla="*/ 0 h 13"/>
                <a:gd name="T2" fmla="*/ 13 w 16"/>
                <a:gd name="T3" fmla="*/ 5 h 13"/>
                <a:gd name="T4" fmla="*/ 15 w 16"/>
                <a:gd name="T5" fmla="*/ 10 h 13"/>
                <a:gd name="T6" fmla="*/ 15 w 16"/>
                <a:gd name="T7" fmla="*/ 10 h 13"/>
                <a:gd name="T8" fmla="*/ 9 w 16"/>
                <a:gd name="T9" fmla="*/ 12 h 13"/>
                <a:gd name="T10" fmla="*/ 0 w 16"/>
                <a:gd name="T11" fmla="*/ 7 h 13"/>
              </a:gdLst>
              <a:ahLst/>
              <a:cxnLst>
                <a:cxn ang="0">
                  <a:pos x="T0" y="T1"/>
                </a:cxn>
                <a:cxn ang="0">
                  <a:pos x="T2" y="T3"/>
                </a:cxn>
                <a:cxn ang="0">
                  <a:pos x="T4" y="T5"/>
                </a:cxn>
                <a:cxn ang="0">
                  <a:pos x="T6" y="T7"/>
                </a:cxn>
                <a:cxn ang="0">
                  <a:pos x="T8" y="T9"/>
                </a:cxn>
                <a:cxn ang="0">
                  <a:pos x="T10" y="T11"/>
                </a:cxn>
              </a:cxnLst>
              <a:rect l="0" t="0" r="r" b="b"/>
              <a:pathLst>
                <a:path w="16" h="13">
                  <a:moveTo>
                    <a:pt x="4" y="0"/>
                  </a:moveTo>
                  <a:cubicBezTo>
                    <a:pt x="13" y="5"/>
                    <a:pt x="13" y="5"/>
                    <a:pt x="13" y="5"/>
                  </a:cubicBezTo>
                  <a:cubicBezTo>
                    <a:pt x="15" y="6"/>
                    <a:pt x="16" y="8"/>
                    <a:pt x="15" y="10"/>
                  </a:cubicBezTo>
                  <a:cubicBezTo>
                    <a:pt x="15" y="10"/>
                    <a:pt x="15" y="10"/>
                    <a:pt x="15" y="10"/>
                  </a:cubicBezTo>
                  <a:cubicBezTo>
                    <a:pt x="14" y="12"/>
                    <a:pt x="11" y="13"/>
                    <a:pt x="9" y="12"/>
                  </a:cubicBezTo>
                  <a:cubicBezTo>
                    <a:pt x="0" y="7"/>
                    <a:pt x="0" y="7"/>
                    <a:pt x="0"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1" name="Freeform 617"/>
            <p:cNvSpPr>
              <a:spLocks/>
            </p:cNvSpPr>
            <p:nvPr/>
          </p:nvSpPr>
          <p:spPr bwMode="auto">
            <a:xfrm>
              <a:off x="-8861426" y="5064126"/>
              <a:ext cx="142875" cy="127000"/>
            </a:xfrm>
            <a:custGeom>
              <a:avLst/>
              <a:gdLst>
                <a:gd name="T0" fmla="*/ 26 w 34"/>
                <a:gd name="T1" fmla="*/ 28 h 30"/>
                <a:gd name="T2" fmla="*/ 28 w 34"/>
                <a:gd name="T3" fmla="*/ 29 h 30"/>
                <a:gd name="T4" fmla="*/ 33 w 34"/>
                <a:gd name="T5" fmla="*/ 27 h 30"/>
                <a:gd name="T6" fmla="*/ 33 w 34"/>
                <a:gd name="T7" fmla="*/ 27 h 30"/>
                <a:gd name="T8" fmla="*/ 32 w 34"/>
                <a:gd name="T9" fmla="*/ 22 h 30"/>
                <a:gd name="T10" fmla="*/ 16 w 34"/>
                <a:gd name="T11" fmla="*/ 15 h 30"/>
                <a:gd name="T12" fmla="*/ 7 w 34"/>
                <a:gd name="T13" fmla="*/ 21 h 30"/>
                <a:gd name="T14" fmla="*/ 2 w 34"/>
                <a:gd name="T15" fmla="*/ 20 h 30"/>
                <a:gd name="T16" fmla="*/ 2 w 34"/>
                <a:gd name="T17" fmla="*/ 20 h 30"/>
                <a:gd name="T18" fmla="*/ 2 w 34"/>
                <a:gd name="T19" fmla="*/ 14 h 30"/>
                <a:gd name="T20" fmla="*/ 23 w 34"/>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0">
                  <a:moveTo>
                    <a:pt x="26" y="28"/>
                  </a:moveTo>
                  <a:cubicBezTo>
                    <a:pt x="28" y="29"/>
                    <a:pt x="28" y="29"/>
                    <a:pt x="28" y="29"/>
                  </a:cubicBezTo>
                  <a:cubicBezTo>
                    <a:pt x="30" y="30"/>
                    <a:pt x="32" y="29"/>
                    <a:pt x="33" y="27"/>
                  </a:cubicBezTo>
                  <a:cubicBezTo>
                    <a:pt x="33" y="27"/>
                    <a:pt x="33" y="27"/>
                    <a:pt x="33" y="27"/>
                  </a:cubicBezTo>
                  <a:cubicBezTo>
                    <a:pt x="34" y="25"/>
                    <a:pt x="34" y="23"/>
                    <a:pt x="32" y="22"/>
                  </a:cubicBezTo>
                  <a:cubicBezTo>
                    <a:pt x="16" y="15"/>
                    <a:pt x="16" y="15"/>
                    <a:pt x="16" y="15"/>
                  </a:cubicBezTo>
                  <a:cubicBezTo>
                    <a:pt x="7" y="21"/>
                    <a:pt x="7" y="21"/>
                    <a:pt x="7" y="21"/>
                  </a:cubicBezTo>
                  <a:cubicBezTo>
                    <a:pt x="5" y="22"/>
                    <a:pt x="3" y="22"/>
                    <a:pt x="2" y="20"/>
                  </a:cubicBezTo>
                  <a:cubicBezTo>
                    <a:pt x="2" y="20"/>
                    <a:pt x="2" y="20"/>
                    <a:pt x="2" y="20"/>
                  </a:cubicBezTo>
                  <a:cubicBezTo>
                    <a:pt x="0" y="18"/>
                    <a:pt x="1" y="15"/>
                    <a:pt x="2" y="14"/>
                  </a:cubicBezTo>
                  <a:cubicBezTo>
                    <a:pt x="23" y="0"/>
                    <a:pt x="23" y="0"/>
                    <a:pt x="23"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2" name="Line 618"/>
            <p:cNvSpPr>
              <a:spLocks noChangeShapeType="1"/>
            </p:cNvSpPr>
            <p:nvPr/>
          </p:nvSpPr>
          <p:spPr bwMode="auto">
            <a:xfrm>
              <a:off x="-8870951" y="5081589"/>
              <a:ext cx="42863" cy="206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3" name="Freeform 619"/>
            <p:cNvSpPr>
              <a:spLocks/>
            </p:cNvSpPr>
            <p:nvPr/>
          </p:nvSpPr>
          <p:spPr bwMode="auto">
            <a:xfrm>
              <a:off x="-8815388" y="5246689"/>
              <a:ext cx="55563" cy="33338"/>
            </a:xfrm>
            <a:custGeom>
              <a:avLst/>
              <a:gdLst>
                <a:gd name="T0" fmla="*/ 0 w 13"/>
                <a:gd name="T1" fmla="*/ 4 h 8"/>
                <a:gd name="T2" fmla="*/ 6 w 13"/>
                <a:gd name="T3" fmla="*/ 7 h 8"/>
                <a:gd name="T4" fmla="*/ 12 w 13"/>
                <a:gd name="T5" fmla="*/ 5 h 8"/>
                <a:gd name="T6" fmla="*/ 12 w 13"/>
                <a:gd name="T7" fmla="*/ 5 h 8"/>
                <a:gd name="T8" fmla="*/ 10 w 13"/>
                <a:gd name="T9" fmla="*/ 0 h 8"/>
              </a:gdLst>
              <a:ahLst/>
              <a:cxnLst>
                <a:cxn ang="0">
                  <a:pos x="T0" y="T1"/>
                </a:cxn>
                <a:cxn ang="0">
                  <a:pos x="T2" y="T3"/>
                </a:cxn>
                <a:cxn ang="0">
                  <a:pos x="T4" y="T5"/>
                </a:cxn>
                <a:cxn ang="0">
                  <a:pos x="T6" y="T7"/>
                </a:cxn>
                <a:cxn ang="0">
                  <a:pos x="T8" y="T9"/>
                </a:cxn>
              </a:cxnLst>
              <a:rect l="0" t="0" r="r" b="b"/>
              <a:pathLst>
                <a:path w="13" h="8">
                  <a:moveTo>
                    <a:pt x="0" y="4"/>
                  </a:moveTo>
                  <a:cubicBezTo>
                    <a:pt x="6" y="7"/>
                    <a:pt x="6" y="7"/>
                    <a:pt x="6" y="7"/>
                  </a:cubicBezTo>
                  <a:cubicBezTo>
                    <a:pt x="8" y="8"/>
                    <a:pt x="11" y="7"/>
                    <a:pt x="12" y="5"/>
                  </a:cubicBezTo>
                  <a:cubicBezTo>
                    <a:pt x="12" y="5"/>
                    <a:pt x="12" y="5"/>
                    <a:pt x="12" y="5"/>
                  </a:cubicBezTo>
                  <a:cubicBezTo>
                    <a:pt x="13" y="3"/>
                    <a:pt x="12" y="1"/>
                    <a:pt x="10"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4" name="Freeform 620"/>
            <p:cNvSpPr>
              <a:spLocks/>
            </p:cNvSpPr>
            <p:nvPr/>
          </p:nvSpPr>
          <p:spPr bwMode="auto">
            <a:xfrm>
              <a:off x="-8929688" y="5173664"/>
              <a:ext cx="15875" cy="34925"/>
            </a:xfrm>
            <a:custGeom>
              <a:avLst/>
              <a:gdLst>
                <a:gd name="T0" fmla="*/ 0 w 4"/>
                <a:gd name="T1" fmla="*/ 0 h 8"/>
                <a:gd name="T2" fmla="*/ 4 w 4"/>
                <a:gd name="T3" fmla="*/ 8 h 8"/>
              </a:gdLst>
              <a:ahLst/>
              <a:cxnLst>
                <a:cxn ang="0">
                  <a:pos x="T0" y="T1"/>
                </a:cxn>
                <a:cxn ang="0">
                  <a:pos x="T2" y="T3"/>
                </a:cxn>
              </a:cxnLst>
              <a:rect l="0" t="0" r="r" b="b"/>
              <a:pathLst>
                <a:path w="4" h="8">
                  <a:moveTo>
                    <a:pt x="0" y="0"/>
                  </a:moveTo>
                  <a:cubicBezTo>
                    <a:pt x="0" y="3"/>
                    <a:pt x="2" y="6"/>
                    <a:pt x="4" y="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5" name="Freeform 621"/>
            <p:cNvSpPr>
              <a:spLocks/>
            </p:cNvSpPr>
            <p:nvPr/>
          </p:nvSpPr>
          <p:spPr bwMode="auto">
            <a:xfrm>
              <a:off x="-8972551" y="5051426"/>
              <a:ext cx="101600" cy="139700"/>
            </a:xfrm>
            <a:custGeom>
              <a:avLst/>
              <a:gdLst>
                <a:gd name="T0" fmla="*/ 45 w 64"/>
                <a:gd name="T1" fmla="*/ 0 h 88"/>
                <a:gd name="T2" fmla="*/ 0 w 64"/>
                <a:gd name="T3" fmla="*/ 77 h 88"/>
                <a:gd name="T4" fmla="*/ 19 w 64"/>
                <a:gd name="T5" fmla="*/ 88 h 88"/>
                <a:gd name="T6" fmla="*/ 64 w 64"/>
                <a:gd name="T7" fmla="*/ 11 h 88"/>
                <a:gd name="T8" fmla="*/ 45 w 64"/>
                <a:gd name="T9" fmla="*/ 0 h 88"/>
              </a:gdLst>
              <a:ahLst/>
              <a:cxnLst>
                <a:cxn ang="0">
                  <a:pos x="T0" y="T1"/>
                </a:cxn>
                <a:cxn ang="0">
                  <a:pos x="T2" y="T3"/>
                </a:cxn>
                <a:cxn ang="0">
                  <a:pos x="T4" y="T5"/>
                </a:cxn>
                <a:cxn ang="0">
                  <a:pos x="T6" y="T7"/>
                </a:cxn>
                <a:cxn ang="0">
                  <a:pos x="T8" y="T9"/>
                </a:cxn>
              </a:cxnLst>
              <a:rect l="0" t="0" r="r" b="b"/>
              <a:pathLst>
                <a:path w="64" h="88">
                  <a:moveTo>
                    <a:pt x="45" y="0"/>
                  </a:moveTo>
                  <a:lnTo>
                    <a:pt x="0" y="77"/>
                  </a:lnTo>
                  <a:lnTo>
                    <a:pt x="19" y="88"/>
                  </a:lnTo>
                  <a:lnTo>
                    <a:pt x="64" y="11"/>
                  </a:lnTo>
                  <a:lnTo>
                    <a:pt x="45"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6" name="Freeform 622"/>
            <p:cNvSpPr>
              <a:spLocks/>
            </p:cNvSpPr>
            <p:nvPr/>
          </p:nvSpPr>
          <p:spPr bwMode="auto">
            <a:xfrm>
              <a:off x="-8718551" y="5145089"/>
              <a:ext cx="25400" cy="28575"/>
            </a:xfrm>
            <a:custGeom>
              <a:avLst/>
              <a:gdLst>
                <a:gd name="T0" fmla="*/ 6 w 6"/>
                <a:gd name="T1" fmla="*/ 0 h 7"/>
                <a:gd name="T2" fmla="*/ 0 w 6"/>
                <a:gd name="T3" fmla="*/ 7 h 7"/>
              </a:gdLst>
              <a:ahLst/>
              <a:cxnLst>
                <a:cxn ang="0">
                  <a:pos x="T0" y="T1"/>
                </a:cxn>
                <a:cxn ang="0">
                  <a:pos x="T2" y="T3"/>
                </a:cxn>
              </a:cxnLst>
              <a:rect l="0" t="0" r="r" b="b"/>
              <a:pathLst>
                <a:path w="6" h="7">
                  <a:moveTo>
                    <a:pt x="6" y="0"/>
                  </a:moveTo>
                  <a:cubicBezTo>
                    <a:pt x="4" y="6"/>
                    <a:pt x="0" y="7"/>
                    <a:pt x="0"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87" name="Freeform 623"/>
            <p:cNvSpPr>
              <a:spLocks/>
            </p:cNvSpPr>
            <p:nvPr/>
          </p:nvSpPr>
          <p:spPr bwMode="auto">
            <a:xfrm>
              <a:off x="-8769351" y="5029201"/>
              <a:ext cx="119063" cy="128588"/>
            </a:xfrm>
            <a:custGeom>
              <a:avLst/>
              <a:gdLst>
                <a:gd name="T0" fmla="*/ 19 w 75"/>
                <a:gd name="T1" fmla="*/ 0 h 81"/>
                <a:gd name="T2" fmla="*/ 75 w 75"/>
                <a:gd name="T3" fmla="*/ 67 h 81"/>
                <a:gd name="T4" fmla="*/ 56 w 75"/>
                <a:gd name="T5" fmla="*/ 81 h 81"/>
                <a:gd name="T6" fmla="*/ 0 w 75"/>
                <a:gd name="T7" fmla="*/ 11 h 81"/>
                <a:gd name="T8" fmla="*/ 19 w 75"/>
                <a:gd name="T9" fmla="*/ 0 h 81"/>
              </a:gdLst>
              <a:ahLst/>
              <a:cxnLst>
                <a:cxn ang="0">
                  <a:pos x="T0" y="T1"/>
                </a:cxn>
                <a:cxn ang="0">
                  <a:pos x="T2" y="T3"/>
                </a:cxn>
                <a:cxn ang="0">
                  <a:pos x="T4" y="T5"/>
                </a:cxn>
                <a:cxn ang="0">
                  <a:pos x="T6" y="T7"/>
                </a:cxn>
                <a:cxn ang="0">
                  <a:pos x="T8" y="T9"/>
                </a:cxn>
              </a:cxnLst>
              <a:rect l="0" t="0" r="r" b="b"/>
              <a:pathLst>
                <a:path w="75" h="81">
                  <a:moveTo>
                    <a:pt x="19" y="0"/>
                  </a:moveTo>
                  <a:lnTo>
                    <a:pt x="75" y="67"/>
                  </a:lnTo>
                  <a:lnTo>
                    <a:pt x="56" y="81"/>
                  </a:lnTo>
                  <a:lnTo>
                    <a:pt x="0" y="11"/>
                  </a:lnTo>
                  <a:lnTo>
                    <a:pt x="19"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1" name="Group 950"/>
          <p:cNvGrpSpPr/>
          <p:nvPr/>
        </p:nvGrpSpPr>
        <p:grpSpPr>
          <a:xfrm>
            <a:off x="5531362" y="2920730"/>
            <a:ext cx="385763" cy="263525"/>
            <a:chOff x="-7383463" y="5026026"/>
            <a:chExt cx="385763" cy="263525"/>
          </a:xfrm>
        </p:grpSpPr>
        <p:sp>
          <p:nvSpPr>
            <p:cNvPr id="699" name="Freeform 635"/>
            <p:cNvSpPr>
              <a:spLocks/>
            </p:cNvSpPr>
            <p:nvPr/>
          </p:nvSpPr>
          <p:spPr bwMode="auto">
            <a:xfrm>
              <a:off x="-7383463" y="5026026"/>
              <a:ext cx="223838" cy="263525"/>
            </a:xfrm>
            <a:custGeom>
              <a:avLst/>
              <a:gdLst>
                <a:gd name="T0" fmla="*/ 33 w 53"/>
                <a:gd name="T1" fmla="*/ 32 h 62"/>
                <a:gd name="T2" fmla="*/ 53 w 53"/>
                <a:gd name="T3" fmla="*/ 12 h 62"/>
                <a:gd name="T4" fmla="*/ 52 w 53"/>
                <a:gd name="T5" fmla="*/ 11 h 62"/>
                <a:gd name="T6" fmla="*/ 11 w 53"/>
                <a:gd name="T7" fmla="*/ 11 h 62"/>
                <a:gd name="T8" fmla="*/ 11 w 53"/>
                <a:gd name="T9" fmla="*/ 51 h 62"/>
                <a:gd name="T10" fmla="*/ 51 w 53"/>
                <a:gd name="T11" fmla="*/ 51 h 62"/>
                <a:gd name="T12" fmla="*/ 52 w 53"/>
                <a:gd name="T13" fmla="*/ 51 h 62"/>
                <a:gd name="T14" fmla="*/ 33 w 53"/>
                <a:gd name="T15" fmla="*/ 3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62">
                  <a:moveTo>
                    <a:pt x="33" y="32"/>
                  </a:moveTo>
                  <a:cubicBezTo>
                    <a:pt x="53" y="12"/>
                    <a:pt x="53" y="12"/>
                    <a:pt x="53" y="12"/>
                  </a:cubicBezTo>
                  <a:cubicBezTo>
                    <a:pt x="53" y="12"/>
                    <a:pt x="52" y="11"/>
                    <a:pt x="52" y="11"/>
                  </a:cubicBezTo>
                  <a:cubicBezTo>
                    <a:pt x="41" y="0"/>
                    <a:pt x="23" y="0"/>
                    <a:pt x="11" y="11"/>
                  </a:cubicBezTo>
                  <a:cubicBezTo>
                    <a:pt x="0" y="22"/>
                    <a:pt x="0" y="40"/>
                    <a:pt x="11" y="51"/>
                  </a:cubicBezTo>
                  <a:cubicBezTo>
                    <a:pt x="22" y="62"/>
                    <a:pt x="40" y="62"/>
                    <a:pt x="51" y="51"/>
                  </a:cubicBezTo>
                  <a:cubicBezTo>
                    <a:pt x="52" y="51"/>
                    <a:pt x="52" y="51"/>
                    <a:pt x="52" y="51"/>
                  </a:cubicBezTo>
                  <a:lnTo>
                    <a:pt x="33" y="32"/>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0" name="Oval 636"/>
            <p:cNvSpPr>
              <a:spLocks noChangeArrowheads="1"/>
            </p:cNvSpPr>
            <p:nvPr/>
          </p:nvSpPr>
          <p:spPr bwMode="auto">
            <a:xfrm>
              <a:off x="-7269163" y="5081589"/>
              <a:ext cx="17463" cy="15875"/>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1" name="Freeform 637"/>
            <p:cNvSpPr>
              <a:spLocks/>
            </p:cNvSpPr>
            <p:nvPr/>
          </p:nvSpPr>
          <p:spPr bwMode="auto">
            <a:xfrm>
              <a:off x="-7091363" y="5157789"/>
              <a:ext cx="50800" cy="46038"/>
            </a:xfrm>
            <a:custGeom>
              <a:avLst/>
              <a:gdLst>
                <a:gd name="T0" fmla="*/ 3 w 12"/>
                <a:gd name="T1" fmla="*/ 0 h 11"/>
                <a:gd name="T2" fmla="*/ 7 w 12"/>
                <a:gd name="T3" fmla="*/ 0 h 11"/>
                <a:gd name="T4" fmla="*/ 12 w 12"/>
                <a:gd name="T5" fmla="*/ 5 h 11"/>
                <a:gd name="T6" fmla="*/ 12 w 12"/>
                <a:gd name="T7" fmla="*/ 6 h 11"/>
                <a:gd name="T8" fmla="*/ 7 w 12"/>
                <a:gd name="T9" fmla="*/ 11 h 11"/>
                <a:gd name="T10" fmla="*/ 0 w 12"/>
                <a:gd name="T11" fmla="*/ 11 h 11"/>
              </a:gdLst>
              <a:ahLst/>
              <a:cxnLst>
                <a:cxn ang="0">
                  <a:pos x="T0" y="T1"/>
                </a:cxn>
                <a:cxn ang="0">
                  <a:pos x="T2" y="T3"/>
                </a:cxn>
                <a:cxn ang="0">
                  <a:pos x="T4" y="T5"/>
                </a:cxn>
                <a:cxn ang="0">
                  <a:pos x="T6" y="T7"/>
                </a:cxn>
                <a:cxn ang="0">
                  <a:pos x="T8" y="T9"/>
                </a:cxn>
                <a:cxn ang="0">
                  <a:pos x="T10" y="T11"/>
                </a:cxn>
              </a:cxnLst>
              <a:rect l="0" t="0" r="r" b="b"/>
              <a:pathLst>
                <a:path w="12" h="11">
                  <a:moveTo>
                    <a:pt x="3" y="0"/>
                  </a:moveTo>
                  <a:cubicBezTo>
                    <a:pt x="7" y="0"/>
                    <a:pt x="7" y="0"/>
                    <a:pt x="7" y="0"/>
                  </a:cubicBezTo>
                  <a:cubicBezTo>
                    <a:pt x="10" y="0"/>
                    <a:pt x="12" y="2"/>
                    <a:pt x="12" y="5"/>
                  </a:cubicBezTo>
                  <a:cubicBezTo>
                    <a:pt x="12" y="6"/>
                    <a:pt x="12" y="6"/>
                    <a:pt x="12" y="6"/>
                  </a:cubicBezTo>
                  <a:cubicBezTo>
                    <a:pt x="12" y="8"/>
                    <a:pt x="10" y="11"/>
                    <a:pt x="7" y="11"/>
                  </a:cubicBezTo>
                  <a:cubicBezTo>
                    <a:pt x="0" y="11"/>
                    <a:pt x="0" y="11"/>
                    <a:pt x="0" y="1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2" name="Freeform 638"/>
            <p:cNvSpPr>
              <a:spLocks/>
            </p:cNvSpPr>
            <p:nvPr/>
          </p:nvSpPr>
          <p:spPr bwMode="auto">
            <a:xfrm>
              <a:off x="-7099301" y="5114926"/>
              <a:ext cx="50800" cy="42863"/>
            </a:xfrm>
            <a:custGeom>
              <a:avLst/>
              <a:gdLst>
                <a:gd name="T0" fmla="*/ 9 w 12"/>
                <a:gd name="T1" fmla="*/ 10 h 10"/>
                <a:gd name="T2" fmla="*/ 5 w 12"/>
                <a:gd name="T3" fmla="*/ 10 h 10"/>
                <a:gd name="T4" fmla="*/ 0 w 12"/>
                <a:gd name="T5" fmla="*/ 5 h 10"/>
                <a:gd name="T6" fmla="*/ 0 w 12"/>
                <a:gd name="T7" fmla="*/ 5 h 10"/>
                <a:gd name="T8" fmla="*/ 5 w 12"/>
                <a:gd name="T9" fmla="*/ 0 h 10"/>
                <a:gd name="T10" fmla="*/ 12 w 12"/>
                <a:gd name="T11" fmla="*/ 0 h 10"/>
              </a:gdLst>
              <a:ahLst/>
              <a:cxnLst>
                <a:cxn ang="0">
                  <a:pos x="T0" y="T1"/>
                </a:cxn>
                <a:cxn ang="0">
                  <a:pos x="T2" y="T3"/>
                </a:cxn>
                <a:cxn ang="0">
                  <a:pos x="T4" y="T5"/>
                </a:cxn>
                <a:cxn ang="0">
                  <a:pos x="T6" y="T7"/>
                </a:cxn>
                <a:cxn ang="0">
                  <a:pos x="T8" y="T9"/>
                </a:cxn>
                <a:cxn ang="0">
                  <a:pos x="T10" y="T11"/>
                </a:cxn>
              </a:cxnLst>
              <a:rect l="0" t="0" r="r" b="b"/>
              <a:pathLst>
                <a:path w="12" h="10">
                  <a:moveTo>
                    <a:pt x="9" y="10"/>
                  </a:moveTo>
                  <a:cubicBezTo>
                    <a:pt x="5" y="10"/>
                    <a:pt x="5" y="10"/>
                    <a:pt x="5" y="10"/>
                  </a:cubicBezTo>
                  <a:cubicBezTo>
                    <a:pt x="2" y="10"/>
                    <a:pt x="0" y="8"/>
                    <a:pt x="0" y="5"/>
                  </a:cubicBezTo>
                  <a:cubicBezTo>
                    <a:pt x="0" y="5"/>
                    <a:pt x="0" y="5"/>
                    <a:pt x="0" y="5"/>
                  </a:cubicBezTo>
                  <a:cubicBezTo>
                    <a:pt x="0" y="2"/>
                    <a:pt x="2" y="0"/>
                    <a:pt x="5" y="0"/>
                  </a:cubicBezTo>
                  <a:cubicBezTo>
                    <a:pt x="12" y="0"/>
                    <a:pt x="12" y="0"/>
                    <a:pt x="12"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03" name="Line 639"/>
            <p:cNvSpPr>
              <a:spLocks noChangeShapeType="1"/>
            </p:cNvSpPr>
            <p:nvPr/>
          </p:nvSpPr>
          <p:spPr bwMode="auto">
            <a:xfrm flipV="1">
              <a:off x="-7070726" y="5089526"/>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Line 641"/>
            <p:cNvSpPr>
              <a:spLocks noChangeShapeType="1"/>
            </p:cNvSpPr>
            <p:nvPr/>
          </p:nvSpPr>
          <p:spPr bwMode="auto">
            <a:xfrm flipV="1">
              <a:off x="-7070725" y="5208588"/>
              <a:ext cx="0"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 name="Oval 642"/>
            <p:cNvSpPr>
              <a:spLocks noChangeArrowheads="1"/>
            </p:cNvSpPr>
            <p:nvPr/>
          </p:nvSpPr>
          <p:spPr bwMode="auto">
            <a:xfrm>
              <a:off x="-7188200" y="5157788"/>
              <a:ext cx="12700" cy="15875"/>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Oval 643"/>
            <p:cNvSpPr>
              <a:spLocks noChangeArrowheads="1"/>
            </p:cNvSpPr>
            <p:nvPr/>
          </p:nvSpPr>
          <p:spPr bwMode="auto">
            <a:xfrm>
              <a:off x="-7142163" y="5157788"/>
              <a:ext cx="17463" cy="15875"/>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1" name="Oval 644"/>
            <p:cNvSpPr>
              <a:spLocks noChangeArrowheads="1"/>
            </p:cNvSpPr>
            <p:nvPr/>
          </p:nvSpPr>
          <p:spPr bwMode="auto">
            <a:xfrm>
              <a:off x="-7015163" y="5157788"/>
              <a:ext cx="17463" cy="15875"/>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50" name="Group 949"/>
          <p:cNvGrpSpPr/>
          <p:nvPr/>
        </p:nvGrpSpPr>
        <p:grpSpPr>
          <a:xfrm>
            <a:off x="4823520" y="2933430"/>
            <a:ext cx="279401" cy="238125"/>
            <a:chOff x="-6510338" y="5038726"/>
            <a:chExt cx="279401" cy="238125"/>
          </a:xfrm>
        </p:grpSpPr>
        <p:sp>
          <p:nvSpPr>
            <p:cNvPr id="12" name="Freeform 645"/>
            <p:cNvSpPr>
              <a:spLocks/>
            </p:cNvSpPr>
            <p:nvPr/>
          </p:nvSpPr>
          <p:spPr bwMode="auto">
            <a:xfrm>
              <a:off x="-6510338" y="5038726"/>
              <a:ext cx="195263" cy="195263"/>
            </a:xfrm>
            <a:custGeom>
              <a:avLst/>
              <a:gdLst>
                <a:gd name="T0" fmla="*/ 23 w 46"/>
                <a:gd name="T1" fmla="*/ 46 h 46"/>
                <a:gd name="T2" fmla="*/ 0 w 46"/>
                <a:gd name="T3" fmla="*/ 23 h 46"/>
                <a:gd name="T4" fmla="*/ 23 w 46"/>
                <a:gd name="T5" fmla="*/ 0 h 46"/>
                <a:gd name="T6" fmla="*/ 46 w 46"/>
                <a:gd name="T7" fmla="*/ 23 h 46"/>
                <a:gd name="T8" fmla="*/ 40 w 46"/>
                <a:gd name="T9" fmla="*/ 39 h 46"/>
              </a:gdLst>
              <a:ahLst/>
              <a:cxnLst>
                <a:cxn ang="0">
                  <a:pos x="T0" y="T1"/>
                </a:cxn>
                <a:cxn ang="0">
                  <a:pos x="T2" y="T3"/>
                </a:cxn>
                <a:cxn ang="0">
                  <a:pos x="T4" y="T5"/>
                </a:cxn>
                <a:cxn ang="0">
                  <a:pos x="T6" y="T7"/>
                </a:cxn>
                <a:cxn ang="0">
                  <a:pos x="T8" y="T9"/>
                </a:cxn>
              </a:cxnLst>
              <a:rect l="0" t="0" r="r" b="b"/>
              <a:pathLst>
                <a:path w="46" h="46">
                  <a:moveTo>
                    <a:pt x="23" y="46"/>
                  </a:moveTo>
                  <a:cubicBezTo>
                    <a:pt x="11" y="46"/>
                    <a:pt x="0" y="35"/>
                    <a:pt x="0" y="23"/>
                  </a:cubicBezTo>
                  <a:cubicBezTo>
                    <a:pt x="0" y="10"/>
                    <a:pt x="11" y="0"/>
                    <a:pt x="23" y="0"/>
                  </a:cubicBezTo>
                  <a:cubicBezTo>
                    <a:pt x="36" y="0"/>
                    <a:pt x="46" y="10"/>
                    <a:pt x="46" y="23"/>
                  </a:cubicBezTo>
                  <a:cubicBezTo>
                    <a:pt x="46" y="29"/>
                    <a:pt x="44" y="35"/>
                    <a:pt x="40" y="3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Freeform 646"/>
            <p:cNvSpPr>
              <a:spLocks/>
            </p:cNvSpPr>
            <p:nvPr/>
          </p:nvSpPr>
          <p:spPr bwMode="auto">
            <a:xfrm>
              <a:off x="-6434138" y="5140326"/>
              <a:ext cx="50800" cy="38100"/>
            </a:xfrm>
            <a:custGeom>
              <a:avLst/>
              <a:gdLst>
                <a:gd name="T0" fmla="*/ 4 w 12"/>
                <a:gd name="T1" fmla="*/ 0 h 9"/>
                <a:gd name="T2" fmla="*/ 7 w 12"/>
                <a:gd name="T3" fmla="*/ 0 h 9"/>
                <a:gd name="T4" fmla="*/ 12 w 12"/>
                <a:gd name="T5" fmla="*/ 5 h 9"/>
                <a:gd name="T6" fmla="*/ 12 w 12"/>
                <a:gd name="T7" fmla="*/ 5 h 9"/>
                <a:gd name="T8" fmla="*/ 7 w 12"/>
                <a:gd name="T9" fmla="*/ 9 h 9"/>
                <a:gd name="T10" fmla="*/ 0 w 12"/>
                <a:gd name="T11" fmla="*/ 9 h 9"/>
              </a:gdLst>
              <a:ahLst/>
              <a:cxnLst>
                <a:cxn ang="0">
                  <a:pos x="T0" y="T1"/>
                </a:cxn>
                <a:cxn ang="0">
                  <a:pos x="T2" y="T3"/>
                </a:cxn>
                <a:cxn ang="0">
                  <a:pos x="T4" y="T5"/>
                </a:cxn>
                <a:cxn ang="0">
                  <a:pos x="T6" y="T7"/>
                </a:cxn>
                <a:cxn ang="0">
                  <a:pos x="T8" y="T9"/>
                </a:cxn>
                <a:cxn ang="0">
                  <a:pos x="T10" y="T11"/>
                </a:cxn>
              </a:cxnLst>
              <a:rect l="0" t="0" r="r" b="b"/>
              <a:pathLst>
                <a:path w="12" h="9">
                  <a:moveTo>
                    <a:pt x="4" y="0"/>
                  </a:moveTo>
                  <a:cubicBezTo>
                    <a:pt x="7" y="0"/>
                    <a:pt x="7" y="0"/>
                    <a:pt x="7" y="0"/>
                  </a:cubicBezTo>
                  <a:cubicBezTo>
                    <a:pt x="9" y="0"/>
                    <a:pt x="12" y="2"/>
                    <a:pt x="12" y="5"/>
                  </a:cubicBezTo>
                  <a:cubicBezTo>
                    <a:pt x="12" y="5"/>
                    <a:pt x="12" y="5"/>
                    <a:pt x="12" y="5"/>
                  </a:cubicBezTo>
                  <a:cubicBezTo>
                    <a:pt x="12" y="7"/>
                    <a:pt x="9" y="9"/>
                    <a:pt x="7" y="9"/>
                  </a:cubicBezTo>
                  <a:cubicBezTo>
                    <a:pt x="0" y="9"/>
                    <a:pt x="0" y="9"/>
                    <a:pt x="0"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4" name="Freeform 647"/>
            <p:cNvSpPr>
              <a:spLocks/>
            </p:cNvSpPr>
            <p:nvPr/>
          </p:nvSpPr>
          <p:spPr bwMode="auto">
            <a:xfrm>
              <a:off x="-6438900" y="5097463"/>
              <a:ext cx="47625" cy="42863"/>
            </a:xfrm>
            <a:custGeom>
              <a:avLst/>
              <a:gdLst>
                <a:gd name="T0" fmla="*/ 8 w 11"/>
                <a:gd name="T1" fmla="*/ 10 h 10"/>
                <a:gd name="T2" fmla="*/ 4 w 11"/>
                <a:gd name="T3" fmla="*/ 10 h 10"/>
                <a:gd name="T4" fmla="*/ 0 w 11"/>
                <a:gd name="T5" fmla="*/ 5 h 10"/>
                <a:gd name="T6" fmla="*/ 0 w 11"/>
                <a:gd name="T7" fmla="*/ 5 h 10"/>
                <a:gd name="T8" fmla="*/ 4 w 11"/>
                <a:gd name="T9" fmla="*/ 0 h 10"/>
                <a:gd name="T10" fmla="*/ 11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8" y="10"/>
                  </a:moveTo>
                  <a:cubicBezTo>
                    <a:pt x="4" y="10"/>
                    <a:pt x="4" y="10"/>
                    <a:pt x="4" y="10"/>
                  </a:cubicBezTo>
                  <a:cubicBezTo>
                    <a:pt x="2" y="10"/>
                    <a:pt x="0" y="8"/>
                    <a:pt x="0" y="5"/>
                  </a:cubicBezTo>
                  <a:cubicBezTo>
                    <a:pt x="0" y="5"/>
                    <a:pt x="0" y="5"/>
                    <a:pt x="0" y="5"/>
                  </a:cubicBezTo>
                  <a:cubicBezTo>
                    <a:pt x="0" y="2"/>
                    <a:pt x="2" y="0"/>
                    <a:pt x="4" y="0"/>
                  </a:cubicBezTo>
                  <a:cubicBezTo>
                    <a:pt x="11" y="0"/>
                    <a:pt x="11" y="0"/>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5" name="Line 648"/>
            <p:cNvSpPr>
              <a:spLocks noChangeShapeType="1"/>
            </p:cNvSpPr>
            <p:nvPr/>
          </p:nvSpPr>
          <p:spPr bwMode="auto">
            <a:xfrm>
              <a:off x="-6408738" y="5084763"/>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6" name="Line 649"/>
            <p:cNvSpPr>
              <a:spLocks noChangeShapeType="1"/>
            </p:cNvSpPr>
            <p:nvPr/>
          </p:nvSpPr>
          <p:spPr bwMode="auto">
            <a:xfrm flipV="1">
              <a:off x="-6413500" y="5081588"/>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7" name="Line 650"/>
            <p:cNvSpPr>
              <a:spLocks noChangeShapeType="1"/>
            </p:cNvSpPr>
            <p:nvPr/>
          </p:nvSpPr>
          <p:spPr bwMode="auto">
            <a:xfrm flipV="1">
              <a:off x="-6413500" y="5186363"/>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8" name="Freeform 651"/>
            <p:cNvSpPr>
              <a:spLocks/>
            </p:cNvSpPr>
            <p:nvPr/>
          </p:nvSpPr>
          <p:spPr bwMode="auto">
            <a:xfrm>
              <a:off x="-6286500" y="5127626"/>
              <a:ext cx="55563" cy="46038"/>
            </a:xfrm>
            <a:custGeom>
              <a:avLst/>
              <a:gdLst>
                <a:gd name="T0" fmla="*/ 35 w 35"/>
                <a:gd name="T1" fmla="*/ 29 h 29"/>
                <a:gd name="T2" fmla="*/ 30 w 35"/>
                <a:gd name="T3" fmla="*/ 0 h 29"/>
                <a:gd name="T4" fmla="*/ 0 w 35"/>
                <a:gd name="T5" fmla="*/ 5 h 29"/>
              </a:gdLst>
              <a:ahLst/>
              <a:cxnLst>
                <a:cxn ang="0">
                  <a:pos x="T0" y="T1"/>
                </a:cxn>
                <a:cxn ang="0">
                  <a:pos x="T2" y="T3"/>
                </a:cxn>
                <a:cxn ang="0">
                  <a:pos x="T4" y="T5"/>
                </a:cxn>
              </a:cxnLst>
              <a:rect l="0" t="0" r="r" b="b"/>
              <a:pathLst>
                <a:path w="35" h="29">
                  <a:moveTo>
                    <a:pt x="35" y="29"/>
                  </a:moveTo>
                  <a:lnTo>
                    <a:pt x="30" y="0"/>
                  </a:lnTo>
                  <a:lnTo>
                    <a:pt x="0" y="5"/>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9" name="Freeform 652"/>
            <p:cNvSpPr>
              <a:spLocks/>
            </p:cNvSpPr>
            <p:nvPr/>
          </p:nvSpPr>
          <p:spPr bwMode="auto">
            <a:xfrm>
              <a:off x="-6442075" y="5132388"/>
              <a:ext cx="203200" cy="144463"/>
            </a:xfrm>
            <a:custGeom>
              <a:avLst/>
              <a:gdLst>
                <a:gd name="T0" fmla="*/ 0 w 128"/>
                <a:gd name="T1" fmla="*/ 91 h 91"/>
                <a:gd name="T2" fmla="*/ 45 w 128"/>
                <a:gd name="T3" fmla="*/ 37 h 91"/>
                <a:gd name="T4" fmla="*/ 80 w 128"/>
                <a:gd name="T5" fmla="*/ 69 h 91"/>
                <a:gd name="T6" fmla="*/ 128 w 128"/>
                <a:gd name="T7" fmla="*/ 0 h 91"/>
              </a:gdLst>
              <a:ahLst/>
              <a:cxnLst>
                <a:cxn ang="0">
                  <a:pos x="T0" y="T1"/>
                </a:cxn>
                <a:cxn ang="0">
                  <a:pos x="T2" y="T3"/>
                </a:cxn>
                <a:cxn ang="0">
                  <a:pos x="T4" y="T5"/>
                </a:cxn>
                <a:cxn ang="0">
                  <a:pos x="T6" y="T7"/>
                </a:cxn>
              </a:cxnLst>
              <a:rect l="0" t="0" r="r" b="b"/>
              <a:pathLst>
                <a:path w="128" h="91">
                  <a:moveTo>
                    <a:pt x="0" y="91"/>
                  </a:moveTo>
                  <a:lnTo>
                    <a:pt x="45" y="37"/>
                  </a:lnTo>
                  <a:lnTo>
                    <a:pt x="80" y="69"/>
                  </a:lnTo>
                  <a:lnTo>
                    <a:pt x="128" y="0"/>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49" name="Group 948"/>
          <p:cNvGrpSpPr/>
          <p:nvPr/>
        </p:nvGrpSpPr>
        <p:grpSpPr>
          <a:xfrm>
            <a:off x="7828486" y="2873898"/>
            <a:ext cx="322262" cy="357188"/>
            <a:chOff x="-5718175" y="4978401"/>
            <a:chExt cx="322262" cy="357188"/>
          </a:xfrm>
        </p:grpSpPr>
        <p:sp>
          <p:nvSpPr>
            <p:cNvPr id="20" name="Oval 653"/>
            <p:cNvSpPr>
              <a:spLocks noChangeArrowheads="1"/>
            </p:cNvSpPr>
            <p:nvPr/>
          </p:nvSpPr>
          <p:spPr bwMode="auto">
            <a:xfrm>
              <a:off x="-5662613" y="4978401"/>
              <a:ext cx="193675" cy="195263"/>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1" name="Freeform 654"/>
            <p:cNvSpPr>
              <a:spLocks/>
            </p:cNvSpPr>
            <p:nvPr/>
          </p:nvSpPr>
          <p:spPr bwMode="auto">
            <a:xfrm>
              <a:off x="-5586413" y="5084763"/>
              <a:ext cx="46038" cy="38100"/>
            </a:xfrm>
            <a:custGeom>
              <a:avLst/>
              <a:gdLst>
                <a:gd name="T0" fmla="*/ 3 w 11"/>
                <a:gd name="T1" fmla="*/ 0 h 9"/>
                <a:gd name="T2" fmla="*/ 6 w 11"/>
                <a:gd name="T3" fmla="*/ 0 h 9"/>
                <a:gd name="T4" fmla="*/ 11 w 11"/>
                <a:gd name="T5" fmla="*/ 4 h 9"/>
                <a:gd name="T6" fmla="*/ 11 w 11"/>
                <a:gd name="T7" fmla="*/ 4 h 9"/>
                <a:gd name="T8" fmla="*/ 6 w 11"/>
                <a:gd name="T9" fmla="*/ 9 h 9"/>
                <a:gd name="T10" fmla="*/ 0 w 11"/>
                <a:gd name="T11" fmla="*/ 9 h 9"/>
              </a:gdLst>
              <a:ahLst/>
              <a:cxnLst>
                <a:cxn ang="0">
                  <a:pos x="T0" y="T1"/>
                </a:cxn>
                <a:cxn ang="0">
                  <a:pos x="T2" y="T3"/>
                </a:cxn>
                <a:cxn ang="0">
                  <a:pos x="T4" y="T5"/>
                </a:cxn>
                <a:cxn ang="0">
                  <a:pos x="T6" y="T7"/>
                </a:cxn>
                <a:cxn ang="0">
                  <a:pos x="T8" y="T9"/>
                </a:cxn>
                <a:cxn ang="0">
                  <a:pos x="T10" y="T11"/>
                </a:cxn>
              </a:cxnLst>
              <a:rect l="0" t="0" r="r" b="b"/>
              <a:pathLst>
                <a:path w="11" h="9">
                  <a:moveTo>
                    <a:pt x="3" y="0"/>
                  </a:moveTo>
                  <a:cubicBezTo>
                    <a:pt x="6" y="0"/>
                    <a:pt x="6" y="0"/>
                    <a:pt x="6" y="0"/>
                  </a:cubicBezTo>
                  <a:cubicBezTo>
                    <a:pt x="9" y="0"/>
                    <a:pt x="11" y="2"/>
                    <a:pt x="11" y="4"/>
                  </a:cubicBezTo>
                  <a:cubicBezTo>
                    <a:pt x="11" y="4"/>
                    <a:pt x="11" y="4"/>
                    <a:pt x="11" y="4"/>
                  </a:cubicBezTo>
                  <a:cubicBezTo>
                    <a:pt x="11" y="7"/>
                    <a:pt x="9" y="9"/>
                    <a:pt x="6" y="9"/>
                  </a:cubicBezTo>
                  <a:cubicBezTo>
                    <a:pt x="0" y="9"/>
                    <a:pt x="0" y="9"/>
                    <a:pt x="0" y="9"/>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2" name="Freeform 655"/>
            <p:cNvSpPr>
              <a:spLocks/>
            </p:cNvSpPr>
            <p:nvPr/>
          </p:nvSpPr>
          <p:spPr bwMode="auto">
            <a:xfrm>
              <a:off x="-5595938" y="5041901"/>
              <a:ext cx="47625" cy="42863"/>
            </a:xfrm>
            <a:custGeom>
              <a:avLst/>
              <a:gdLst>
                <a:gd name="T0" fmla="*/ 8 w 11"/>
                <a:gd name="T1" fmla="*/ 10 h 10"/>
                <a:gd name="T2" fmla="*/ 5 w 11"/>
                <a:gd name="T3" fmla="*/ 10 h 10"/>
                <a:gd name="T4" fmla="*/ 0 w 11"/>
                <a:gd name="T5" fmla="*/ 5 h 10"/>
                <a:gd name="T6" fmla="*/ 0 w 11"/>
                <a:gd name="T7" fmla="*/ 5 h 10"/>
                <a:gd name="T8" fmla="*/ 5 w 11"/>
                <a:gd name="T9" fmla="*/ 0 h 10"/>
                <a:gd name="T10" fmla="*/ 11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8" y="10"/>
                  </a:moveTo>
                  <a:cubicBezTo>
                    <a:pt x="5" y="10"/>
                    <a:pt x="5" y="10"/>
                    <a:pt x="5" y="10"/>
                  </a:cubicBezTo>
                  <a:cubicBezTo>
                    <a:pt x="2" y="10"/>
                    <a:pt x="0" y="8"/>
                    <a:pt x="0" y="5"/>
                  </a:cubicBezTo>
                  <a:cubicBezTo>
                    <a:pt x="0" y="5"/>
                    <a:pt x="0" y="5"/>
                    <a:pt x="0" y="5"/>
                  </a:cubicBezTo>
                  <a:cubicBezTo>
                    <a:pt x="0" y="2"/>
                    <a:pt x="2" y="0"/>
                    <a:pt x="5" y="0"/>
                  </a:cubicBezTo>
                  <a:cubicBezTo>
                    <a:pt x="11" y="0"/>
                    <a:pt x="11" y="0"/>
                    <a:pt x="11"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3" name="Line 656"/>
            <p:cNvSpPr>
              <a:spLocks noChangeShapeType="1"/>
            </p:cNvSpPr>
            <p:nvPr/>
          </p:nvSpPr>
          <p:spPr bwMode="auto">
            <a:xfrm>
              <a:off x="-5561013" y="5029201"/>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4" name="Line 657"/>
            <p:cNvSpPr>
              <a:spLocks noChangeShapeType="1"/>
            </p:cNvSpPr>
            <p:nvPr/>
          </p:nvSpPr>
          <p:spPr bwMode="auto">
            <a:xfrm flipV="1">
              <a:off x="-5565775" y="5021263"/>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5" name="Line 658"/>
            <p:cNvSpPr>
              <a:spLocks noChangeShapeType="1"/>
            </p:cNvSpPr>
            <p:nvPr/>
          </p:nvSpPr>
          <p:spPr bwMode="auto">
            <a:xfrm flipV="1">
              <a:off x="-5565775" y="5132388"/>
              <a:ext cx="0" cy="1270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6" name="Freeform 659"/>
            <p:cNvSpPr>
              <a:spLocks/>
            </p:cNvSpPr>
            <p:nvPr/>
          </p:nvSpPr>
          <p:spPr bwMode="auto">
            <a:xfrm>
              <a:off x="-5553075" y="5251451"/>
              <a:ext cx="58738" cy="84138"/>
            </a:xfrm>
            <a:custGeom>
              <a:avLst/>
              <a:gdLst>
                <a:gd name="T0" fmla="*/ 0 w 37"/>
                <a:gd name="T1" fmla="*/ 10 h 53"/>
                <a:gd name="T2" fmla="*/ 37 w 37"/>
                <a:gd name="T3" fmla="*/ 0 h 53"/>
                <a:gd name="T4" fmla="*/ 37 w 37"/>
                <a:gd name="T5" fmla="*/ 42 h 53"/>
                <a:gd name="T6" fmla="*/ 0 w 37"/>
                <a:gd name="T7" fmla="*/ 53 h 53"/>
                <a:gd name="T8" fmla="*/ 0 w 37"/>
                <a:gd name="T9" fmla="*/ 10 h 53"/>
              </a:gdLst>
              <a:ahLst/>
              <a:cxnLst>
                <a:cxn ang="0">
                  <a:pos x="T0" y="T1"/>
                </a:cxn>
                <a:cxn ang="0">
                  <a:pos x="T2" y="T3"/>
                </a:cxn>
                <a:cxn ang="0">
                  <a:pos x="T4" y="T5"/>
                </a:cxn>
                <a:cxn ang="0">
                  <a:pos x="T6" y="T7"/>
                </a:cxn>
                <a:cxn ang="0">
                  <a:pos x="T8" y="T9"/>
                </a:cxn>
              </a:cxnLst>
              <a:rect l="0" t="0" r="r" b="b"/>
              <a:pathLst>
                <a:path w="37" h="53">
                  <a:moveTo>
                    <a:pt x="0" y="10"/>
                  </a:moveTo>
                  <a:lnTo>
                    <a:pt x="37" y="0"/>
                  </a:lnTo>
                  <a:lnTo>
                    <a:pt x="37" y="42"/>
                  </a:lnTo>
                  <a:lnTo>
                    <a:pt x="0" y="53"/>
                  </a:lnTo>
                  <a:lnTo>
                    <a:pt x="0"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7" name="Freeform 660"/>
            <p:cNvSpPr>
              <a:spLocks/>
            </p:cNvSpPr>
            <p:nvPr/>
          </p:nvSpPr>
          <p:spPr bwMode="auto">
            <a:xfrm>
              <a:off x="-5611813" y="5251451"/>
              <a:ext cx="58738" cy="84138"/>
            </a:xfrm>
            <a:custGeom>
              <a:avLst/>
              <a:gdLst>
                <a:gd name="T0" fmla="*/ 37 w 37"/>
                <a:gd name="T1" fmla="*/ 10 h 53"/>
                <a:gd name="T2" fmla="*/ 0 w 37"/>
                <a:gd name="T3" fmla="*/ 0 h 53"/>
                <a:gd name="T4" fmla="*/ 0 w 37"/>
                <a:gd name="T5" fmla="*/ 42 h 53"/>
                <a:gd name="T6" fmla="*/ 37 w 37"/>
                <a:gd name="T7" fmla="*/ 53 h 53"/>
                <a:gd name="T8" fmla="*/ 37 w 37"/>
                <a:gd name="T9" fmla="*/ 10 h 53"/>
              </a:gdLst>
              <a:ahLst/>
              <a:cxnLst>
                <a:cxn ang="0">
                  <a:pos x="T0" y="T1"/>
                </a:cxn>
                <a:cxn ang="0">
                  <a:pos x="T2" y="T3"/>
                </a:cxn>
                <a:cxn ang="0">
                  <a:pos x="T4" y="T5"/>
                </a:cxn>
                <a:cxn ang="0">
                  <a:pos x="T6" y="T7"/>
                </a:cxn>
                <a:cxn ang="0">
                  <a:pos x="T8" y="T9"/>
                </a:cxn>
              </a:cxnLst>
              <a:rect l="0" t="0" r="r" b="b"/>
              <a:pathLst>
                <a:path w="37" h="53">
                  <a:moveTo>
                    <a:pt x="37" y="10"/>
                  </a:moveTo>
                  <a:lnTo>
                    <a:pt x="0" y="0"/>
                  </a:lnTo>
                  <a:lnTo>
                    <a:pt x="0" y="42"/>
                  </a:lnTo>
                  <a:lnTo>
                    <a:pt x="37" y="53"/>
                  </a:lnTo>
                  <a:lnTo>
                    <a:pt x="37" y="1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8" name="Freeform 661"/>
            <p:cNvSpPr>
              <a:spLocks/>
            </p:cNvSpPr>
            <p:nvPr/>
          </p:nvSpPr>
          <p:spPr bwMode="auto">
            <a:xfrm>
              <a:off x="-5611813" y="5229226"/>
              <a:ext cx="117475" cy="22225"/>
            </a:xfrm>
            <a:custGeom>
              <a:avLst/>
              <a:gdLst>
                <a:gd name="T0" fmla="*/ 0 w 74"/>
                <a:gd name="T1" fmla="*/ 11 h 14"/>
                <a:gd name="T2" fmla="*/ 34 w 74"/>
                <a:gd name="T3" fmla="*/ 0 h 14"/>
                <a:gd name="T4" fmla="*/ 74 w 74"/>
                <a:gd name="T5" fmla="*/ 14 h 14"/>
              </a:gdLst>
              <a:ahLst/>
              <a:cxnLst>
                <a:cxn ang="0">
                  <a:pos x="T0" y="T1"/>
                </a:cxn>
                <a:cxn ang="0">
                  <a:pos x="T2" y="T3"/>
                </a:cxn>
                <a:cxn ang="0">
                  <a:pos x="T4" y="T5"/>
                </a:cxn>
              </a:cxnLst>
              <a:rect l="0" t="0" r="r" b="b"/>
              <a:pathLst>
                <a:path w="74" h="14">
                  <a:moveTo>
                    <a:pt x="0" y="11"/>
                  </a:moveTo>
                  <a:lnTo>
                    <a:pt x="34" y="0"/>
                  </a:lnTo>
                  <a:lnTo>
                    <a:pt x="74" y="14"/>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 name="Freeform 662"/>
            <p:cNvSpPr>
              <a:spLocks/>
            </p:cNvSpPr>
            <p:nvPr/>
          </p:nvSpPr>
          <p:spPr bwMode="auto">
            <a:xfrm>
              <a:off x="-5586413" y="5173663"/>
              <a:ext cx="38100" cy="73025"/>
            </a:xfrm>
            <a:custGeom>
              <a:avLst/>
              <a:gdLst>
                <a:gd name="T0" fmla="*/ 6 w 9"/>
                <a:gd name="T1" fmla="*/ 0 h 17"/>
                <a:gd name="T2" fmla="*/ 2 w 9"/>
                <a:gd name="T3" fmla="*/ 4 h 17"/>
                <a:gd name="T4" fmla="*/ 1 w 9"/>
                <a:gd name="T5" fmla="*/ 8 h 17"/>
                <a:gd name="T6" fmla="*/ 9 w 9"/>
                <a:gd name="T7" fmla="*/ 9 h 17"/>
                <a:gd name="T8" fmla="*/ 7 w 9"/>
                <a:gd name="T9" fmla="*/ 7 h 17"/>
                <a:gd name="T10" fmla="*/ 4 w 9"/>
                <a:gd name="T11" fmla="*/ 9 h 17"/>
                <a:gd name="T12" fmla="*/ 8 w 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9" h="17">
                  <a:moveTo>
                    <a:pt x="6" y="0"/>
                  </a:moveTo>
                  <a:cubicBezTo>
                    <a:pt x="5" y="1"/>
                    <a:pt x="3" y="3"/>
                    <a:pt x="2" y="4"/>
                  </a:cubicBezTo>
                  <a:cubicBezTo>
                    <a:pt x="1" y="5"/>
                    <a:pt x="0" y="6"/>
                    <a:pt x="1" y="8"/>
                  </a:cubicBezTo>
                  <a:cubicBezTo>
                    <a:pt x="2" y="10"/>
                    <a:pt x="8" y="11"/>
                    <a:pt x="9" y="9"/>
                  </a:cubicBezTo>
                  <a:cubicBezTo>
                    <a:pt x="9" y="7"/>
                    <a:pt x="8" y="7"/>
                    <a:pt x="7" y="7"/>
                  </a:cubicBezTo>
                  <a:cubicBezTo>
                    <a:pt x="6" y="7"/>
                    <a:pt x="4" y="8"/>
                    <a:pt x="4" y="9"/>
                  </a:cubicBezTo>
                  <a:cubicBezTo>
                    <a:pt x="3" y="12"/>
                    <a:pt x="6" y="15"/>
                    <a:pt x="8" y="1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0" name="Line 663"/>
            <p:cNvSpPr>
              <a:spLocks noChangeShapeType="1"/>
            </p:cNvSpPr>
            <p:nvPr/>
          </p:nvSpPr>
          <p:spPr bwMode="auto">
            <a:xfrm flipH="1" flipV="1">
              <a:off x="-5718175" y="5013326"/>
              <a:ext cx="33338" cy="79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1" name="Line 664"/>
            <p:cNvSpPr>
              <a:spLocks noChangeShapeType="1"/>
            </p:cNvSpPr>
            <p:nvPr/>
          </p:nvSpPr>
          <p:spPr bwMode="auto">
            <a:xfrm flipH="1">
              <a:off x="-5713413" y="5132388"/>
              <a:ext cx="28575"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2" name="Line 665"/>
            <p:cNvSpPr>
              <a:spLocks noChangeShapeType="1"/>
            </p:cNvSpPr>
            <p:nvPr/>
          </p:nvSpPr>
          <p:spPr bwMode="auto">
            <a:xfrm flipV="1">
              <a:off x="-5430838" y="5013326"/>
              <a:ext cx="34925" cy="7938"/>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3" name="Line 666"/>
            <p:cNvSpPr>
              <a:spLocks noChangeShapeType="1"/>
            </p:cNvSpPr>
            <p:nvPr/>
          </p:nvSpPr>
          <p:spPr bwMode="auto">
            <a:xfrm>
              <a:off x="-5430838" y="5132388"/>
              <a:ext cx="30163" cy="1587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48" name="Group 947"/>
          <p:cNvGrpSpPr/>
          <p:nvPr/>
        </p:nvGrpSpPr>
        <p:grpSpPr>
          <a:xfrm>
            <a:off x="8615510" y="2861198"/>
            <a:ext cx="254000" cy="382588"/>
            <a:chOff x="-4057650" y="4965701"/>
            <a:chExt cx="254000" cy="382588"/>
          </a:xfrm>
        </p:grpSpPr>
        <p:sp>
          <p:nvSpPr>
            <p:cNvPr id="46" name="Freeform 679"/>
            <p:cNvSpPr>
              <a:spLocks/>
            </p:cNvSpPr>
            <p:nvPr/>
          </p:nvSpPr>
          <p:spPr bwMode="auto">
            <a:xfrm>
              <a:off x="-3956050" y="5132388"/>
              <a:ext cx="60325" cy="50800"/>
            </a:xfrm>
            <a:custGeom>
              <a:avLst/>
              <a:gdLst>
                <a:gd name="T0" fmla="*/ 4 w 14"/>
                <a:gd name="T1" fmla="*/ 0 h 12"/>
                <a:gd name="T2" fmla="*/ 8 w 14"/>
                <a:gd name="T3" fmla="*/ 0 h 12"/>
                <a:gd name="T4" fmla="*/ 14 w 14"/>
                <a:gd name="T5" fmla="*/ 6 h 12"/>
                <a:gd name="T6" fmla="*/ 14 w 14"/>
                <a:gd name="T7" fmla="*/ 6 h 12"/>
                <a:gd name="T8" fmla="*/ 8 w 14"/>
                <a:gd name="T9" fmla="*/ 12 h 12"/>
                <a:gd name="T10" fmla="*/ 0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4" y="0"/>
                  </a:moveTo>
                  <a:cubicBezTo>
                    <a:pt x="8" y="0"/>
                    <a:pt x="8" y="0"/>
                    <a:pt x="8" y="0"/>
                  </a:cubicBezTo>
                  <a:cubicBezTo>
                    <a:pt x="11" y="0"/>
                    <a:pt x="14" y="3"/>
                    <a:pt x="14" y="6"/>
                  </a:cubicBezTo>
                  <a:cubicBezTo>
                    <a:pt x="14" y="6"/>
                    <a:pt x="14" y="6"/>
                    <a:pt x="14" y="6"/>
                  </a:cubicBezTo>
                  <a:cubicBezTo>
                    <a:pt x="14" y="9"/>
                    <a:pt x="11" y="12"/>
                    <a:pt x="8" y="12"/>
                  </a:cubicBezTo>
                  <a:cubicBezTo>
                    <a:pt x="0" y="12"/>
                    <a:pt x="0" y="12"/>
                    <a:pt x="0"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 name="Freeform 680"/>
            <p:cNvSpPr>
              <a:spLocks/>
            </p:cNvSpPr>
            <p:nvPr/>
          </p:nvSpPr>
          <p:spPr bwMode="auto">
            <a:xfrm>
              <a:off x="-3963988" y="5084763"/>
              <a:ext cx="58738" cy="47625"/>
            </a:xfrm>
            <a:custGeom>
              <a:avLst/>
              <a:gdLst>
                <a:gd name="T0" fmla="*/ 10 w 14"/>
                <a:gd name="T1" fmla="*/ 11 h 11"/>
                <a:gd name="T2" fmla="*/ 6 w 14"/>
                <a:gd name="T3" fmla="*/ 11 h 11"/>
                <a:gd name="T4" fmla="*/ 0 w 14"/>
                <a:gd name="T5" fmla="*/ 6 h 11"/>
                <a:gd name="T6" fmla="*/ 0 w 14"/>
                <a:gd name="T7" fmla="*/ 6 h 11"/>
                <a:gd name="T8" fmla="*/ 6 w 14"/>
                <a:gd name="T9" fmla="*/ 0 h 11"/>
                <a:gd name="T10" fmla="*/ 14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10" y="11"/>
                  </a:moveTo>
                  <a:cubicBezTo>
                    <a:pt x="6" y="11"/>
                    <a:pt x="6" y="11"/>
                    <a:pt x="6" y="11"/>
                  </a:cubicBezTo>
                  <a:cubicBezTo>
                    <a:pt x="3" y="11"/>
                    <a:pt x="0" y="9"/>
                    <a:pt x="0" y="6"/>
                  </a:cubicBezTo>
                  <a:cubicBezTo>
                    <a:pt x="0" y="6"/>
                    <a:pt x="0" y="6"/>
                    <a:pt x="0" y="6"/>
                  </a:cubicBezTo>
                  <a:cubicBezTo>
                    <a:pt x="0" y="3"/>
                    <a:pt x="3" y="0"/>
                    <a:pt x="6" y="0"/>
                  </a:cubicBezTo>
                  <a:cubicBezTo>
                    <a:pt x="14" y="0"/>
                    <a:pt x="14" y="0"/>
                    <a:pt x="14"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 name="Line 681"/>
            <p:cNvSpPr>
              <a:spLocks noChangeShapeType="1"/>
            </p:cNvSpPr>
            <p:nvPr/>
          </p:nvSpPr>
          <p:spPr bwMode="auto">
            <a:xfrm>
              <a:off x="-3925888" y="506888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9" name="Line 682"/>
            <p:cNvSpPr>
              <a:spLocks noChangeShapeType="1"/>
            </p:cNvSpPr>
            <p:nvPr/>
          </p:nvSpPr>
          <p:spPr bwMode="auto">
            <a:xfrm flipV="1">
              <a:off x="-3930650" y="5059363"/>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0" name="Line 683"/>
            <p:cNvSpPr>
              <a:spLocks noChangeShapeType="1"/>
            </p:cNvSpPr>
            <p:nvPr/>
          </p:nvSpPr>
          <p:spPr bwMode="auto">
            <a:xfrm flipV="1">
              <a:off x="-3930650" y="5191126"/>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1" name="Freeform 684"/>
            <p:cNvSpPr>
              <a:spLocks/>
            </p:cNvSpPr>
            <p:nvPr/>
          </p:nvSpPr>
          <p:spPr bwMode="auto">
            <a:xfrm>
              <a:off x="-4014788" y="4965701"/>
              <a:ext cx="169863" cy="271463"/>
            </a:xfrm>
            <a:custGeom>
              <a:avLst/>
              <a:gdLst>
                <a:gd name="T0" fmla="*/ 40 w 40"/>
                <a:gd name="T1" fmla="*/ 64 h 64"/>
                <a:gd name="T2" fmla="*/ 40 w 40"/>
                <a:gd name="T3" fmla="*/ 20 h 64"/>
                <a:gd name="T4" fmla="*/ 20 w 40"/>
                <a:gd name="T5" fmla="*/ 0 h 64"/>
                <a:gd name="T6" fmla="*/ 0 w 40"/>
                <a:gd name="T7" fmla="*/ 21 h 64"/>
                <a:gd name="T8" fmla="*/ 0 w 40"/>
                <a:gd name="T9" fmla="*/ 64 h 64"/>
                <a:gd name="T10" fmla="*/ 40 w 40"/>
                <a:gd name="T11" fmla="*/ 64 h 64"/>
              </a:gdLst>
              <a:ahLst/>
              <a:cxnLst>
                <a:cxn ang="0">
                  <a:pos x="T0" y="T1"/>
                </a:cxn>
                <a:cxn ang="0">
                  <a:pos x="T2" y="T3"/>
                </a:cxn>
                <a:cxn ang="0">
                  <a:pos x="T4" y="T5"/>
                </a:cxn>
                <a:cxn ang="0">
                  <a:pos x="T6" y="T7"/>
                </a:cxn>
                <a:cxn ang="0">
                  <a:pos x="T8" y="T9"/>
                </a:cxn>
                <a:cxn ang="0">
                  <a:pos x="T10" y="T11"/>
                </a:cxn>
              </a:cxnLst>
              <a:rect l="0" t="0" r="r" b="b"/>
              <a:pathLst>
                <a:path w="40" h="64">
                  <a:moveTo>
                    <a:pt x="40" y="64"/>
                  </a:moveTo>
                  <a:cubicBezTo>
                    <a:pt x="40" y="20"/>
                    <a:pt x="40" y="20"/>
                    <a:pt x="40" y="20"/>
                  </a:cubicBezTo>
                  <a:cubicBezTo>
                    <a:pt x="40" y="9"/>
                    <a:pt x="24" y="0"/>
                    <a:pt x="20" y="0"/>
                  </a:cubicBezTo>
                  <a:cubicBezTo>
                    <a:pt x="15" y="0"/>
                    <a:pt x="0" y="9"/>
                    <a:pt x="0" y="21"/>
                  </a:cubicBezTo>
                  <a:cubicBezTo>
                    <a:pt x="0" y="64"/>
                    <a:pt x="0" y="64"/>
                    <a:pt x="0" y="64"/>
                  </a:cubicBezTo>
                  <a:lnTo>
                    <a:pt x="40" y="64"/>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2" name="Rectangle 685"/>
            <p:cNvSpPr>
              <a:spLocks noChangeArrowheads="1"/>
            </p:cNvSpPr>
            <p:nvPr/>
          </p:nvSpPr>
          <p:spPr bwMode="auto">
            <a:xfrm>
              <a:off x="-3971925" y="5237163"/>
              <a:ext cx="84138" cy="47625"/>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3" name="Freeform 686"/>
            <p:cNvSpPr>
              <a:spLocks/>
            </p:cNvSpPr>
            <p:nvPr/>
          </p:nvSpPr>
          <p:spPr bwMode="auto">
            <a:xfrm>
              <a:off x="-4057650" y="5110163"/>
              <a:ext cx="42863" cy="131763"/>
            </a:xfrm>
            <a:custGeom>
              <a:avLst/>
              <a:gdLst>
                <a:gd name="T0" fmla="*/ 27 w 27"/>
                <a:gd name="T1" fmla="*/ 0 h 83"/>
                <a:gd name="T2" fmla="*/ 0 w 27"/>
                <a:gd name="T3" fmla="*/ 27 h 83"/>
                <a:gd name="T4" fmla="*/ 0 w 27"/>
                <a:gd name="T5" fmla="*/ 83 h 83"/>
                <a:gd name="T6" fmla="*/ 27 w 27"/>
                <a:gd name="T7" fmla="*/ 54 h 83"/>
              </a:gdLst>
              <a:ahLst/>
              <a:cxnLst>
                <a:cxn ang="0">
                  <a:pos x="T0" y="T1"/>
                </a:cxn>
                <a:cxn ang="0">
                  <a:pos x="T2" y="T3"/>
                </a:cxn>
                <a:cxn ang="0">
                  <a:pos x="T4" y="T5"/>
                </a:cxn>
                <a:cxn ang="0">
                  <a:pos x="T6" y="T7"/>
                </a:cxn>
              </a:cxnLst>
              <a:rect l="0" t="0" r="r" b="b"/>
              <a:pathLst>
                <a:path w="27" h="83">
                  <a:moveTo>
                    <a:pt x="27" y="0"/>
                  </a:moveTo>
                  <a:lnTo>
                    <a:pt x="0" y="27"/>
                  </a:lnTo>
                  <a:lnTo>
                    <a:pt x="0" y="83"/>
                  </a:lnTo>
                  <a:lnTo>
                    <a:pt x="27" y="54"/>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4" name="Freeform 687"/>
            <p:cNvSpPr>
              <a:spLocks/>
            </p:cNvSpPr>
            <p:nvPr/>
          </p:nvSpPr>
          <p:spPr bwMode="auto">
            <a:xfrm>
              <a:off x="-3844925" y="5110163"/>
              <a:ext cx="41275" cy="127000"/>
            </a:xfrm>
            <a:custGeom>
              <a:avLst/>
              <a:gdLst>
                <a:gd name="T0" fmla="*/ 0 w 26"/>
                <a:gd name="T1" fmla="*/ 0 h 80"/>
                <a:gd name="T2" fmla="*/ 26 w 26"/>
                <a:gd name="T3" fmla="*/ 27 h 80"/>
                <a:gd name="T4" fmla="*/ 26 w 26"/>
                <a:gd name="T5" fmla="*/ 80 h 80"/>
                <a:gd name="T6" fmla="*/ 0 w 26"/>
                <a:gd name="T7" fmla="*/ 54 h 80"/>
              </a:gdLst>
              <a:ahLst/>
              <a:cxnLst>
                <a:cxn ang="0">
                  <a:pos x="T0" y="T1"/>
                </a:cxn>
                <a:cxn ang="0">
                  <a:pos x="T2" y="T3"/>
                </a:cxn>
                <a:cxn ang="0">
                  <a:pos x="T4" y="T5"/>
                </a:cxn>
                <a:cxn ang="0">
                  <a:pos x="T6" y="T7"/>
                </a:cxn>
              </a:cxnLst>
              <a:rect l="0" t="0" r="r" b="b"/>
              <a:pathLst>
                <a:path w="26" h="80">
                  <a:moveTo>
                    <a:pt x="0" y="0"/>
                  </a:moveTo>
                  <a:lnTo>
                    <a:pt x="26" y="27"/>
                  </a:lnTo>
                  <a:lnTo>
                    <a:pt x="26" y="80"/>
                  </a:lnTo>
                  <a:lnTo>
                    <a:pt x="0" y="54"/>
                  </a:ln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5" name="Line 688"/>
            <p:cNvSpPr>
              <a:spLocks noChangeShapeType="1"/>
            </p:cNvSpPr>
            <p:nvPr/>
          </p:nvSpPr>
          <p:spPr bwMode="auto">
            <a:xfrm>
              <a:off x="-3959225" y="5305426"/>
              <a:ext cx="0"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6" name="Line 689"/>
            <p:cNvSpPr>
              <a:spLocks noChangeShapeType="1"/>
            </p:cNvSpPr>
            <p:nvPr/>
          </p:nvSpPr>
          <p:spPr bwMode="auto">
            <a:xfrm>
              <a:off x="-3900488" y="5305426"/>
              <a:ext cx="0"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7" name="Line 690"/>
            <p:cNvSpPr>
              <a:spLocks noChangeShapeType="1"/>
            </p:cNvSpPr>
            <p:nvPr/>
          </p:nvSpPr>
          <p:spPr bwMode="auto">
            <a:xfrm>
              <a:off x="-3930650" y="5305426"/>
              <a:ext cx="0" cy="428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947" name="Group 946"/>
          <p:cNvGrpSpPr/>
          <p:nvPr/>
        </p:nvGrpSpPr>
        <p:grpSpPr>
          <a:xfrm>
            <a:off x="9352591" y="2873898"/>
            <a:ext cx="296863" cy="357188"/>
            <a:chOff x="-3265488" y="4978401"/>
            <a:chExt cx="296863" cy="357188"/>
          </a:xfrm>
        </p:grpSpPr>
        <p:sp>
          <p:nvSpPr>
            <p:cNvPr id="58" name="Oval 691"/>
            <p:cNvSpPr>
              <a:spLocks noChangeArrowheads="1"/>
            </p:cNvSpPr>
            <p:nvPr/>
          </p:nvSpPr>
          <p:spPr bwMode="auto">
            <a:xfrm>
              <a:off x="-3176588" y="5170488"/>
              <a:ext cx="127000" cy="127000"/>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9" name="Freeform 692"/>
            <p:cNvSpPr>
              <a:spLocks/>
            </p:cNvSpPr>
            <p:nvPr/>
          </p:nvSpPr>
          <p:spPr bwMode="auto">
            <a:xfrm>
              <a:off x="-3128963" y="5237163"/>
              <a:ext cx="33338" cy="30163"/>
            </a:xfrm>
            <a:custGeom>
              <a:avLst/>
              <a:gdLst>
                <a:gd name="T0" fmla="*/ 2 w 8"/>
                <a:gd name="T1" fmla="*/ 0 h 7"/>
                <a:gd name="T2" fmla="*/ 5 w 8"/>
                <a:gd name="T3" fmla="*/ 0 h 7"/>
                <a:gd name="T4" fmla="*/ 8 w 8"/>
                <a:gd name="T5" fmla="*/ 3 h 7"/>
                <a:gd name="T6" fmla="*/ 8 w 8"/>
                <a:gd name="T7" fmla="*/ 3 h 7"/>
                <a:gd name="T8" fmla="*/ 5 w 8"/>
                <a:gd name="T9" fmla="*/ 7 h 7"/>
                <a:gd name="T10" fmla="*/ 0 w 8"/>
                <a:gd name="T11" fmla="*/ 7 h 7"/>
              </a:gdLst>
              <a:ahLst/>
              <a:cxnLst>
                <a:cxn ang="0">
                  <a:pos x="T0" y="T1"/>
                </a:cxn>
                <a:cxn ang="0">
                  <a:pos x="T2" y="T3"/>
                </a:cxn>
                <a:cxn ang="0">
                  <a:pos x="T4" y="T5"/>
                </a:cxn>
                <a:cxn ang="0">
                  <a:pos x="T6" y="T7"/>
                </a:cxn>
                <a:cxn ang="0">
                  <a:pos x="T8" y="T9"/>
                </a:cxn>
                <a:cxn ang="0">
                  <a:pos x="T10" y="T11"/>
                </a:cxn>
              </a:cxnLst>
              <a:rect l="0" t="0" r="r" b="b"/>
              <a:pathLst>
                <a:path w="8" h="7">
                  <a:moveTo>
                    <a:pt x="2" y="0"/>
                  </a:moveTo>
                  <a:cubicBezTo>
                    <a:pt x="5" y="0"/>
                    <a:pt x="5" y="0"/>
                    <a:pt x="5" y="0"/>
                  </a:cubicBezTo>
                  <a:cubicBezTo>
                    <a:pt x="7" y="0"/>
                    <a:pt x="8" y="1"/>
                    <a:pt x="8" y="3"/>
                  </a:cubicBezTo>
                  <a:cubicBezTo>
                    <a:pt x="8" y="3"/>
                    <a:pt x="8" y="3"/>
                    <a:pt x="8" y="3"/>
                  </a:cubicBezTo>
                  <a:cubicBezTo>
                    <a:pt x="8" y="5"/>
                    <a:pt x="7" y="7"/>
                    <a:pt x="5" y="7"/>
                  </a:cubicBezTo>
                  <a:cubicBezTo>
                    <a:pt x="0" y="7"/>
                    <a:pt x="0" y="7"/>
                    <a:pt x="0"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0" name="Freeform 693"/>
            <p:cNvSpPr>
              <a:spLocks/>
            </p:cNvSpPr>
            <p:nvPr/>
          </p:nvSpPr>
          <p:spPr bwMode="auto">
            <a:xfrm>
              <a:off x="-3133725" y="5208588"/>
              <a:ext cx="33338" cy="28575"/>
            </a:xfrm>
            <a:custGeom>
              <a:avLst/>
              <a:gdLst>
                <a:gd name="T0" fmla="*/ 6 w 8"/>
                <a:gd name="T1" fmla="*/ 7 h 7"/>
                <a:gd name="T2" fmla="*/ 3 w 8"/>
                <a:gd name="T3" fmla="*/ 7 h 7"/>
                <a:gd name="T4" fmla="*/ 0 w 8"/>
                <a:gd name="T5" fmla="*/ 4 h 7"/>
                <a:gd name="T6" fmla="*/ 0 w 8"/>
                <a:gd name="T7" fmla="*/ 3 h 7"/>
                <a:gd name="T8" fmla="*/ 3 w 8"/>
                <a:gd name="T9" fmla="*/ 0 h 7"/>
                <a:gd name="T10" fmla="*/ 8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6" y="7"/>
                  </a:moveTo>
                  <a:cubicBezTo>
                    <a:pt x="3" y="7"/>
                    <a:pt x="3" y="7"/>
                    <a:pt x="3" y="7"/>
                  </a:cubicBezTo>
                  <a:cubicBezTo>
                    <a:pt x="2" y="7"/>
                    <a:pt x="0" y="5"/>
                    <a:pt x="0" y="4"/>
                  </a:cubicBezTo>
                  <a:cubicBezTo>
                    <a:pt x="0" y="3"/>
                    <a:pt x="0" y="3"/>
                    <a:pt x="0" y="3"/>
                  </a:cubicBezTo>
                  <a:cubicBezTo>
                    <a:pt x="0" y="2"/>
                    <a:pt x="2" y="0"/>
                    <a:pt x="3" y="0"/>
                  </a:cubicBezTo>
                  <a:cubicBezTo>
                    <a:pt x="8" y="0"/>
                    <a:pt x="8" y="0"/>
                    <a:pt x="8" y="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1" name="Line 694"/>
            <p:cNvSpPr>
              <a:spLocks noChangeShapeType="1"/>
            </p:cNvSpPr>
            <p:nvPr/>
          </p:nvSpPr>
          <p:spPr bwMode="auto">
            <a:xfrm flipV="1">
              <a:off x="-3113088" y="5199063"/>
              <a:ext cx="0" cy="47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2" name="Line 695"/>
            <p:cNvSpPr>
              <a:spLocks noChangeShapeType="1"/>
            </p:cNvSpPr>
            <p:nvPr/>
          </p:nvSpPr>
          <p:spPr bwMode="auto">
            <a:xfrm flipV="1">
              <a:off x="-3113088" y="5272088"/>
              <a:ext cx="0" cy="47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3" name="Freeform 696"/>
            <p:cNvSpPr>
              <a:spLocks/>
            </p:cNvSpPr>
            <p:nvPr/>
          </p:nvSpPr>
          <p:spPr bwMode="auto">
            <a:xfrm>
              <a:off x="-3159125" y="5302251"/>
              <a:ext cx="42863" cy="33338"/>
            </a:xfrm>
            <a:custGeom>
              <a:avLst/>
              <a:gdLst>
                <a:gd name="T0" fmla="*/ 10 w 10"/>
                <a:gd name="T1" fmla="*/ 0 h 8"/>
                <a:gd name="T2" fmla="*/ 0 w 10"/>
                <a:gd name="T3" fmla="*/ 8 h 8"/>
              </a:gdLst>
              <a:ahLst/>
              <a:cxnLst>
                <a:cxn ang="0">
                  <a:pos x="T0" y="T1"/>
                </a:cxn>
                <a:cxn ang="0">
                  <a:pos x="T2" y="T3"/>
                </a:cxn>
              </a:cxnLst>
              <a:rect l="0" t="0" r="r" b="b"/>
              <a:pathLst>
                <a:path w="10" h="8">
                  <a:moveTo>
                    <a:pt x="10" y="0"/>
                  </a:moveTo>
                  <a:cubicBezTo>
                    <a:pt x="10" y="3"/>
                    <a:pt x="8" y="8"/>
                    <a:pt x="0" y="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8" name="Line 697"/>
            <p:cNvSpPr>
              <a:spLocks noChangeShapeType="1"/>
            </p:cNvSpPr>
            <p:nvPr/>
          </p:nvSpPr>
          <p:spPr bwMode="auto">
            <a:xfrm>
              <a:off x="-3116263" y="5110163"/>
              <a:ext cx="0" cy="47625"/>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9" name="Freeform 698"/>
            <p:cNvSpPr>
              <a:spLocks/>
            </p:cNvSpPr>
            <p:nvPr/>
          </p:nvSpPr>
          <p:spPr bwMode="auto">
            <a:xfrm>
              <a:off x="-3265488" y="5008563"/>
              <a:ext cx="296863" cy="127000"/>
            </a:xfrm>
            <a:custGeom>
              <a:avLst/>
              <a:gdLst>
                <a:gd name="T0" fmla="*/ 0 w 70"/>
                <a:gd name="T1" fmla="*/ 30 h 30"/>
                <a:gd name="T2" fmla="*/ 35 w 70"/>
                <a:gd name="T3" fmla="*/ 0 h 30"/>
                <a:gd name="T4" fmla="*/ 70 w 70"/>
                <a:gd name="T5" fmla="*/ 30 h 30"/>
              </a:gdLst>
              <a:ahLst/>
              <a:cxnLst>
                <a:cxn ang="0">
                  <a:pos x="T0" y="T1"/>
                </a:cxn>
                <a:cxn ang="0">
                  <a:pos x="T2" y="T3"/>
                </a:cxn>
                <a:cxn ang="0">
                  <a:pos x="T4" y="T5"/>
                </a:cxn>
              </a:cxnLst>
              <a:rect l="0" t="0" r="r" b="b"/>
              <a:pathLst>
                <a:path w="70" h="30">
                  <a:moveTo>
                    <a:pt x="0" y="30"/>
                  </a:moveTo>
                  <a:cubicBezTo>
                    <a:pt x="0" y="16"/>
                    <a:pt x="16" y="0"/>
                    <a:pt x="35" y="0"/>
                  </a:cubicBezTo>
                  <a:cubicBezTo>
                    <a:pt x="54" y="0"/>
                    <a:pt x="70" y="16"/>
                    <a:pt x="70" y="3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0" name="Freeform 699"/>
            <p:cNvSpPr>
              <a:spLocks/>
            </p:cNvSpPr>
            <p:nvPr/>
          </p:nvSpPr>
          <p:spPr bwMode="auto">
            <a:xfrm>
              <a:off x="-3260725" y="5106988"/>
              <a:ext cx="58738" cy="28575"/>
            </a:xfrm>
            <a:custGeom>
              <a:avLst/>
              <a:gdLst>
                <a:gd name="T0" fmla="*/ 14 w 14"/>
                <a:gd name="T1" fmla="*/ 7 h 7"/>
                <a:gd name="T2" fmla="*/ 7 w 14"/>
                <a:gd name="T3" fmla="*/ 0 h 7"/>
                <a:gd name="T4" fmla="*/ 0 w 14"/>
                <a:gd name="T5" fmla="*/ 7 h 7"/>
              </a:gdLst>
              <a:ahLst/>
              <a:cxnLst>
                <a:cxn ang="0">
                  <a:pos x="T0" y="T1"/>
                </a:cxn>
                <a:cxn ang="0">
                  <a:pos x="T2" y="T3"/>
                </a:cxn>
                <a:cxn ang="0">
                  <a:pos x="T4" y="T5"/>
                </a:cxn>
              </a:cxnLst>
              <a:rect l="0" t="0" r="r" b="b"/>
              <a:pathLst>
                <a:path w="14" h="7">
                  <a:moveTo>
                    <a:pt x="14" y="7"/>
                  </a:moveTo>
                  <a:cubicBezTo>
                    <a:pt x="14" y="3"/>
                    <a:pt x="11" y="0"/>
                    <a:pt x="7" y="0"/>
                  </a:cubicBezTo>
                  <a:cubicBezTo>
                    <a:pt x="3" y="0"/>
                    <a:pt x="0" y="3"/>
                    <a:pt x="0"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1" name="Freeform 700"/>
            <p:cNvSpPr>
              <a:spLocks/>
            </p:cNvSpPr>
            <p:nvPr/>
          </p:nvSpPr>
          <p:spPr bwMode="auto">
            <a:xfrm>
              <a:off x="-3201988" y="5106988"/>
              <a:ext cx="55563" cy="28575"/>
            </a:xfrm>
            <a:custGeom>
              <a:avLst/>
              <a:gdLst>
                <a:gd name="T0" fmla="*/ 13 w 13"/>
                <a:gd name="T1" fmla="*/ 7 h 7"/>
                <a:gd name="T2" fmla="*/ 7 w 13"/>
                <a:gd name="T3" fmla="*/ 0 h 7"/>
                <a:gd name="T4" fmla="*/ 0 w 13"/>
                <a:gd name="T5" fmla="*/ 7 h 7"/>
              </a:gdLst>
              <a:ahLst/>
              <a:cxnLst>
                <a:cxn ang="0">
                  <a:pos x="T0" y="T1"/>
                </a:cxn>
                <a:cxn ang="0">
                  <a:pos x="T2" y="T3"/>
                </a:cxn>
                <a:cxn ang="0">
                  <a:pos x="T4" y="T5"/>
                </a:cxn>
              </a:cxnLst>
              <a:rect l="0" t="0" r="r" b="b"/>
              <a:pathLst>
                <a:path w="13" h="7">
                  <a:moveTo>
                    <a:pt x="13" y="7"/>
                  </a:moveTo>
                  <a:cubicBezTo>
                    <a:pt x="13" y="3"/>
                    <a:pt x="10" y="0"/>
                    <a:pt x="7" y="0"/>
                  </a:cubicBezTo>
                  <a:cubicBezTo>
                    <a:pt x="3" y="0"/>
                    <a:pt x="0" y="3"/>
                    <a:pt x="0"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2" name="Freeform 701"/>
            <p:cNvSpPr>
              <a:spLocks/>
            </p:cNvSpPr>
            <p:nvPr/>
          </p:nvSpPr>
          <p:spPr bwMode="auto">
            <a:xfrm>
              <a:off x="-3146425" y="5106988"/>
              <a:ext cx="58738" cy="28575"/>
            </a:xfrm>
            <a:custGeom>
              <a:avLst/>
              <a:gdLst>
                <a:gd name="T0" fmla="*/ 0 w 14"/>
                <a:gd name="T1" fmla="*/ 7 h 7"/>
                <a:gd name="T2" fmla="*/ 7 w 14"/>
                <a:gd name="T3" fmla="*/ 0 h 7"/>
                <a:gd name="T4" fmla="*/ 14 w 14"/>
                <a:gd name="T5" fmla="*/ 7 h 7"/>
              </a:gdLst>
              <a:ahLst/>
              <a:cxnLst>
                <a:cxn ang="0">
                  <a:pos x="T0" y="T1"/>
                </a:cxn>
                <a:cxn ang="0">
                  <a:pos x="T2" y="T3"/>
                </a:cxn>
                <a:cxn ang="0">
                  <a:pos x="T4" y="T5"/>
                </a:cxn>
              </a:cxnLst>
              <a:rect l="0" t="0" r="r" b="b"/>
              <a:pathLst>
                <a:path w="14" h="7">
                  <a:moveTo>
                    <a:pt x="0" y="7"/>
                  </a:moveTo>
                  <a:cubicBezTo>
                    <a:pt x="0" y="3"/>
                    <a:pt x="3" y="0"/>
                    <a:pt x="7" y="0"/>
                  </a:cubicBezTo>
                  <a:cubicBezTo>
                    <a:pt x="11" y="0"/>
                    <a:pt x="14" y="3"/>
                    <a:pt x="14"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3" name="Freeform 702"/>
            <p:cNvSpPr>
              <a:spLocks/>
            </p:cNvSpPr>
            <p:nvPr/>
          </p:nvSpPr>
          <p:spPr bwMode="auto">
            <a:xfrm>
              <a:off x="-3087688" y="5106988"/>
              <a:ext cx="55563" cy="28575"/>
            </a:xfrm>
            <a:custGeom>
              <a:avLst/>
              <a:gdLst>
                <a:gd name="T0" fmla="*/ 0 w 13"/>
                <a:gd name="T1" fmla="*/ 7 h 7"/>
                <a:gd name="T2" fmla="*/ 7 w 13"/>
                <a:gd name="T3" fmla="*/ 0 h 7"/>
                <a:gd name="T4" fmla="*/ 13 w 13"/>
                <a:gd name="T5" fmla="*/ 7 h 7"/>
              </a:gdLst>
              <a:ahLst/>
              <a:cxnLst>
                <a:cxn ang="0">
                  <a:pos x="T0" y="T1"/>
                </a:cxn>
                <a:cxn ang="0">
                  <a:pos x="T2" y="T3"/>
                </a:cxn>
                <a:cxn ang="0">
                  <a:pos x="T4" y="T5"/>
                </a:cxn>
              </a:cxnLst>
              <a:rect l="0" t="0" r="r" b="b"/>
              <a:pathLst>
                <a:path w="13" h="7">
                  <a:moveTo>
                    <a:pt x="0" y="7"/>
                  </a:moveTo>
                  <a:cubicBezTo>
                    <a:pt x="0" y="3"/>
                    <a:pt x="3" y="0"/>
                    <a:pt x="7" y="0"/>
                  </a:cubicBezTo>
                  <a:cubicBezTo>
                    <a:pt x="10" y="0"/>
                    <a:pt x="13" y="3"/>
                    <a:pt x="13"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4" name="Freeform 703"/>
            <p:cNvSpPr>
              <a:spLocks/>
            </p:cNvSpPr>
            <p:nvPr/>
          </p:nvSpPr>
          <p:spPr bwMode="auto">
            <a:xfrm>
              <a:off x="-3032125" y="5106988"/>
              <a:ext cx="58738" cy="28575"/>
            </a:xfrm>
            <a:custGeom>
              <a:avLst/>
              <a:gdLst>
                <a:gd name="T0" fmla="*/ 14 w 14"/>
                <a:gd name="T1" fmla="*/ 7 h 7"/>
                <a:gd name="T2" fmla="*/ 7 w 14"/>
                <a:gd name="T3" fmla="*/ 0 h 7"/>
                <a:gd name="T4" fmla="*/ 0 w 14"/>
                <a:gd name="T5" fmla="*/ 7 h 7"/>
              </a:gdLst>
              <a:ahLst/>
              <a:cxnLst>
                <a:cxn ang="0">
                  <a:pos x="T0" y="T1"/>
                </a:cxn>
                <a:cxn ang="0">
                  <a:pos x="T2" y="T3"/>
                </a:cxn>
                <a:cxn ang="0">
                  <a:pos x="T4" y="T5"/>
                </a:cxn>
              </a:cxnLst>
              <a:rect l="0" t="0" r="r" b="b"/>
              <a:pathLst>
                <a:path w="14" h="7">
                  <a:moveTo>
                    <a:pt x="14" y="7"/>
                  </a:moveTo>
                  <a:cubicBezTo>
                    <a:pt x="14" y="3"/>
                    <a:pt x="11" y="0"/>
                    <a:pt x="7" y="0"/>
                  </a:cubicBezTo>
                  <a:cubicBezTo>
                    <a:pt x="3" y="0"/>
                    <a:pt x="0" y="3"/>
                    <a:pt x="0" y="7"/>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5" name="Line 704"/>
            <p:cNvSpPr>
              <a:spLocks noChangeShapeType="1"/>
            </p:cNvSpPr>
            <p:nvPr/>
          </p:nvSpPr>
          <p:spPr bwMode="auto">
            <a:xfrm flipV="1">
              <a:off x="-3116263" y="4978401"/>
              <a:ext cx="0" cy="17463"/>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6" name="Freeform 705"/>
            <p:cNvSpPr>
              <a:spLocks/>
            </p:cNvSpPr>
            <p:nvPr/>
          </p:nvSpPr>
          <p:spPr bwMode="auto">
            <a:xfrm>
              <a:off x="-3189288" y="5041901"/>
              <a:ext cx="50800" cy="22225"/>
            </a:xfrm>
            <a:custGeom>
              <a:avLst/>
              <a:gdLst>
                <a:gd name="T0" fmla="*/ 12 w 12"/>
                <a:gd name="T1" fmla="*/ 0 h 5"/>
                <a:gd name="T2" fmla="*/ 0 w 12"/>
                <a:gd name="T3" fmla="*/ 5 h 5"/>
              </a:gdLst>
              <a:ahLst/>
              <a:cxnLst>
                <a:cxn ang="0">
                  <a:pos x="T0" y="T1"/>
                </a:cxn>
                <a:cxn ang="0">
                  <a:pos x="T2" y="T3"/>
                </a:cxn>
              </a:cxnLst>
              <a:rect l="0" t="0" r="r" b="b"/>
              <a:pathLst>
                <a:path w="12" h="5">
                  <a:moveTo>
                    <a:pt x="12" y="0"/>
                  </a:moveTo>
                  <a:cubicBezTo>
                    <a:pt x="12" y="0"/>
                    <a:pt x="4" y="0"/>
                    <a:pt x="0" y="5"/>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sp>
        <p:nvSpPr>
          <p:cNvPr id="991" name="TextBox 990"/>
          <p:cNvSpPr txBox="1">
            <a:spLocks/>
          </p:cNvSpPr>
          <p:nvPr/>
        </p:nvSpPr>
        <p:spPr>
          <a:xfrm>
            <a:off x="3528111" y="3657631"/>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Multimedia</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grpSp>
        <p:nvGrpSpPr>
          <p:cNvPr id="1005" name="Group 1004"/>
          <p:cNvGrpSpPr/>
          <p:nvPr/>
        </p:nvGrpSpPr>
        <p:grpSpPr>
          <a:xfrm>
            <a:off x="1092779" y="4447714"/>
            <a:ext cx="187325" cy="247650"/>
            <a:chOff x="-4318000" y="722313"/>
            <a:chExt cx="187325" cy="247650"/>
          </a:xfrm>
        </p:grpSpPr>
        <p:sp>
          <p:nvSpPr>
            <p:cNvPr id="995" name="Rectangle 709"/>
            <p:cNvSpPr>
              <a:spLocks noChangeArrowheads="1"/>
            </p:cNvSpPr>
            <p:nvPr/>
          </p:nvSpPr>
          <p:spPr bwMode="auto">
            <a:xfrm>
              <a:off x="-4318000" y="722313"/>
              <a:ext cx="68263" cy="24765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96" name="Rectangle 710"/>
            <p:cNvSpPr>
              <a:spLocks noChangeArrowheads="1"/>
            </p:cNvSpPr>
            <p:nvPr/>
          </p:nvSpPr>
          <p:spPr bwMode="auto">
            <a:xfrm>
              <a:off x="-4198938" y="722313"/>
              <a:ext cx="68263" cy="24765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sp>
        <p:nvSpPr>
          <p:cNvPr id="997" name="Rectangle 711"/>
          <p:cNvSpPr>
            <a:spLocks noChangeArrowheads="1"/>
          </p:cNvSpPr>
          <p:nvPr/>
        </p:nvSpPr>
        <p:spPr bwMode="auto">
          <a:xfrm>
            <a:off x="1817890" y="4439777"/>
            <a:ext cx="255588" cy="263525"/>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nvGrpSpPr>
          <p:cNvPr id="1006" name="Group 1005"/>
          <p:cNvGrpSpPr/>
          <p:nvPr/>
        </p:nvGrpSpPr>
        <p:grpSpPr>
          <a:xfrm>
            <a:off x="2581959" y="4417552"/>
            <a:ext cx="238125" cy="307975"/>
            <a:chOff x="-2713038" y="692151"/>
            <a:chExt cx="238125" cy="307975"/>
          </a:xfrm>
        </p:grpSpPr>
        <p:sp>
          <p:nvSpPr>
            <p:cNvPr id="998" name="Rectangle 712"/>
            <p:cNvSpPr>
              <a:spLocks noChangeArrowheads="1"/>
            </p:cNvSpPr>
            <p:nvPr/>
          </p:nvSpPr>
          <p:spPr bwMode="auto">
            <a:xfrm>
              <a:off x="-2713038" y="930276"/>
              <a:ext cx="238125" cy="6985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99" name="Freeform 713"/>
            <p:cNvSpPr>
              <a:spLocks/>
            </p:cNvSpPr>
            <p:nvPr/>
          </p:nvSpPr>
          <p:spPr bwMode="auto">
            <a:xfrm>
              <a:off x="-2713038" y="692151"/>
              <a:ext cx="233363" cy="203200"/>
            </a:xfrm>
            <a:custGeom>
              <a:avLst/>
              <a:gdLst>
                <a:gd name="T0" fmla="*/ 0 w 147"/>
                <a:gd name="T1" fmla="*/ 128 h 128"/>
                <a:gd name="T2" fmla="*/ 147 w 147"/>
                <a:gd name="T3" fmla="*/ 128 h 128"/>
                <a:gd name="T4" fmla="*/ 69 w 147"/>
                <a:gd name="T5" fmla="*/ 0 h 128"/>
                <a:gd name="T6" fmla="*/ 0 w 147"/>
                <a:gd name="T7" fmla="*/ 128 h 128"/>
              </a:gdLst>
              <a:ahLst/>
              <a:cxnLst>
                <a:cxn ang="0">
                  <a:pos x="T0" y="T1"/>
                </a:cxn>
                <a:cxn ang="0">
                  <a:pos x="T2" y="T3"/>
                </a:cxn>
                <a:cxn ang="0">
                  <a:pos x="T4" y="T5"/>
                </a:cxn>
                <a:cxn ang="0">
                  <a:pos x="T6" y="T7"/>
                </a:cxn>
              </a:cxnLst>
              <a:rect l="0" t="0" r="r" b="b"/>
              <a:pathLst>
                <a:path w="147" h="128">
                  <a:moveTo>
                    <a:pt x="0" y="128"/>
                  </a:moveTo>
                  <a:lnTo>
                    <a:pt x="147" y="128"/>
                  </a:lnTo>
                  <a:lnTo>
                    <a:pt x="69" y="0"/>
                  </a:lnTo>
                  <a:lnTo>
                    <a:pt x="0" y="128"/>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1007" name="Group 1006"/>
          <p:cNvGrpSpPr/>
          <p:nvPr/>
        </p:nvGrpSpPr>
        <p:grpSpPr>
          <a:xfrm>
            <a:off x="3316878" y="4447714"/>
            <a:ext cx="288925" cy="247651"/>
            <a:chOff x="-1924050" y="722313"/>
            <a:chExt cx="288925" cy="247651"/>
          </a:xfrm>
        </p:grpSpPr>
        <p:sp>
          <p:nvSpPr>
            <p:cNvPr id="1000" name="Rectangle 714"/>
            <p:cNvSpPr>
              <a:spLocks noChangeArrowheads="1"/>
            </p:cNvSpPr>
            <p:nvPr/>
          </p:nvSpPr>
          <p:spPr bwMode="auto">
            <a:xfrm>
              <a:off x="-1703388" y="722313"/>
              <a:ext cx="68263" cy="24765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01" name="Freeform 715"/>
            <p:cNvSpPr>
              <a:spLocks/>
            </p:cNvSpPr>
            <p:nvPr/>
          </p:nvSpPr>
          <p:spPr bwMode="auto">
            <a:xfrm>
              <a:off x="-1924050" y="727076"/>
              <a:ext cx="200025" cy="242888"/>
            </a:xfrm>
            <a:custGeom>
              <a:avLst/>
              <a:gdLst>
                <a:gd name="T0" fmla="*/ 0 w 126"/>
                <a:gd name="T1" fmla="*/ 0 h 153"/>
                <a:gd name="T2" fmla="*/ 0 w 126"/>
                <a:gd name="T3" fmla="*/ 153 h 153"/>
                <a:gd name="T4" fmla="*/ 126 w 126"/>
                <a:gd name="T5" fmla="*/ 72 h 153"/>
                <a:gd name="T6" fmla="*/ 0 w 126"/>
                <a:gd name="T7" fmla="*/ 0 h 153"/>
              </a:gdLst>
              <a:ahLst/>
              <a:cxnLst>
                <a:cxn ang="0">
                  <a:pos x="T0" y="T1"/>
                </a:cxn>
                <a:cxn ang="0">
                  <a:pos x="T2" y="T3"/>
                </a:cxn>
                <a:cxn ang="0">
                  <a:pos x="T4" y="T5"/>
                </a:cxn>
                <a:cxn ang="0">
                  <a:pos x="T6" y="T7"/>
                </a:cxn>
              </a:cxnLst>
              <a:rect l="0" t="0" r="r" b="b"/>
              <a:pathLst>
                <a:path w="126" h="153">
                  <a:moveTo>
                    <a:pt x="0" y="0"/>
                  </a:moveTo>
                  <a:lnTo>
                    <a:pt x="0" y="153"/>
                  </a:lnTo>
                  <a:lnTo>
                    <a:pt x="126" y="72"/>
                  </a:lnTo>
                  <a:lnTo>
                    <a:pt x="0"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1008" name="Group 1007"/>
          <p:cNvGrpSpPr/>
          <p:nvPr/>
        </p:nvGrpSpPr>
        <p:grpSpPr>
          <a:xfrm>
            <a:off x="4064214" y="4447714"/>
            <a:ext cx="287338" cy="247650"/>
            <a:chOff x="-1108075" y="722313"/>
            <a:chExt cx="287338" cy="247650"/>
          </a:xfrm>
        </p:grpSpPr>
        <p:sp>
          <p:nvSpPr>
            <p:cNvPr id="1002" name="Rectangle 716"/>
            <p:cNvSpPr>
              <a:spLocks noChangeArrowheads="1"/>
            </p:cNvSpPr>
            <p:nvPr/>
          </p:nvSpPr>
          <p:spPr bwMode="auto">
            <a:xfrm>
              <a:off x="-1108075" y="722313"/>
              <a:ext cx="66675" cy="247650"/>
            </a:xfrm>
            <a:prstGeom prst="rect">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03" name="Freeform 717"/>
            <p:cNvSpPr>
              <a:spLocks/>
            </p:cNvSpPr>
            <p:nvPr/>
          </p:nvSpPr>
          <p:spPr bwMode="auto">
            <a:xfrm>
              <a:off x="-1019175" y="722313"/>
              <a:ext cx="198438" cy="242888"/>
            </a:xfrm>
            <a:custGeom>
              <a:avLst/>
              <a:gdLst>
                <a:gd name="T0" fmla="*/ 125 w 125"/>
                <a:gd name="T1" fmla="*/ 153 h 153"/>
                <a:gd name="T2" fmla="*/ 125 w 125"/>
                <a:gd name="T3" fmla="*/ 0 h 153"/>
                <a:gd name="T4" fmla="*/ 0 w 125"/>
                <a:gd name="T5" fmla="*/ 81 h 153"/>
                <a:gd name="T6" fmla="*/ 125 w 125"/>
                <a:gd name="T7" fmla="*/ 153 h 153"/>
              </a:gdLst>
              <a:ahLst/>
              <a:cxnLst>
                <a:cxn ang="0">
                  <a:pos x="T0" y="T1"/>
                </a:cxn>
                <a:cxn ang="0">
                  <a:pos x="T2" y="T3"/>
                </a:cxn>
                <a:cxn ang="0">
                  <a:pos x="T4" y="T5"/>
                </a:cxn>
                <a:cxn ang="0">
                  <a:pos x="T6" y="T7"/>
                </a:cxn>
              </a:cxnLst>
              <a:rect l="0" t="0" r="r" b="b"/>
              <a:pathLst>
                <a:path w="125" h="153">
                  <a:moveTo>
                    <a:pt x="125" y="153"/>
                  </a:moveTo>
                  <a:lnTo>
                    <a:pt x="125" y="0"/>
                  </a:lnTo>
                  <a:lnTo>
                    <a:pt x="0" y="81"/>
                  </a:lnTo>
                  <a:lnTo>
                    <a:pt x="125" y="153"/>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sp>
        <p:nvSpPr>
          <p:cNvPr id="1004" name="Freeform 718"/>
          <p:cNvSpPr>
            <a:spLocks/>
          </p:cNvSpPr>
          <p:nvPr/>
        </p:nvSpPr>
        <p:spPr bwMode="auto">
          <a:xfrm>
            <a:off x="4865589" y="4452477"/>
            <a:ext cx="195263" cy="238125"/>
          </a:xfrm>
          <a:custGeom>
            <a:avLst/>
            <a:gdLst>
              <a:gd name="T0" fmla="*/ 0 w 123"/>
              <a:gd name="T1" fmla="*/ 0 h 150"/>
              <a:gd name="T2" fmla="*/ 0 w 123"/>
              <a:gd name="T3" fmla="*/ 150 h 150"/>
              <a:gd name="T4" fmla="*/ 123 w 123"/>
              <a:gd name="T5" fmla="*/ 72 h 150"/>
              <a:gd name="T6" fmla="*/ 0 w 123"/>
              <a:gd name="T7" fmla="*/ 0 h 150"/>
            </a:gdLst>
            <a:ahLst/>
            <a:cxnLst>
              <a:cxn ang="0">
                <a:pos x="T0" y="T1"/>
              </a:cxn>
              <a:cxn ang="0">
                <a:pos x="T2" y="T3"/>
              </a:cxn>
              <a:cxn ang="0">
                <a:pos x="T4" y="T5"/>
              </a:cxn>
              <a:cxn ang="0">
                <a:pos x="T6" y="T7"/>
              </a:cxn>
            </a:cxnLst>
            <a:rect l="0" t="0" r="r" b="b"/>
            <a:pathLst>
              <a:path w="123" h="150">
                <a:moveTo>
                  <a:pt x="0" y="0"/>
                </a:moveTo>
                <a:lnTo>
                  <a:pt x="0" y="150"/>
                </a:lnTo>
                <a:lnTo>
                  <a:pt x="123" y="72"/>
                </a:lnTo>
                <a:lnTo>
                  <a:pt x="0" y="0"/>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009" name="Picture 1008"/>
          <p:cNvPicPr>
            <a:picLocks noChangeAspect="1"/>
          </p:cNvPicPr>
          <p:nvPr/>
        </p:nvPicPr>
        <p:blipFill>
          <a:blip r:embed="rId2"/>
          <a:stretch>
            <a:fillRect/>
          </a:stretch>
        </p:blipFill>
        <p:spPr>
          <a:xfrm>
            <a:off x="4036518" y="5173730"/>
            <a:ext cx="342731" cy="304800"/>
          </a:xfrm>
          <a:prstGeom prst="rect">
            <a:avLst/>
          </a:prstGeom>
        </p:spPr>
      </p:pic>
      <p:pic>
        <p:nvPicPr>
          <p:cNvPr id="1010" name="Picture 1009"/>
          <p:cNvPicPr>
            <a:picLocks noChangeAspect="1"/>
          </p:cNvPicPr>
          <p:nvPr/>
        </p:nvPicPr>
        <p:blipFill>
          <a:blip r:embed="rId3"/>
          <a:stretch>
            <a:fillRect/>
          </a:stretch>
        </p:blipFill>
        <p:spPr>
          <a:xfrm>
            <a:off x="3347096" y="5135630"/>
            <a:ext cx="228488" cy="381000"/>
          </a:xfrm>
          <a:prstGeom prst="rect">
            <a:avLst/>
          </a:prstGeom>
        </p:spPr>
      </p:pic>
      <p:pic>
        <p:nvPicPr>
          <p:cNvPr id="1011" name="Picture 1010"/>
          <p:cNvPicPr>
            <a:picLocks noChangeAspect="1"/>
          </p:cNvPicPr>
          <p:nvPr/>
        </p:nvPicPr>
        <p:blipFill>
          <a:blip r:embed="rId4"/>
          <a:stretch>
            <a:fillRect/>
          </a:stretch>
        </p:blipFill>
        <p:spPr>
          <a:xfrm>
            <a:off x="2536002" y="5129280"/>
            <a:ext cx="330038" cy="393700"/>
          </a:xfrm>
          <a:prstGeom prst="rect">
            <a:avLst/>
          </a:prstGeom>
        </p:spPr>
      </p:pic>
      <p:pic>
        <p:nvPicPr>
          <p:cNvPr id="1012" name="Picture 1011"/>
          <p:cNvPicPr>
            <a:picLocks noChangeAspect="1"/>
          </p:cNvPicPr>
          <p:nvPr/>
        </p:nvPicPr>
        <p:blipFill>
          <a:blip r:embed="rId5"/>
          <a:stretch>
            <a:fillRect/>
          </a:stretch>
        </p:blipFill>
        <p:spPr>
          <a:xfrm>
            <a:off x="1748931" y="5192780"/>
            <a:ext cx="393506" cy="266700"/>
          </a:xfrm>
          <a:prstGeom prst="rect">
            <a:avLst/>
          </a:prstGeom>
        </p:spPr>
      </p:pic>
      <p:pic>
        <p:nvPicPr>
          <p:cNvPr id="1013" name="Picture 1012"/>
          <p:cNvPicPr>
            <a:picLocks noChangeAspect="1"/>
          </p:cNvPicPr>
          <p:nvPr/>
        </p:nvPicPr>
        <p:blipFill>
          <a:blip r:embed="rId6"/>
          <a:stretch>
            <a:fillRect/>
          </a:stretch>
        </p:blipFill>
        <p:spPr>
          <a:xfrm>
            <a:off x="1021422" y="5167380"/>
            <a:ext cx="330038" cy="317500"/>
          </a:xfrm>
          <a:prstGeom prst="rect">
            <a:avLst/>
          </a:prstGeom>
        </p:spPr>
      </p:pic>
      <p:pic>
        <p:nvPicPr>
          <p:cNvPr id="1014" name="Picture 1013"/>
          <p:cNvPicPr>
            <a:picLocks noChangeAspect="1"/>
          </p:cNvPicPr>
          <p:nvPr/>
        </p:nvPicPr>
        <p:blipFill>
          <a:blip r:embed="rId7"/>
          <a:stretch>
            <a:fillRect/>
          </a:stretch>
        </p:blipFill>
        <p:spPr>
          <a:xfrm>
            <a:off x="8583838" y="4438189"/>
            <a:ext cx="317344" cy="266700"/>
          </a:xfrm>
          <a:prstGeom prst="rect">
            <a:avLst/>
          </a:prstGeom>
        </p:spPr>
      </p:pic>
      <p:pic>
        <p:nvPicPr>
          <p:cNvPr id="1015" name="Picture 1014"/>
          <p:cNvPicPr>
            <a:picLocks noChangeAspect="1"/>
          </p:cNvPicPr>
          <p:nvPr/>
        </p:nvPicPr>
        <p:blipFill>
          <a:blip r:embed="rId8"/>
          <a:stretch>
            <a:fillRect/>
          </a:stretch>
        </p:blipFill>
        <p:spPr>
          <a:xfrm>
            <a:off x="9355044" y="4476289"/>
            <a:ext cx="291956" cy="190500"/>
          </a:xfrm>
          <a:prstGeom prst="rect">
            <a:avLst/>
          </a:prstGeom>
        </p:spPr>
      </p:pic>
      <p:pic>
        <p:nvPicPr>
          <p:cNvPr id="1016" name="Picture 1015"/>
          <p:cNvPicPr>
            <a:picLocks noChangeAspect="1"/>
          </p:cNvPicPr>
          <p:nvPr/>
        </p:nvPicPr>
        <p:blipFill>
          <a:blip r:embed="rId9"/>
          <a:stretch>
            <a:fillRect/>
          </a:stretch>
        </p:blipFill>
        <p:spPr>
          <a:xfrm>
            <a:off x="10114398" y="4476289"/>
            <a:ext cx="291956" cy="190500"/>
          </a:xfrm>
          <a:prstGeom prst="rect">
            <a:avLst/>
          </a:prstGeom>
        </p:spPr>
      </p:pic>
      <p:pic>
        <p:nvPicPr>
          <p:cNvPr id="1017" name="Picture 1016"/>
          <p:cNvPicPr>
            <a:picLocks noChangeAspect="1"/>
          </p:cNvPicPr>
          <p:nvPr/>
        </p:nvPicPr>
        <p:blipFill>
          <a:blip r:embed="rId10"/>
          <a:stretch>
            <a:fillRect/>
          </a:stretch>
        </p:blipFill>
        <p:spPr>
          <a:xfrm>
            <a:off x="7837292" y="4381039"/>
            <a:ext cx="304650" cy="381000"/>
          </a:xfrm>
          <a:prstGeom prst="rect">
            <a:avLst/>
          </a:prstGeom>
        </p:spPr>
      </p:pic>
      <p:pic>
        <p:nvPicPr>
          <p:cNvPr id="1018" name="Picture 1017"/>
          <p:cNvPicPr>
            <a:picLocks noChangeAspect="1"/>
          </p:cNvPicPr>
          <p:nvPr/>
        </p:nvPicPr>
        <p:blipFill>
          <a:blip r:embed="rId11"/>
          <a:stretch>
            <a:fillRect/>
          </a:stretch>
        </p:blipFill>
        <p:spPr>
          <a:xfrm>
            <a:off x="7070626" y="4419139"/>
            <a:ext cx="317344" cy="304800"/>
          </a:xfrm>
          <a:prstGeom prst="rect">
            <a:avLst/>
          </a:prstGeom>
        </p:spPr>
      </p:pic>
      <p:pic>
        <p:nvPicPr>
          <p:cNvPr id="1019" name="Picture 1018"/>
          <p:cNvPicPr>
            <a:picLocks noChangeAspect="1"/>
          </p:cNvPicPr>
          <p:nvPr/>
        </p:nvPicPr>
        <p:blipFill>
          <a:blip r:embed="rId12"/>
          <a:stretch>
            <a:fillRect/>
          </a:stretch>
        </p:blipFill>
        <p:spPr>
          <a:xfrm>
            <a:off x="6277208" y="4412789"/>
            <a:ext cx="393506" cy="317500"/>
          </a:xfrm>
          <a:prstGeom prst="rect">
            <a:avLst/>
          </a:prstGeom>
        </p:spPr>
      </p:pic>
      <p:pic>
        <p:nvPicPr>
          <p:cNvPr id="1020" name="Picture 1019"/>
          <p:cNvPicPr>
            <a:picLocks noChangeAspect="1"/>
          </p:cNvPicPr>
          <p:nvPr/>
        </p:nvPicPr>
        <p:blipFill>
          <a:blip r:embed="rId13"/>
          <a:stretch>
            <a:fillRect/>
          </a:stretch>
        </p:blipFill>
        <p:spPr>
          <a:xfrm>
            <a:off x="5552878" y="4425489"/>
            <a:ext cx="342731" cy="292100"/>
          </a:xfrm>
          <a:prstGeom prst="rect">
            <a:avLst/>
          </a:prstGeom>
        </p:spPr>
      </p:pic>
      <p:pic>
        <p:nvPicPr>
          <p:cNvPr id="1021" name="Picture 1020"/>
          <p:cNvPicPr>
            <a:picLocks noChangeAspect="1"/>
          </p:cNvPicPr>
          <p:nvPr/>
        </p:nvPicPr>
        <p:blipFill>
          <a:blip r:embed="rId14"/>
          <a:stretch>
            <a:fillRect/>
          </a:stretch>
        </p:blipFill>
        <p:spPr>
          <a:xfrm>
            <a:off x="10844348" y="4387389"/>
            <a:ext cx="342731" cy="368300"/>
          </a:xfrm>
          <a:prstGeom prst="rect">
            <a:avLst/>
          </a:prstGeom>
        </p:spPr>
      </p:pic>
      <p:pic>
        <p:nvPicPr>
          <p:cNvPr id="1022" name="Picture 1021"/>
          <p:cNvPicPr>
            <a:picLocks noChangeAspect="1"/>
          </p:cNvPicPr>
          <p:nvPr/>
        </p:nvPicPr>
        <p:blipFill>
          <a:blip r:embed="rId15"/>
          <a:stretch>
            <a:fillRect/>
          </a:stretch>
        </p:blipFill>
        <p:spPr>
          <a:xfrm>
            <a:off x="6302596" y="5186430"/>
            <a:ext cx="342731" cy="279400"/>
          </a:xfrm>
          <a:prstGeom prst="rect">
            <a:avLst/>
          </a:prstGeom>
        </p:spPr>
      </p:pic>
      <p:pic>
        <p:nvPicPr>
          <p:cNvPr id="1023" name="Picture 1022"/>
          <p:cNvPicPr>
            <a:picLocks noChangeAspect="1"/>
          </p:cNvPicPr>
          <p:nvPr/>
        </p:nvPicPr>
        <p:blipFill>
          <a:blip r:embed="rId16"/>
          <a:stretch>
            <a:fillRect/>
          </a:stretch>
        </p:blipFill>
        <p:spPr>
          <a:xfrm>
            <a:off x="5571918" y="5129280"/>
            <a:ext cx="304650" cy="393700"/>
          </a:xfrm>
          <a:prstGeom prst="rect">
            <a:avLst/>
          </a:prstGeom>
        </p:spPr>
      </p:pic>
      <p:pic>
        <p:nvPicPr>
          <p:cNvPr id="1024" name="Picture 1023"/>
          <p:cNvPicPr>
            <a:picLocks noChangeAspect="1"/>
          </p:cNvPicPr>
          <p:nvPr/>
        </p:nvPicPr>
        <p:blipFill>
          <a:blip r:embed="rId17"/>
          <a:stretch>
            <a:fillRect/>
          </a:stretch>
        </p:blipFill>
        <p:spPr>
          <a:xfrm>
            <a:off x="4804548" y="5192780"/>
            <a:ext cx="317344" cy="266700"/>
          </a:xfrm>
          <a:prstGeom prst="rect">
            <a:avLst/>
          </a:prstGeom>
        </p:spPr>
      </p:pic>
      <p:pic>
        <p:nvPicPr>
          <p:cNvPr id="1025" name="Picture 1024"/>
          <p:cNvPicPr>
            <a:picLocks noChangeAspect="1"/>
          </p:cNvPicPr>
          <p:nvPr/>
        </p:nvPicPr>
        <p:blipFill>
          <a:blip r:embed="rId18"/>
          <a:stretch>
            <a:fillRect/>
          </a:stretch>
        </p:blipFill>
        <p:spPr>
          <a:xfrm>
            <a:off x="7070626" y="5205480"/>
            <a:ext cx="317344" cy="241300"/>
          </a:xfrm>
          <a:prstGeom prst="rect">
            <a:avLst/>
          </a:prstGeom>
        </p:spPr>
      </p:pic>
      <p:pic>
        <p:nvPicPr>
          <p:cNvPr id="1026" name="Picture 1025"/>
          <p:cNvPicPr>
            <a:picLocks noChangeAspect="1"/>
          </p:cNvPicPr>
          <p:nvPr/>
        </p:nvPicPr>
        <p:blipFill>
          <a:blip r:embed="rId19"/>
          <a:stretch>
            <a:fillRect/>
          </a:stretch>
        </p:blipFill>
        <p:spPr>
          <a:xfrm>
            <a:off x="7824598" y="5243580"/>
            <a:ext cx="330038" cy="165100"/>
          </a:xfrm>
          <a:prstGeom prst="rect">
            <a:avLst/>
          </a:prstGeom>
        </p:spPr>
      </p:pic>
      <p:pic>
        <p:nvPicPr>
          <p:cNvPr id="1027" name="Picture 1026"/>
          <p:cNvPicPr>
            <a:picLocks noChangeAspect="1"/>
          </p:cNvPicPr>
          <p:nvPr/>
        </p:nvPicPr>
        <p:blipFill>
          <a:blip r:embed="rId20"/>
          <a:stretch>
            <a:fillRect/>
          </a:stretch>
        </p:blipFill>
        <p:spPr>
          <a:xfrm>
            <a:off x="8577491" y="5243580"/>
            <a:ext cx="330038" cy="165100"/>
          </a:xfrm>
          <a:prstGeom prst="rect">
            <a:avLst/>
          </a:prstGeom>
        </p:spPr>
      </p:pic>
      <p:pic>
        <p:nvPicPr>
          <p:cNvPr id="1028" name="Picture 1027"/>
          <p:cNvPicPr>
            <a:picLocks noChangeAspect="1"/>
          </p:cNvPicPr>
          <p:nvPr/>
        </p:nvPicPr>
        <p:blipFill>
          <a:blip r:embed="rId21"/>
          <a:stretch>
            <a:fillRect/>
          </a:stretch>
        </p:blipFill>
        <p:spPr>
          <a:xfrm>
            <a:off x="9329657" y="5154680"/>
            <a:ext cx="342731" cy="342900"/>
          </a:xfrm>
          <a:prstGeom prst="rect">
            <a:avLst/>
          </a:prstGeom>
        </p:spPr>
      </p:pic>
      <p:pic>
        <p:nvPicPr>
          <p:cNvPr id="1029" name="Picture 1028"/>
          <p:cNvPicPr>
            <a:picLocks noChangeAspect="1"/>
          </p:cNvPicPr>
          <p:nvPr/>
        </p:nvPicPr>
        <p:blipFill>
          <a:blip r:embed="rId22"/>
          <a:stretch>
            <a:fillRect/>
          </a:stretch>
        </p:blipFill>
        <p:spPr>
          <a:xfrm>
            <a:off x="10127092" y="5230880"/>
            <a:ext cx="266569" cy="190500"/>
          </a:xfrm>
          <a:prstGeom prst="rect">
            <a:avLst/>
          </a:prstGeom>
        </p:spPr>
      </p:pic>
      <p:pic>
        <p:nvPicPr>
          <p:cNvPr id="1030" name="Picture 1029"/>
          <p:cNvPicPr>
            <a:picLocks noChangeAspect="1"/>
          </p:cNvPicPr>
          <p:nvPr/>
        </p:nvPicPr>
        <p:blipFill>
          <a:blip r:embed="rId23"/>
          <a:stretch>
            <a:fillRect/>
          </a:stretch>
        </p:blipFill>
        <p:spPr>
          <a:xfrm>
            <a:off x="10882429" y="5230880"/>
            <a:ext cx="266569" cy="190500"/>
          </a:xfrm>
          <a:prstGeom prst="rect">
            <a:avLst/>
          </a:prstGeom>
        </p:spPr>
      </p:pic>
    </p:spTree>
    <p:extLst>
      <p:ext uri="{BB962C8B-B14F-4D97-AF65-F5344CB8AC3E}">
        <p14:creationId xmlns:p14="http://schemas.microsoft.com/office/powerpoint/2010/main" val="230946650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Network</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2"/>
          <a:stretch>
            <a:fillRect/>
          </a:stretch>
        </p:blipFill>
        <p:spPr>
          <a:xfrm>
            <a:off x="4011130" y="2103437"/>
            <a:ext cx="393506" cy="381000"/>
          </a:xfrm>
          <a:prstGeom prst="rect">
            <a:avLst/>
          </a:prstGeom>
        </p:spPr>
      </p:pic>
      <p:pic>
        <p:nvPicPr>
          <p:cNvPr id="3" name="Picture 2"/>
          <p:cNvPicPr>
            <a:picLocks noChangeAspect="1"/>
          </p:cNvPicPr>
          <p:nvPr/>
        </p:nvPicPr>
        <p:blipFill>
          <a:blip r:embed="rId3"/>
          <a:stretch>
            <a:fillRect/>
          </a:stretch>
        </p:blipFill>
        <p:spPr>
          <a:xfrm>
            <a:off x="10063623" y="1370607"/>
            <a:ext cx="393506" cy="342900"/>
          </a:xfrm>
          <a:prstGeom prst="rect">
            <a:avLst/>
          </a:prstGeom>
        </p:spPr>
      </p:pic>
      <p:pic>
        <p:nvPicPr>
          <p:cNvPr id="4" name="Picture 3"/>
          <p:cNvPicPr>
            <a:picLocks noChangeAspect="1"/>
          </p:cNvPicPr>
          <p:nvPr/>
        </p:nvPicPr>
        <p:blipFill>
          <a:blip r:embed="rId4"/>
          <a:stretch>
            <a:fillRect/>
          </a:stretch>
        </p:blipFill>
        <p:spPr>
          <a:xfrm>
            <a:off x="9304269" y="1370607"/>
            <a:ext cx="393506" cy="342900"/>
          </a:xfrm>
          <a:prstGeom prst="rect">
            <a:avLst/>
          </a:prstGeom>
        </p:spPr>
      </p:pic>
      <p:pic>
        <p:nvPicPr>
          <p:cNvPr id="5" name="Picture 4"/>
          <p:cNvPicPr>
            <a:picLocks noChangeAspect="1"/>
          </p:cNvPicPr>
          <p:nvPr/>
        </p:nvPicPr>
        <p:blipFill>
          <a:blip r:embed="rId5"/>
          <a:stretch>
            <a:fillRect/>
          </a:stretch>
        </p:blipFill>
        <p:spPr>
          <a:xfrm>
            <a:off x="8545757" y="1370607"/>
            <a:ext cx="393506" cy="342900"/>
          </a:xfrm>
          <a:prstGeom prst="rect">
            <a:avLst/>
          </a:prstGeom>
        </p:spPr>
      </p:pic>
      <p:pic>
        <p:nvPicPr>
          <p:cNvPr id="6" name="Picture 5"/>
          <p:cNvPicPr>
            <a:picLocks noChangeAspect="1"/>
          </p:cNvPicPr>
          <p:nvPr/>
        </p:nvPicPr>
        <p:blipFill>
          <a:blip r:embed="rId6"/>
          <a:stretch>
            <a:fillRect/>
          </a:stretch>
        </p:blipFill>
        <p:spPr>
          <a:xfrm>
            <a:off x="1129319" y="2160587"/>
            <a:ext cx="114244" cy="266700"/>
          </a:xfrm>
          <a:prstGeom prst="rect">
            <a:avLst/>
          </a:prstGeom>
        </p:spPr>
      </p:pic>
      <p:pic>
        <p:nvPicPr>
          <p:cNvPr id="7" name="Picture 6"/>
          <p:cNvPicPr>
            <a:picLocks noChangeAspect="1"/>
          </p:cNvPicPr>
          <p:nvPr/>
        </p:nvPicPr>
        <p:blipFill>
          <a:blip r:embed="rId7"/>
          <a:stretch>
            <a:fillRect/>
          </a:stretch>
        </p:blipFill>
        <p:spPr>
          <a:xfrm>
            <a:off x="1812400" y="2147887"/>
            <a:ext cx="266569" cy="292100"/>
          </a:xfrm>
          <a:prstGeom prst="rect">
            <a:avLst/>
          </a:prstGeom>
        </p:spPr>
      </p:pic>
      <p:pic>
        <p:nvPicPr>
          <p:cNvPr id="34" name="Picture 33"/>
          <p:cNvPicPr>
            <a:picLocks noChangeAspect="1"/>
          </p:cNvPicPr>
          <p:nvPr/>
        </p:nvPicPr>
        <p:blipFill>
          <a:blip r:embed="rId8"/>
          <a:stretch>
            <a:fillRect/>
          </a:stretch>
        </p:blipFill>
        <p:spPr>
          <a:xfrm>
            <a:off x="7805558" y="1396007"/>
            <a:ext cx="368119" cy="292100"/>
          </a:xfrm>
          <a:prstGeom prst="rect">
            <a:avLst/>
          </a:prstGeom>
        </p:spPr>
      </p:pic>
      <p:pic>
        <p:nvPicPr>
          <p:cNvPr id="35" name="Picture 34"/>
          <p:cNvPicPr>
            <a:picLocks noChangeAspect="1"/>
          </p:cNvPicPr>
          <p:nvPr/>
        </p:nvPicPr>
        <p:blipFill>
          <a:blip r:embed="rId9"/>
          <a:stretch>
            <a:fillRect/>
          </a:stretch>
        </p:blipFill>
        <p:spPr>
          <a:xfrm>
            <a:off x="1774319" y="1345207"/>
            <a:ext cx="342731" cy="393700"/>
          </a:xfrm>
          <a:prstGeom prst="rect">
            <a:avLst/>
          </a:prstGeom>
        </p:spPr>
      </p:pic>
      <p:pic>
        <p:nvPicPr>
          <p:cNvPr id="36" name="Picture 35"/>
          <p:cNvPicPr>
            <a:picLocks noChangeAspect="1"/>
          </p:cNvPicPr>
          <p:nvPr/>
        </p:nvPicPr>
        <p:blipFill>
          <a:blip r:embed="rId10"/>
          <a:stretch>
            <a:fillRect/>
          </a:stretch>
        </p:blipFill>
        <p:spPr>
          <a:xfrm>
            <a:off x="2529656" y="2097087"/>
            <a:ext cx="342731" cy="393700"/>
          </a:xfrm>
          <a:prstGeom prst="rect">
            <a:avLst/>
          </a:prstGeom>
        </p:spPr>
      </p:pic>
      <p:pic>
        <p:nvPicPr>
          <p:cNvPr id="37" name="Picture 36"/>
          <p:cNvPicPr>
            <a:picLocks noChangeAspect="1"/>
          </p:cNvPicPr>
          <p:nvPr/>
        </p:nvPicPr>
        <p:blipFill>
          <a:blip r:embed="rId11"/>
          <a:stretch>
            <a:fillRect/>
          </a:stretch>
        </p:blipFill>
        <p:spPr>
          <a:xfrm>
            <a:off x="2529656" y="1345207"/>
            <a:ext cx="342731" cy="393700"/>
          </a:xfrm>
          <a:prstGeom prst="rect">
            <a:avLst/>
          </a:prstGeom>
        </p:spPr>
      </p:pic>
      <p:pic>
        <p:nvPicPr>
          <p:cNvPr id="38" name="Picture 37"/>
          <p:cNvPicPr>
            <a:picLocks noChangeAspect="1"/>
          </p:cNvPicPr>
          <p:nvPr/>
        </p:nvPicPr>
        <p:blipFill>
          <a:blip r:embed="rId12"/>
          <a:stretch>
            <a:fillRect/>
          </a:stretch>
        </p:blipFill>
        <p:spPr>
          <a:xfrm>
            <a:off x="3289975" y="2097087"/>
            <a:ext cx="342731" cy="393700"/>
          </a:xfrm>
          <a:prstGeom prst="rect">
            <a:avLst/>
          </a:prstGeom>
        </p:spPr>
      </p:pic>
      <p:pic>
        <p:nvPicPr>
          <p:cNvPr id="39" name="Picture 38"/>
          <p:cNvPicPr>
            <a:picLocks noChangeAspect="1"/>
          </p:cNvPicPr>
          <p:nvPr/>
        </p:nvPicPr>
        <p:blipFill>
          <a:blip r:embed="rId13"/>
          <a:stretch>
            <a:fillRect/>
          </a:stretch>
        </p:blipFill>
        <p:spPr>
          <a:xfrm>
            <a:off x="3289975" y="1345207"/>
            <a:ext cx="342731" cy="393700"/>
          </a:xfrm>
          <a:prstGeom prst="rect">
            <a:avLst/>
          </a:prstGeom>
        </p:spPr>
      </p:pic>
      <p:pic>
        <p:nvPicPr>
          <p:cNvPr id="40" name="Picture 39"/>
          <p:cNvPicPr>
            <a:picLocks noChangeAspect="1"/>
          </p:cNvPicPr>
          <p:nvPr/>
        </p:nvPicPr>
        <p:blipFill>
          <a:blip r:embed="rId14"/>
          <a:stretch>
            <a:fillRect/>
          </a:stretch>
        </p:blipFill>
        <p:spPr>
          <a:xfrm>
            <a:off x="4011130" y="1408707"/>
            <a:ext cx="393506" cy="266700"/>
          </a:xfrm>
          <a:prstGeom prst="rect">
            <a:avLst/>
          </a:prstGeom>
        </p:spPr>
      </p:pic>
      <p:pic>
        <p:nvPicPr>
          <p:cNvPr id="41" name="Picture 40"/>
          <p:cNvPicPr>
            <a:picLocks noChangeAspect="1"/>
          </p:cNvPicPr>
          <p:nvPr/>
        </p:nvPicPr>
        <p:blipFill>
          <a:blip r:embed="rId15"/>
          <a:stretch>
            <a:fillRect/>
          </a:stretch>
        </p:blipFill>
        <p:spPr>
          <a:xfrm>
            <a:off x="4766467" y="1421407"/>
            <a:ext cx="393506" cy="241300"/>
          </a:xfrm>
          <a:prstGeom prst="rect">
            <a:avLst/>
          </a:prstGeom>
        </p:spPr>
      </p:pic>
      <p:pic>
        <p:nvPicPr>
          <p:cNvPr id="42" name="Picture 41"/>
          <p:cNvPicPr>
            <a:picLocks noChangeAspect="1"/>
          </p:cNvPicPr>
          <p:nvPr/>
        </p:nvPicPr>
        <p:blipFill>
          <a:blip r:embed="rId16"/>
          <a:stretch>
            <a:fillRect/>
          </a:stretch>
        </p:blipFill>
        <p:spPr>
          <a:xfrm>
            <a:off x="5527490" y="1421407"/>
            <a:ext cx="393506" cy="241300"/>
          </a:xfrm>
          <a:prstGeom prst="rect">
            <a:avLst/>
          </a:prstGeom>
        </p:spPr>
      </p:pic>
      <p:pic>
        <p:nvPicPr>
          <p:cNvPr id="43" name="Picture 42"/>
          <p:cNvPicPr>
            <a:picLocks noChangeAspect="1"/>
          </p:cNvPicPr>
          <p:nvPr/>
        </p:nvPicPr>
        <p:blipFill>
          <a:blip r:embed="rId17"/>
          <a:stretch>
            <a:fillRect/>
          </a:stretch>
        </p:blipFill>
        <p:spPr>
          <a:xfrm>
            <a:off x="6277208" y="1408707"/>
            <a:ext cx="393506" cy="266700"/>
          </a:xfrm>
          <a:prstGeom prst="rect">
            <a:avLst/>
          </a:prstGeom>
        </p:spPr>
      </p:pic>
      <p:pic>
        <p:nvPicPr>
          <p:cNvPr id="44" name="Picture 43"/>
          <p:cNvPicPr>
            <a:picLocks noChangeAspect="1"/>
          </p:cNvPicPr>
          <p:nvPr/>
        </p:nvPicPr>
        <p:blipFill>
          <a:blip r:embed="rId18"/>
          <a:stretch>
            <a:fillRect/>
          </a:stretch>
        </p:blipFill>
        <p:spPr>
          <a:xfrm>
            <a:off x="10812613" y="1345207"/>
            <a:ext cx="406200" cy="393700"/>
          </a:xfrm>
          <a:prstGeom prst="rect">
            <a:avLst/>
          </a:prstGeom>
        </p:spPr>
      </p:pic>
      <p:pic>
        <p:nvPicPr>
          <p:cNvPr id="45" name="Picture 44"/>
          <p:cNvPicPr>
            <a:picLocks noChangeAspect="1"/>
          </p:cNvPicPr>
          <p:nvPr/>
        </p:nvPicPr>
        <p:blipFill>
          <a:blip r:embed="rId19"/>
          <a:stretch>
            <a:fillRect/>
          </a:stretch>
        </p:blipFill>
        <p:spPr>
          <a:xfrm>
            <a:off x="5527490" y="2103437"/>
            <a:ext cx="393506" cy="381000"/>
          </a:xfrm>
          <a:prstGeom prst="rect">
            <a:avLst/>
          </a:prstGeom>
        </p:spPr>
      </p:pic>
      <p:pic>
        <p:nvPicPr>
          <p:cNvPr id="142" name="Picture 141"/>
          <p:cNvPicPr>
            <a:picLocks noChangeAspect="1"/>
          </p:cNvPicPr>
          <p:nvPr/>
        </p:nvPicPr>
        <p:blipFill>
          <a:blip r:embed="rId20"/>
          <a:stretch>
            <a:fillRect/>
          </a:stretch>
        </p:blipFill>
        <p:spPr>
          <a:xfrm>
            <a:off x="1065851" y="1357907"/>
            <a:ext cx="241181" cy="368300"/>
          </a:xfrm>
          <a:prstGeom prst="rect">
            <a:avLst/>
          </a:prstGeom>
        </p:spPr>
      </p:pic>
      <p:pic>
        <p:nvPicPr>
          <p:cNvPr id="143" name="Picture 142"/>
          <p:cNvPicPr>
            <a:picLocks noChangeAspect="1"/>
          </p:cNvPicPr>
          <p:nvPr/>
        </p:nvPicPr>
        <p:blipFill>
          <a:blip r:embed="rId19"/>
          <a:stretch>
            <a:fillRect/>
          </a:stretch>
        </p:blipFill>
        <p:spPr>
          <a:xfrm>
            <a:off x="4766467" y="2103437"/>
            <a:ext cx="393506" cy="381000"/>
          </a:xfrm>
          <a:prstGeom prst="rect">
            <a:avLst/>
          </a:prstGeom>
        </p:spPr>
      </p:pic>
      <p:pic>
        <p:nvPicPr>
          <p:cNvPr id="144" name="Picture 143"/>
          <p:cNvPicPr>
            <a:picLocks noChangeAspect="1"/>
          </p:cNvPicPr>
          <p:nvPr/>
        </p:nvPicPr>
        <p:blipFill>
          <a:blip r:embed="rId21"/>
          <a:stretch>
            <a:fillRect/>
          </a:stretch>
        </p:blipFill>
        <p:spPr>
          <a:xfrm>
            <a:off x="7032545" y="1408707"/>
            <a:ext cx="393506" cy="266700"/>
          </a:xfrm>
          <a:prstGeom prst="rect">
            <a:avLst/>
          </a:prstGeom>
        </p:spPr>
      </p:pic>
      <p:sp>
        <p:nvSpPr>
          <p:cNvPr id="531" name="TextBox 530"/>
          <p:cNvSpPr txBox="1">
            <a:spLocks/>
          </p:cNvSpPr>
          <p:nvPr/>
        </p:nvSpPr>
        <p:spPr>
          <a:xfrm>
            <a:off x="3527745" y="2911422"/>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Shipping</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148" name="Picture 147"/>
          <p:cNvPicPr>
            <a:picLocks noChangeAspect="1"/>
          </p:cNvPicPr>
          <p:nvPr/>
        </p:nvPicPr>
        <p:blipFill>
          <a:blip r:embed="rId22"/>
          <a:stretch>
            <a:fillRect/>
          </a:stretch>
        </p:blipFill>
        <p:spPr>
          <a:xfrm>
            <a:off x="1748931" y="3650002"/>
            <a:ext cx="393506" cy="330200"/>
          </a:xfrm>
          <a:prstGeom prst="rect">
            <a:avLst/>
          </a:prstGeom>
        </p:spPr>
      </p:pic>
      <p:pic>
        <p:nvPicPr>
          <p:cNvPr id="151" name="Picture 150"/>
          <p:cNvPicPr>
            <a:picLocks noChangeAspect="1"/>
          </p:cNvPicPr>
          <p:nvPr/>
        </p:nvPicPr>
        <p:blipFill>
          <a:blip r:embed="rId23"/>
          <a:stretch>
            <a:fillRect/>
          </a:stretch>
        </p:blipFill>
        <p:spPr>
          <a:xfrm>
            <a:off x="1053157" y="3694452"/>
            <a:ext cx="266569" cy="241300"/>
          </a:xfrm>
          <a:prstGeom prst="rect">
            <a:avLst/>
          </a:prstGeom>
        </p:spPr>
      </p:pic>
      <p:pic>
        <p:nvPicPr>
          <p:cNvPr id="152" name="Picture 151"/>
          <p:cNvPicPr>
            <a:picLocks noChangeAspect="1"/>
          </p:cNvPicPr>
          <p:nvPr/>
        </p:nvPicPr>
        <p:blipFill>
          <a:blip r:embed="rId24"/>
          <a:stretch>
            <a:fillRect/>
          </a:stretch>
        </p:blipFill>
        <p:spPr>
          <a:xfrm>
            <a:off x="2529656" y="3694452"/>
            <a:ext cx="342731" cy="241300"/>
          </a:xfrm>
          <a:prstGeom prst="rect">
            <a:avLst/>
          </a:prstGeom>
        </p:spPr>
      </p:pic>
      <p:pic>
        <p:nvPicPr>
          <p:cNvPr id="153" name="Picture 152"/>
          <p:cNvPicPr>
            <a:picLocks noChangeAspect="1"/>
          </p:cNvPicPr>
          <p:nvPr/>
        </p:nvPicPr>
        <p:blipFill>
          <a:blip r:embed="rId25"/>
          <a:stretch>
            <a:fillRect/>
          </a:stretch>
        </p:blipFill>
        <p:spPr>
          <a:xfrm>
            <a:off x="3270934" y="3700802"/>
            <a:ext cx="380813" cy="228600"/>
          </a:xfrm>
          <a:prstGeom prst="rect">
            <a:avLst/>
          </a:prstGeom>
        </p:spPr>
      </p:pic>
      <p:pic>
        <p:nvPicPr>
          <p:cNvPr id="154" name="Picture 153"/>
          <p:cNvPicPr>
            <a:picLocks noChangeAspect="1"/>
          </p:cNvPicPr>
          <p:nvPr/>
        </p:nvPicPr>
        <p:blipFill>
          <a:blip r:embed="rId26"/>
          <a:stretch>
            <a:fillRect/>
          </a:stretch>
        </p:blipFill>
        <p:spPr>
          <a:xfrm>
            <a:off x="6315289" y="3643652"/>
            <a:ext cx="317344" cy="342900"/>
          </a:xfrm>
          <a:prstGeom prst="rect">
            <a:avLst/>
          </a:prstGeom>
        </p:spPr>
      </p:pic>
      <p:pic>
        <p:nvPicPr>
          <p:cNvPr id="155" name="Picture 154"/>
          <p:cNvPicPr>
            <a:picLocks noChangeAspect="1"/>
          </p:cNvPicPr>
          <p:nvPr/>
        </p:nvPicPr>
        <p:blipFill>
          <a:blip r:embed="rId27"/>
          <a:stretch>
            <a:fillRect/>
          </a:stretch>
        </p:blipFill>
        <p:spPr>
          <a:xfrm>
            <a:off x="4030171" y="3681752"/>
            <a:ext cx="355425" cy="266700"/>
          </a:xfrm>
          <a:prstGeom prst="rect">
            <a:avLst/>
          </a:prstGeom>
        </p:spPr>
      </p:pic>
      <p:pic>
        <p:nvPicPr>
          <p:cNvPr id="156" name="Picture 155"/>
          <p:cNvPicPr>
            <a:picLocks noChangeAspect="1"/>
          </p:cNvPicPr>
          <p:nvPr/>
        </p:nvPicPr>
        <p:blipFill>
          <a:blip r:embed="rId28"/>
          <a:stretch>
            <a:fillRect/>
          </a:stretch>
        </p:blipFill>
        <p:spPr>
          <a:xfrm>
            <a:off x="4810895" y="3656352"/>
            <a:ext cx="304650" cy="317500"/>
          </a:xfrm>
          <a:prstGeom prst="rect">
            <a:avLst/>
          </a:prstGeom>
        </p:spPr>
      </p:pic>
      <p:pic>
        <p:nvPicPr>
          <p:cNvPr id="157" name="Picture 156"/>
          <p:cNvPicPr>
            <a:picLocks noChangeAspect="1"/>
          </p:cNvPicPr>
          <p:nvPr/>
        </p:nvPicPr>
        <p:blipFill>
          <a:blip r:embed="rId29"/>
          <a:stretch>
            <a:fillRect/>
          </a:stretch>
        </p:blipFill>
        <p:spPr>
          <a:xfrm>
            <a:off x="5578265" y="3618252"/>
            <a:ext cx="291956" cy="393700"/>
          </a:xfrm>
          <a:prstGeom prst="rect">
            <a:avLst/>
          </a:prstGeom>
        </p:spPr>
      </p:pic>
      <p:pic>
        <p:nvPicPr>
          <p:cNvPr id="158" name="Picture 157"/>
          <p:cNvPicPr>
            <a:picLocks noChangeAspect="1"/>
          </p:cNvPicPr>
          <p:nvPr/>
        </p:nvPicPr>
        <p:blipFill>
          <a:blip r:embed="rId30"/>
          <a:stretch>
            <a:fillRect/>
          </a:stretch>
        </p:blipFill>
        <p:spPr>
          <a:xfrm>
            <a:off x="7070626" y="3637302"/>
            <a:ext cx="317344" cy="355600"/>
          </a:xfrm>
          <a:prstGeom prst="rect">
            <a:avLst/>
          </a:prstGeom>
        </p:spPr>
      </p:pic>
      <p:pic>
        <p:nvPicPr>
          <p:cNvPr id="159" name="Picture 158"/>
          <p:cNvPicPr>
            <a:picLocks noChangeAspect="1"/>
          </p:cNvPicPr>
          <p:nvPr/>
        </p:nvPicPr>
        <p:blipFill>
          <a:blip r:embed="rId31"/>
          <a:stretch>
            <a:fillRect/>
          </a:stretch>
        </p:blipFill>
        <p:spPr>
          <a:xfrm>
            <a:off x="7818252" y="3675402"/>
            <a:ext cx="342731" cy="279400"/>
          </a:xfrm>
          <a:prstGeom prst="rect">
            <a:avLst/>
          </a:prstGeom>
        </p:spPr>
      </p:pic>
      <p:pic>
        <p:nvPicPr>
          <p:cNvPr id="160" name="Picture 159"/>
          <p:cNvPicPr>
            <a:picLocks noChangeAspect="1"/>
          </p:cNvPicPr>
          <p:nvPr/>
        </p:nvPicPr>
        <p:blipFill>
          <a:blip r:embed="rId32"/>
          <a:stretch>
            <a:fillRect/>
          </a:stretch>
        </p:blipFill>
        <p:spPr>
          <a:xfrm>
            <a:off x="8552104" y="3656352"/>
            <a:ext cx="380813" cy="317500"/>
          </a:xfrm>
          <a:prstGeom prst="rect">
            <a:avLst/>
          </a:prstGeom>
        </p:spPr>
      </p:pic>
      <p:pic>
        <p:nvPicPr>
          <p:cNvPr id="161" name="Picture 160"/>
          <p:cNvPicPr>
            <a:picLocks noChangeAspect="1"/>
          </p:cNvPicPr>
          <p:nvPr/>
        </p:nvPicPr>
        <p:blipFill>
          <a:blip r:embed="rId33"/>
          <a:stretch>
            <a:fillRect/>
          </a:stretch>
        </p:blipFill>
        <p:spPr>
          <a:xfrm>
            <a:off x="9316963" y="3643652"/>
            <a:ext cx="368119" cy="342900"/>
          </a:xfrm>
          <a:prstGeom prst="rect">
            <a:avLst/>
          </a:prstGeom>
        </p:spPr>
      </p:pic>
      <p:pic>
        <p:nvPicPr>
          <p:cNvPr id="162" name="Picture 161"/>
          <p:cNvPicPr>
            <a:picLocks noChangeAspect="1"/>
          </p:cNvPicPr>
          <p:nvPr/>
        </p:nvPicPr>
        <p:blipFill>
          <a:blip r:embed="rId34"/>
          <a:stretch>
            <a:fillRect/>
          </a:stretch>
        </p:blipFill>
        <p:spPr>
          <a:xfrm>
            <a:off x="10082664" y="3694452"/>
            <a:ext cx="355425" cy="241300"/>
          </a:xfrm>
          <a:prstGeom prst="rect">
            <a:avLst/>
          </a:prstGeom>
        </p:spPr>
      </p:pic>
      <p:pic>
        <p:nvPicPr>
          <p:cNvPr id="163" name="Picture 162"/>
          <p:cNvPicPr>
            <a:picLocks noChangeAspect="1"/>
          </p:cNvPicPr>
          <p:nvPr/>
        </p:nvPicPr>
        <p:blipFill>
          <a:blip r:embed="rId35"/>
          <a:stretch>
            <a:fillRect/>
          </a:stretch>
        </p:blipFill>
        <p:spPr>
          <a:xfrm>
            <a:off x="10869735" y="3605552"/>
            <a:ext cx="291956" cy="419100"/>
          </a:xfrm>
          <a:prstGeom prst="rect">
            <a:avLst/>
          </a:prstGeom>
        </p:spPr>
      </p:pic>
      <p:sp>
        <p:nvSpPr>
          <p:cNvPr id="549" name="TextBox 548"/>
          <p:cNvSpPr txBox="1">
            <a:spLocks/>
          </p:cNvSpPr>
          <p:nvPr/>
        </p:nvSpPr>
        <p:spPr>
          <a:xfrm>
            <a:off x="3521393" y="4417672"/>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Shopping</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164" name="Picture 163"/>
          <p:cNvPicPr>
            <a:picLocks noChangeAspect="1"/>
          </p:cNvPicPr>
          <p:nvPr/>
        </p:nvPicPr>
        <p:blipFill>
          <a:blip r:embed="rId36"/>
          <a:stretch>
            <a:fillRect/>
          </a:stretch>
        </p:blipFill>
        <p:spPr>
          <a:xfrm>
            <a:off x="1787012" y="5141980"/>
            <a:ext cx="317344" cy="368300"/>
          </a:xfrm>
          <a:prstGeom prst="rect">
            <a:avLst/>
          </a:prstGeom>
        </p:spPr>
      </p:pic>
      <p:pic>
        <p:nvPicPr>
          <p:cNvPr id="165" name="Picture 164"/>
          <p:cNvPicPr>
            <a:picLocks noChangeAspect="1"/>
          </p:cNvPicPr>
          <p:nvPr/>
        </p:nvPicPr>
        <p:blipFill>
          <a:blip r:embed="rId37"/>
          <a:stretch>
            <a:fillRect/>
          </a:stretch>
        </p:blipFill>
        <p:spPr>
          <a:xfrm>
            <a:off x="9355044" y="5180080"/>
            <a:ext cx="291956" cy="292100"/>
          </a:xfrm>
          <a:prstGeom prst="rect">
            <a:avLst/>
          </a:prstGeom>
        </p:spPr>
      </p:pic>
      <p:pic>
        <p:nvPicPr>
          <p:cNvPr id="166" name="Picture 165"/>
          <p:cNvPicPr>
            <a:picLocks noChangeAspect="1"/>
          </p:cNvPicPr>
          <p:nvPr/>
        </p:nvPicPr>
        <p:blipFill>
          <a:blip r:embed="rId38"/>
          <a:stretch>
            <a:fillRect/>
          </a:stretch>
        </p:blipFill>
        <p:spPr>
          <a:xfrm>
            <a:off x="8571145" y="5167380"/>
            <a:ext cx="342731" cy="317500"/>
          </a:xfrm>
          <a:prstGeom prst="rect">
            <a:avLst/>
          </a:prstGeom>
        </p:spPr>
      </p:pic>
      <p:pic>
        <p:nvPicPr>
          <p:cNvPr id="167" name="Picture 166"/>
          <p:cNvPicPr>
            <a:picLocks noChangeAspect="1"/>
          </p:cNvPicPr>
          <p:nvPr/>
        </p:nvPicPr>
        <p:blipFill>
          <a:blip r:embed="rId39"/>
          <a:stretch>
            <a:fillRect/>
          </a:stretch>
        </p:blipFill>
        <p:spPr>
          <a:xfrm>
            <a:off x="2504268" y="5154680"/>
            <a:ext cx="393506" cy="342900"/>
          </a:xfrm>
          <a:prstGeom prst="rect">
            <a:avLst/>
          </a:prstGeom>
        </p:spPr>
      </p:pic>
      <p:pic>
        <p:nvPicPr>
          <p:cNvPr id="168" name="Picture 167"/>
          <p:cNvPicPr>
            <a:picLocks noChangeAspect="1"/>
          </p:cNvPicPr>
          <p:nvPr/>
        </p:nvPicPr>
        <p:blipFill>
          <a:blip r:embed="rId40"/>
          <a:stretch>
            <a:fillRect/>
          </a:stretch>
        </p:blipFill>
        <p:spPr>
          <a:xfrm>
            <a:off x="4036518" y="5154680"/>
            <a:ext cx="342731" cy="342900"/>
          </a:xfrm>
          <a:prstGeom prst="rect">
            <a:avLst/>
          </a:prstGeom>
        </p:spPr>
      </p:pic>
      <p:pic>
        <p:nvPicPr>
          <p:cNvPr id="169" name="Picture 168"/>
          <p:cNvPicPr>
            <a:picLocks noChangeAspect="1"/>
          </p:cNvPicPr>
          <p:nvPr/>
        </p:nvPicPr>
        <p:blipFill>
          <a:blip r:embed="rId41"/>
          <a:stretch>
            <a:fillRect/>
          </a:stretch>
        </p:blipFill>
        <p:spPr>
          <a:xfrm>
            <a:off x="3277281" y="5167380"/>
            <a:ext cx="368119" cy="317500"/>
          </a:xfrm>
          <a:prstGeom prst="rect">
            <a:avLst/>
          </a:prstGeom>
        </p:spPr>
      </p:pic>
      <p:pic>
        <p:nvPicPr>
          <p:cNvPr id="170" name="Picture 169"/>
          <p:cNvPicPr>
            <a:picLocks noChangeAspect="1"/>
          </p:cNvPicPr>
          <p:nvPr/>
        </p:nvPicPr>
        <p:blipFill>
          <a:blip r:embed="rId42"/>
          <a:stretch>
            <a:fillRect/>
          </a:stretch>
        </p:blipFill>
        <p:spPr>
          <a:xfrm>
            <a:off x="1040463" y="5154680"/>
            <a:ext cx="291956" cy="342900"/>
          </a:xfrm>
          <a:prstGeom prst="rect">
            <a:avLst/>
          </a:prstGeom>
        </p:spPr>
      </p:pic>
      <p:pic>
        <p:nvPicPr>
          <p:cNvPr id="171" name="Picture 170"/>
          <p:cNvPicPr>
            <a:picLocks noChangeAspect="1"/>
          </p:cNvPicPr>
          <p:nvPr/>
        </p:nvPicPr>
        <p:blipFill>
          <a:blip r:embed="rId43"/>
          <a:stretch>
            <a:fillRect/>
          </a:stretch>
        </p:blipFill>
        <p:spPr>
          <a:xfrm>
            <a:off x="4855323" y="5167380"/>
            <a:ext cx="215794" cy="317500"/>
          </a:xfrm>
          <a:prstGeom prst="rect">
            <a:avLst/>
          </a:prstGeom>
        </p:spPr>
      </p:pic>
      <p:pic>
        <p:nvPicPr>
          <p:cNvPr id="172" name="Picture 171"/>
          <p:cNvPicPr>
            <a:picLocks noChangeAspect="1"/>
          </p:cNvPicPr>
          <p:nvPr/>
        </p:nvPicPr>
        <p:blipFill>
          <a:blip r:embed="rId44"/>
          <a:stretch>
            <a:fillRect/>
          </a:stretch>
        </p:blipFill>
        <p:spPr>
          <a:xfrm>
            <a:off x="6277208" y="5135630"/>
            <a:ext cx="393506" cy="381000"/>
          </a:xfrm>
          <a:prstGeom prst="rect">
            <a:avLst/>
          </a:prstGeom>
        </p:spPr>
      </p:pic>
      <p:pic>
        <p:nvPicPr>
          <p:cNvPr id="173" name="Picture 172"/>
          <p:cNvPicPr>
            <a:picLocks noChangeAspect="1"/>
          </p:cNvPicPr>
          <p:nvPr/>
        </p:nvPicPr>
        <p:blipFill>
          <a:blip r:embed="rId45"/>
          <a:stretch>
            <a:fillRect/>
          </a:stretch>
        </p:blipFill>
        <p:spPr>
          <a:xfrm>
            <a:off x="7045239" y="5148330"/>
            <a:ext cx="368119" cy="355600"/>
          </a:xfrm>
          <a:prstGeom prst="rect">
            <a:avLst/>
          </a:prstGeom>
        </p:spPr>
      </p:pic>
      <p:pic>
        <p:nvPicPr>
          <p:cNvPr id="174" name="Picture 173"/>
          <p:cNvPicPr>
            <a:picLocks noChangeAspect="1"/>
          </p:cNvPicPr>
          <p:nvPr/>
        </p:nvPicPr>
        <p:blipFill>
          <a:blip r:embed="rId46"/>
          <a:stretch>
            <a:fillRect/>
          </a:stretch>
        </p:blipFill>
        <p:spPr>
          <a:xfrm>
            <a:off x="7805558" y="5148330"/>
            <a:ext cx="368119" cy="355600"/>
          </a:xfrm>
          <a:prstGeom prst="rect">
            <a:avLst/>
          </a:prstGeom>
        </p:spPr>
      </p:pic>
      <p:pic>
        <p:nvPicPr>
          <p:cNvPr id="175" name="Picture 174"/>
          <p:cNvPicPr>
            <a:picLocks noChangeAspect="1"/>
          </p:cNvPicPr>
          <p:nvPr/>
        </p:nvPicPr>
        <p:blipFill>
          <a:blip r:embed="rId47"/>
          <a:stretch>
            <a:fillRect/>
          </a:stretch>
        </p:blipFill>
        <p:spPr>
          <a:xfrm>
            <a:off x="10907816" y="5167380"/>
            <a:ext cx="215794" cy="317500"/>
          </a:xfrm>
          <a:prstGeom prst="rect">
            <a:avLst/>
          </a:prstGeom>
        </p:spPr>
      </p:pic>
      <p:pic>
        <p:nvPicPr>
          <p:cNvPr id="177" name="Picture 176"/>
          <p:cNvPicPr>
            <a:picLocks noChangeAspect="1"/>
          </p:cNvPicPr>
          <p:nvPr/>
        </p:nvPicPr>
        <p:blipFill>
          <a:blip r:embed="rId48"/>
          <a:stretch>
            <a:fillRect/>
          </a:stretch>
        </p:blipFill>
        <p:spPr>
          <a:xfrm>
            <a:off x="10089011" y="5180080"/>
            <a:ext cx="342731" cy="292100"/>
          </a:xfrm>
          <a:prstGeom prst="rect">
            <a:avLst/>
          </a:prstGeom>
        </p:spPr>
      </p:pic>
      <p:pic>
        <p:nvPicPr>
          <p:cNvPr id="180" name="Picture 179"/>
          <p:cNvPicPr>
            <a:picLocks noChangeAspect="1"/>
          </p:cNvPicPr>
          <p:nvPr/>
        </p:nvPicPr>
        <p:blipFill>
          <a:blip r:embed="rId49"/>
          <a:stretch>
            <a:fillRect/>
          </a:stretch>
        </p:blipFill>
        <p:spPr>
          <a:xfrm>
            <a:off x="5609999" y="5129280"/>
            <a:ext cx="228488" cy="393700"/>
          </a:xfrm>
          <a:prstGeom prst="rect">
            <a:avLst/>
          </a:prstGeom>
        </p:spPr>
      </p:pic>
    </p:spTree>
    <p:extLst>
      <p:ext uri="{BB962C8B-B14F-4D97-AF65-F5344CB8AC3E}">
        <p14:creationId xmlns:p14="http://schemas.microsoft.com/office/powerpoint/2010/main" val="26253382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Social Media</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2"/>
          <a:stretch>
            <a:fillRect/>
          </a:stretch>
        </p:blipFill>
        <p:spPr>
          <a:xfrm>
            <a:off x="9304269" y="1345207"/>
            <a:ext cx="393506" cy="393700"/>
          </a:xfrm>
          <a:prstGeom prst="rect">
            <a:avLst/>
          </a:prstGeom>
        </p:spPr>
      </p:pic>
      <p:pic>
        <p:nvPicPr>
          <p:cNvPr id="9" name="Picture 8"/>
          <p:cNvPicPr>
            <a:picLocks noChangeAspect="1"/>
          </p:cNvPicPr>
          <p:nvPr/>
        </p:nvPicPr>
        <p:blipFill>
          <a:blip r:embed="rId3"/>
          <a:stretch>
            <a:fillRect/>
          </a:stretch>
        </p:blipFill>
        <p:spPr>
          <a:xfrm>
            <a:off x="8545757" y="1383307"/>
            <a:ext cx="393506" cy="317500"/>
          </a:xfrm>
          <a:prstGeom prst="rect">
            <a:avLst/>
          </a:prstGeom>
        </p:spPr>
      </p:pic>
      <p:pic>
        <p:nvPicPr>
          <p:cNvPr id="10" name="Picture 9"/>
          <p:cNvPicPr>
            <a:picLocks noChangeAspect="1"/>
          </p:cNvPicPr>
          <p:nvPr/>
        </p:nvPicPr>
        <p:blipFill>
          <a:blip r:embed="rId4"/>
          <a:stretch>
            <a:fillRect/>
          </a:stretch>
        </p:blipFill>
        <p:spPr>
          <a:xfrm>
            <a:off x="1856828" y="1396007"/>
            <a:ext cx="177713" cy="292100"/>
          </a:xfrm>
          <a:prstGeom prst="rect">
            <a:avLst/>
          </a:prstGeom>
        </p:spPr>
      </p:pic>
      <p:pic>
        <p:nvPicPr>
          <p:cNvPr id="11" name="Picture 10"/>
          <p:cNvPicPr>
            <a:picLocks noChangeAspect="1"/>
          </p:cNvPicPr>
          <p:nvPr/>
        </p:nvPicPr>
        <p:blipFill>
          <a:blip r:embed="rId5"/>
          <a:stretch>
            <a:fillRect/>
          </a:stretch>
        </p:blipFill>
        <p:spPr>
          <a:xfrm>
            <a:off x="7792864" y="1345207"/>
            <a:ext cx="393506" cy="393700"/>
          </a:xfrm>
          <a:prstGeom prst="rect">
            <a:avLst/>
          </a:prstGeom>
        </p:spPr>
      </p:pic>
      <p:pic>
        <p:nvPicPr>
          <p:cNvPr id="12" name="Picture 11"/>
          <p:cNvPicPr>
            <a:picLocks noChangeAspect="1"/>
          </p:cNvPicPr>
          <p:nvPr/>
        </p:nvPicPr>
        <p:blipFill>
          <a:blip r:embed="rId6"/>
          <a:stretch>
            <a:fillRect/>
          </a:stretch>
        </p:blipFill>
        <p:spPr>
          <a:xfrm>
            <a:off x="1116626" y="1383307"/>
            <a:ext cx="139631" cy="317500"/>
          </a:xfrm>
          <a:prstGeom prst="rect">
            <a:avLst/>
          </a:prstGeom>
        </p:spPr>
      </p:pic>
      <p:pic>
        <p:nvPicPr>
          <p:cNvPr id="13" name="Picture 12"/>
          <p:cNvPicPr>
            <a:picLocks noChangeAspect="1"/>
          </p:cNvPicPr>
          <p:nvPr/>
        </p:nvPicPr>
        <p:blipFill>
          <a:blip r:embed="rId7"/>
          <a:stretch>
            <a:fillRect/>
          </a:stretch>
        </p:blipFill>
        <p:spPr>
          <a:xfrm>
            <a:off x="7045239" y="1396007"/>
            <a:ext cx="368119" cy="292100"/>
          </a:xfrm>
          <a:prstGeom prst="rect">
            <a:avLst/>
          </a:prstGeom>
        </p:spPr>
      </p:pic>
      <p:pic>
        <p:nvPicPr>
          <p:cNvPr id="14" name="Picture 13"/>
          <p:cNvPicPr>
            <a:picLocks noChangeAspect="1"/>
          </p:cNvPicPr>
          <p:nvPr/>
        </p:nvPicPr>
        <p:blipFill>
          <a:blip r:embed="rId8"/>
          <a:stretch>
            <a:fillRect/>
          </a:stretch>
        </p:blipFill>
        <p:spPr>
          <a:xfrm>
            <a:off x="6315289" y="1383307"/>
            <a:ext cx="317344" cy="317500"/>
          </a:xfrm>
          <a:prstGeom prst="rect">
            <a:avLst/>
          </a:prstGeom>
        </p:spPr>
      </p:pic>
      <p:pic>
        <p:nvPicPr>
          <p:cNvPr id="15" name="Picture 14"/>
          <p:cNvPicPr>
            <a:picLocks noChangeAspect="1"/>
          </p:cNvPicPr>
          <p:nvPr/>
        </p:nvPicPr>
        <p:blipFill>
          <a:blip r:embed="rId9"/>
          <a:stretch>
            <a:fillRect/>
          </a:stretch>
        </p:blipFill>
        <p:spPr>
          <a:xfrm>
            <a:off x="4817242" y="1421407"/>
            <a:ext cx="291956" cy="241300"/>
          </a:xfrm>
          <a:prstGeom prst="rect">
            <a:avLst/>
          </a:prstGeom>
        </p:spPr>
      </p:pic>
      <p:pic>
        <p:nvPicPr>
          <p:cNvPr id="16" name="Picture 15"/>
          <p:cNvPicPr>
            <a:picLocks noChangeAspect="1"/>
          </p:cNvPicPr>
          <p:nvPr/>
        </p:nvPicPr>
        <p:blipFill>
          <a:blip r:embed="rId10"/>
          <a:stretch>
            <a:fillRect/>
          </a:stretch>
        </p:blipFill>
        <p:spPr>
          <a:xfrm>
            <a:off x="2580431" y="1421407"/>
            <a:ext cx="241181" cy="241300"/>
          </a:xfrm>
          <a:prstGeom prst="rect">
            <a:avLst/>
          </a:prstGeom>
        </p:spPr>
      </p:pic>
      <p:pic>
        <p:nvPicPr>
          <p:cNvPr id="17" name="Picture 16"/>
          <p:cNvPicPr>
            <a:picLocks noChangeAspect="1"/>
          </p:cNvPicPr>
          <p:nvPr/>
        </p:nvPicPr>
        <p:blipFill>
          <a:blip r:embed="rId11"/>
          <a:stretch>
            <a:fillRect/>
          </a:stretch>
        </p:blipFill>
        <p:spPr>
          <a:xfrm>
            <a:off x="4087293" y="1396007"/>
            <a:ext cx="241181" cy="292100"/>
          </a:xfrm>
          <a:prstGeom prst="rect">
            <a:avLst/>
          </a:prstGeom>
        </p:spPr>
      </p:pic>
      <p:pic>
        <p:nvPicPr>
          <p:cNvPr id="18" name="Picture 17"/>
          <p:cNvPicPr>
            <a:picLocks noChangeAspect="1"/>
          </p:cNvPicPr>
          <p:nvPr/>
        </p:nvPicPr>
        <p:blipFill>
          <a:blip r:embed="rId12"/>
          <a:stretch>
            <a:fillRect/>
          </a:stretch>
        </p:blipFill>
        <p:spPr>
          <a:xfrm>
            <a:off x="3359790" y="1421407"/>
            <a:ext cx="203100" cy="241300"/>
          </a:xfrm>
          <a:prstGeom prst="rect">
            <a:avLst/>
          </a:prstGeom>
        </p:spPr>
      </p:pic>
      <p:pic>
        <p:nvPicPr>
          <p:cNvPr id="19" name="Picture 18"/>
          <p:cNvPicPr>
            <a:picLocks noChangeAspect="1"/>
          </p:cNvPicPr>
          <p:nvPr/>
        </p:nvPicPr>
        <p:blipFill>
          <a:blip r:embed="rId13"/>
          <a:stretch>
            <a:fillRect/>
          </a:stretch>
        </p:blipFill>
        <p:spPr>
          <a:xfrm>
            <a:off x="5552878" y="1370607"/>
            <a:ext cx="342731" cy="342900"/>
          </a:xfrm>
          <a:prstGeom prst="rect">
            <a:avLst/>
          </a:prstGeom>
        </p:spPr>
      </p:pic>
      <p:pic>
        <p:nvPicPr>
          <p:cNvPr id="20" name="Picture 19"/>
          <p:cNvPicPr>
            <a:picLocks noChangeAspect="1"/>
          </p:cNvPicPr>
          <p:nvPr/>
        </p:nvPicPr>
        <p:blipFill>
          <a:blip r:embed="rId14"/>
          <a:stretch>
            <a:fillRect/>
          </a:stretch>
        </p:blipFill>
        <p:spPr>
          <a:xfrm>
            <a:off x="10838001" y="1446807"/>
            <a:ext cx="355425" cy="190500"/>
          </a:xfrm>
          <a:prstGeom prst="rect">
            <a:avLst/>
          </a:prstGeom>
        </p:spPr>
      </p:pic>
      <p:pic>
        <p:nvPicPr>
          <p:cNvPr id="21" name="Picture 20"/>
          <p:cNvPicPr>
            <a:picLocks noChangeAspect="1"/>
          </p:cNvPicPr>
          <p:nvPr/>
        </p:nvPicPr>
        <p:blipFill>
          <a:blip r:embed="rId15"/>
          <a:stretch>
            <a:fillRect/>
          </a:stretch>
        </p:blipFill>
        <p:spPr>
          <a:xfrm>
            <a:off x="10101704" y="1408707"/>
            <a:ext cx="317344" cy="266700"/>
          </a:xfrm>
          <a:prstGeom prst="rect">
            <a:avLst/>
          </a:prstGeom>
        </p:spPr>
      </p:pic>
      <p:sp>
        <p:nvSpPr>
          <p:cNvPr id="89" name="TextBox 88"/>
          <p:cNvSpPr txBox="1">
            <a:spLocks/>
          </p:cNvSpPr>
          <p:nvPr/>
        </p:nvSpPr>
        <p:spPr>
          <a:xfrm>
            <a:off x="3517730" y="2185019"/>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Technology</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22" name="Picture 21"/>
          <p:cNvPicPr>
            <a:picLocks noChangeAspect="1"/>
          </p:cNvPicPr>
          <p:nvPr/>
        </p:nvPicPr>
        <p:blipFill>
          <a:blip r:embed="rId16"/>
          <a:stretch>
            <a:fillRect/>
          </a:stretch>
        </p:blipFill>
        <p:spPr>
          <a:xfrm>
            <a:off x="10857041" y="2893742"/>
            <a:ext cx="317344" cy="317500"/>
          </a:xfrm>
          <a:prstGeom prst="rect">
            <a:avLst/>
          </a:prstGeom>
        </p:spPr>
      </p:pic>
      <p:pic>
        <p:nvPicPr>
          <p:cNvPr id="23" name="Picture 22"/>
          <p:cNvPicPr>
            <a:picLocks noChangeAspect="1"/>
          </p:cNvPicPr>
          <p:nvPr/>
        </p:nvPicPr>
        <p:blipFill>
          <a:blip r:embed="rId17"/>
          <a:stretch>
            <a:fillRect/>
          </a:stretch>
        </p:blipFill>
        <p:spPr>
          <a:xfrm>
            <a:off x="10114398" y="2855642"/>
            <a:ext cx="291956" cy="393700"/>
          </a:xfrm>
          <a:prstGeom prst="rect">
            <a:avLst/>
          </a:prstGeom>
        </p:spPr>
      </p:pic>
      <p:pic>
        <p:nvPicPr>
          <p:cNvPr id="24" name="Picture 23"/>
          <p:cNvPicPr>
            <a:picLocks noChangeAspect="1"/>
          </p:cNvPicPr>
          <p:nvPr/>
        </p:nvPicPr>
        <p:blipFill>
          <a:blip r:embed="rId18"/>
          <a:stretch>
            <a:fillRect/>
          </a:stretch>
        </p:blipFill>
        <p:spPr>
          <a:xfrm>
            <a:off x="9399472" y="2881042"/>
            <a:ext cx="203100" cy="342900"/>
          </a:xfrm>
          <a:prstGeom prst="rect">
            <a:avLst/>
          </a:prstGeom>
        </p:spPr>
      </p:pic>
      <p:pic>
        <p:nvPicPr>
          <p:cNvPr id="25" name="Picture 24"/>
          <p:cNvPicPr>
            <a:picLocks noChangeAspect="1"/>
          </p:cNvPicPr>
          <p:nvPr/>
        </p:nvPicPr>
        <p:blipFill>
          <a:blip r:embed="rId19"/>
          <a:stretch>
            <a:fillRect/>
          </a:stretch>
        </p:blipFill>
        <p:spPr>
          <a:xfrm>
            <a:off x="6321636" y="3618252"/>
            <a:ext cx="304650" cy="393700"/>
          </a:xfrm>
          <a:prstGeom prst="rect">
            <a:avLst/>
          </a:prstGeom>
        </p:spPr>
      </p:pic>
      <p:pic>
        <p:nvPicPr>
          <p:cNvPr id="26" name="Picture 25"/>
          <p:cNvPicPr>
            <a:picLocks noChangeAspect="1"/>
          </p:cNvPicPr>
          <p:nvPr/>
        </p:nvPicPr>
        <p:blipFill>
          <a:blip r:embed="rId20"/>
          <a:stretch>
            <a:fillRect/>
          </a:stretch>
        </p:blipFill>
        <p:spPr>
          <a:xfrm>
            <a:off x="7134095" y="3618252"/>
            <a:ext cx="190406" cy="393700"/>
          </a:xfrm>
          <a:prstGeom prst="rect">
            <a:avLst/>
          </a:prstGeom>
        </p:spPr>
      </p:pic>
      <p:pic>
        <p:nvPicPr>
          <p:cNvPr id="27" name="Picture 26"/>
          <p:cNvPicPr>
            <a:picLocks noChangeAspect="1"/>
          </p:cNvPicPr>
          <p:nvPr/>
        </p:nvPicPr>
        <p:blipFill>
          <a:blip r:embed="rId21"/>
          <a:stretch>
            <a:fillRect/>
          </a:stretch>
        </p:blipFill>
        <p:spPr>
          <a:xfrm>
            <a:off x="4868017" y="3643652"/>
            <a:ext cx="190406" cy="342900"/>
          </a:xfrm>
          <a:prstGeom prst="rect">
            <a:avLst/>
          </a:prstGeom>
        </p:spPr>
      </p:pic>
      <p:pic>
        <p:nvPicPr>
          <p:cNvPr id="28" name="Picture 27"/>
          <p:cNvPicPr>
            <a:picLocks noChangeAspect="1"/>
          </p:cNvPicPr>
          <p:nvPr/>
        </p:nvPicPr>
        <p:blipFill>
          <a:blip r:embed="rId22"/>
          <a:stretch>
            <a:fillRect/>
          </a:stretch>
        </p:blipFill>
        <p:spPr>
          <a:xfrm>
            <a:off x="2542349" y="3643652"/>
            <a:ext cx="317344" cy="342900"/>
          </a:xfrm>
          <a:prstGeom prst="rect">
            <a:avLst/>
          </a:prstGeom>
        </p:spPr>
      </p:pic>
      <p:pic>
        <p:nvPicPr>
          <p:cNvPr id="30" name="Picture 29"/>
          <p:cNvPicPr>
            <a:picLocks noChangeAspect="1"/>
          </p:cNvPicPr>
          <p:nvPr/>
        </p:nvPicPr>
        <p:blipFill>
          <a:blip r:embed="rId23"/>
          <a:stretch>
            <a:fillRect/>
          </a:stretch>
        </p:blipFill>
        <p:spPr>
          <a:xfrm>
            <a:off x="1078544" y="2855642"/>
            <a:ext cx="215794" cy="393700"/>
          </a:xfrm>
          <a:prstGeom prst="rect">
            <a:avLst/>
          </a:prstGeom>
        </p:spPr>
      </p:pic>
      <p:pic>
        <p:nvPicPr>
          <p:cNvPr id="31" name="Picture 30"/>
          <p:cNvPicPr>
            <a:picLocks noChangeAspect="1"/>
          </p:cNvPicPr>
          <p:nvPr/>
        </p:nvPicPr>
        <p:blipFill>
          <a:blip r:embed="rId24"/>
          <a:stretch>
            <a:fillRect/>
          </a:stretch>
        </p:blipFill>
        <p:spPr>
          <a:xfrm>
            <a:off x="2529656" y="2887392"/>
            <a:ext cx="342731" cy="330200"/>
          </a:xfrm>
          <a:prstGeom prst="rect">
            <a:avLst/>
          </a:prstGeom>
        </p:spPr>
      </p:pic>
      <p:pic>
        <p:nvPicPr>
          <p:cNvPr id="32" name="Picture 31"/>
          <p:cNvPicPr>
            <a:picLocks noChangeAspect="1"/>
          </p:cNvPicPr>
          <p:nvPr/>
        </p:nvPicPr>
        <p:blipFill>
          <a:blip r:embed="rId25"/>
          <a:stretch>
            <a:fillRect/>
          </a:stretch>
        </p:blipFill>
        <p:spPr>
          <a:xfrm>
            <a:off x="1065851" y="3618252"/>
            <a:ext cx="241181" cy="393700"/>
          </a:xfrm>
          <a:prstGeom prst="rect">
            <a:avLst/>
          </a:prstGeom>
        </p:spPr>
      </p:pic>
      <p:pic>
        <p:nvPicPr>
          <p:cNvPr id="33" name="Picture 32"/>
          <p:cNvPicPr>
            <a:picLocks noChangeAspect="1"/>
          </p:cNvPicPr>
          <p:nvPr/>
        </p:nvPicPr>
        <p:blipFill>
          <a:blip r:embed="rId26"/>
          <a:stretch>
            <a:fillRect/>
          </a:stretch>
        </p:blipFill>
        <p:spPr>
          <a:xfrm>
            <a:off x="4011130" y="2855642"/>
            <a:ext cx="393506" cy="393700"/>
          </a:xfrm>
          <a:prstGeom prst="rect">
            <a:avLst/>
          </a:prstGeom>
        </p:spPr>
      </p:pic>
      <p:pic>
        <p:nvPicPr>
          <p:cNvPr id="46" name="Picture 45"/>
          <p:cNvPicPr>
            <a:picLocks noChangeAspect="1"/>
          </p:cNvPicPr>
          <p:nvPr/>
        </p:nvPicPr>
        <p:blipFill>
          <a:blip r:embed="rId27"/>
          <a:stretch>
            <a:fillRect/>
          </a:stretch>
        </p:blipFill>
        <p:spPr>
          <a:xfrm>
            <a:off x="1812400" y="2842942"/>
            <a:ext cx="266569" cy="419100"/>
          </a:xfrm>
          <a:prstGeom prst="rect">
            <a:avLst/>
          </a:prstGeom>
        </p:spPr>
      </p:pic>
      <p:pic>
        <p:nvPicPr>
          <p:cNvPr id="47" name="Picture 46"/>
          <p:cNvPicPr>
            <a:picLocks noChangeAspect="1"/>
          </p:cNvPicPr>
          <p:nvPr/>
        </p:nvPicPr>
        <p:blipFill>
          <a:blip r:embed="rId28"/>
          <a:stretch>
            <a:fillRect/>
          </a:stretch>
        </p:blipFill>
        <p:spPr>
          <a:xfrm>
            <a:off x="7045239" y="2938192"/>
            <a:ext cx="368119" cy="228600"/>
          </a:xfrm>
          <a:prstGeom prst="rect">
            <a:avLst/>
          </a:prstGeom>
        </p:spPr>
      </p:pic>
      <p:pic>
        <p:nvPicPr>
          <p:cNvPr id="49" name="Picture 48"/>
          <p:cNvPicPr>
            <a:picLocks noChangeAspect="1"/>
          </p:cNvPicPr>
          <p:nvPr/>
        </p:nvPicPr>
        <p:blipFill>
          <a:blip r:embed="rId29"/>
          <a:stretch>
            <a:fillRect/>
          </a:stretch>
        </p:blipFill>
        <p:spPr>
          <a:xfrm>
            <a:off x="3366137" y="3643652"/>
            <a:ext cx="190406" cy="342900"/>
          </a:xfrm>
          <a:prstGeom prst="rect">
            <a:avLst/>
          </a:prstGeom>
        </p:spPr>
      </p:pic>
      <p:pic>
        <p:nvPicPr>
          <p:cNvPr id="50" name="Picture 49"/>
          <p:cNvPicPr>
            <a:picLocks noChangeAspect="1"/>
          </p:cNvPicPr>
          <p:nvPr/>
        </p:nvPicPr>
        <p:blipFill>
          <a:blip r:embed="rId30"/>
          <a:stretch>
            <a:fillRect/>
          </a:stretch>
        </p:blipFill>
        <p:spPr>
          <a:xfrm>
            <a:off x="4125374" y="3662702"/>
            <a:ext cx="165019" cy="304800"/>
          </a:xfrm>
          <a:prstGeom prst="rect">
            <a:avLst/>
          </a:prstGeom>
        </p:spPr>
      </p:pic>
      <p:pic>
        <p:nvPicPr>
          <p:cNvPr id="51" name="Picture 50"/>
          <p:cNvPicPr>
            <a:picLocks noChangeAspect="1"/>
          </p:cNvPicPr>
          <p:nvPr/>
        </p:nvPicPr>
        <p:blipFill>
          <a:blip r:embed="rId31"/>
          <a:stretch>
            <a:fillRect/>
          </a:stretch>
        </p:blipFill>
        <p:spPr>
          <a:xfrm>
            <a:off x="1761625" y="3630952"/>
            <a:ext cx="368119" cy="368300"/>
          </a:xfrm>
          <a:prstGeom prst="rect">
            <a:avLst/>
          </a:prstGeom>
        </p:spPr>
      </p:pic>
      <p:pic>
        <p:nvPicPr>
          <p:cNvPr id="52" name="Picture 51"/>
          <p:cNvPicPr>
            <a:picLocks noChangeAspect="1"/>
          </p:cNvPicPr>
          <p:nvPr/>
        </p:nvPicPr>
        <p:blipFill>
          <a:blip r:embed="rId32"/>
          <a:stretch>
            <a:fillRect/>
          </a:stretch>
        </p:blipFill>
        <p:spPr>
          <a:xfrm>
            <a:off x="3264587" y="2868342"/>
            <a:ext cx="393506" cy="368300"/>
          </a:xfrm>
          <a:prstGeom prst="rect">
            <a:avLst/>
          </a:prstGeom>
        </p:spPr>
      </p:pic>
      <p:pic>
        <p:nvPicPr>
          <p:cNvPr id="53" name="Picture 52"/>
          <p:cNvPicPr>
            <a:picLocks noChangeAspect="1"/>
          </p:cNvPicPr>
          <p:nvPr/>
        </p:nvPicPr>
        <p:blipFill>
          <a:blip r:embed="rId33"/>
          <a:stretch>
            <a:fillRect/>
          </a:stretch>
        </p:blipFill>
        <p:spPr>
          <a:xfrm>
            <a:off x="4766467" y="2881042"/>
            <a:ext cx="393506" cy="342900"/>
          </a:xfrm>
          <a:prstGeom prst="rect">
            <a:avLst/>
          </a:prstGeom>
        </p:spPr>
      </p:pic>
      <p:pic>
        <p:nvPicPr>
          <p:cNvPr id="54" name="Picture 53"/>
          <p:cNvPicPr>
            <a:picLocks noChangeAspect="1"/>
          </p:cNvPicPr>
          <p:nvPr/>
        </p:nvPicPr>
        <p:blipFill>
          <a:blip r:embed="rId34"/>
          <a:stretch>
            <a:fillRect/>
          </a:stretch>
        </p:blipFill>
        <p:spPr>
          <a:xfrm>
            <a:off x="5540184" y="2906442"/>
            <a:ext cx="368119" cy="292100"/>
          </a:xfrm>
          <a:prstGeom prst="rect">
            <a:avLst/>
          </a:prstGeom>
        </p:spPr>
      </p:pic>
      <p:pic>
        <p:nvPicPr>
          <p:cNvPr id="55" name="Picture 54"/>
          <p:cNvPicPr>
            <a:picLocks noChangeAspect="1"/>
          </p:cNvPicPr>
          <p:nvPr/>
        </p:nvPicPr>
        <p:blipFill>
          <a:blip r:embed="rId35"/>
          <a:stretch>
            <a:fillRect/>
          </a:stretch>
        </p:blipFill>
        <p:spPr>
          <a:xfrm>
            <a:off x="6302596" y="2881042"/>
            <a:ext cx="342731" cy="342900"/>
          </a:xfrm>
          <a:prstGeom prst="rect">
            <a:avLst/>
          </a:prstGeom>
        </p:spPr>
      </p:pic>
      <p:pic>
        <p:nvPicPr>
          <p:cNvPr id="56" name="Picture 55"/>
          <p:cNvPicPr>
            <a:picLocks noChangeAspect="1"/>
          </p:cNvPicPr>
          <p:nvPr/>
        </p:nvPicPr>
        <p:blipFill>
          <a:blip r:embed="rId36"/>
          <a:stretch>
            <a:fillRect/>
          </a:stretch>
        </p:blipFill>
        <p:spPr>
          <a:xfrm>
            <a:off x="5527490" y="3656352"/>
            <a:ext cx="393506" cy="317500"/>
          </a:xfrm>
          <a:prstGeom prst="rect">
            <a:avLst/>
          </a:prstGeom>
        </p:spPr>
      </p:pic>
      <p:grpSp>
        <p:nvGrpSpPr>
          <p:cNvPr id="57" name="Group 37"/>
          <p:cNvGrpSpPr>
            <a:grpSpLocks noChangeAspect="1"/>
          </p:cNvGrpSpPr>
          <p:nvPr/>
        </p:nvGrpSpPr>
        <p:grpSpPr bwMode="auto">
          <a:xfrm>
            <a:off x="7818167" y="2887392"/>
            <a:ext cx="342900" cy="330200"/>
            <a:chOff x="4966" y="1828"/>
            <a:chExt cx="216" cy="208"/>
          </a:xfrm>
        </p:grpSpPr>
        <p:sp>
          <p:nvSpPr>
            <p:cNvPr id="58" name="AutoShape 36"/>
            <p:cNvSpPr>
              <a:spLocks noChangeAspect="1" noChangeArrowheads="1" noTextEdit="1"/>
            </p:cNvSpPr>
            <p:nvPr/>
          </p:nvSpPr>
          <p:spPr bwMode="auto">
            <a:xfrm>
              <a:off x="4966" y="1828"/>
              <a:ext cx="21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9" name="Freeform 38"/>
            <p:cNvSpPr>
              <a:spLocks/>
            </p:cNvSpPr>
            <p:nvPr/>
          </p:nvSpPr>
          <p:spPr bwMode="auto">
            <a:xfrm>
              <a:off x="4969" y="1920"/>
              <a:ext cx="210" cy="111"/>
            </a:xfrm>
            <a:custGeom>
              <a:avLst/>
              <a:gdLst>
                <a:gd name="T0" fmla="*/ 76 w 76"/>
                <a:gd name="T1" fmla="*/ 18 h 40"/>
                <a:gd name="T2" fmla="*/ 58 w 76"/>
                <a:gd name="T3" fmla="*/ 0 h 40"/>
                <a:gd name="T4" fmla="*/ 18 w 76"/>
                <a:gd name="T5" fmla="*/ 0 h 40"/>
                <a:gd name="T6" fmla="*/ 0 w 76"/>
                <a:gd name="T7" fmla="*/ 18 h 40"/>
                <a:gd name="T8" fmla="*/ 0 w 76"/>
                <a:gd name="T9" fmla="*/ 22 h 40"/>
                <a:gd name="T10" fmla="*/ 18 w 76"/>
                <a:gd name="T11" fmla="*/ 40 h 40"/>
                <a:gd name="T12" fmla="*/ 58 w 76"/>
                <a:gd name="T13" fmla="*/ 40 h 40"/>
                <a:gd name="T14" fmla="*/ 76 w 76"/>
                <a:gd name="T15" fmla="*/ 22 h 40"/>
                <a:gd name="T16" fmla="*/ 76 w 76"/>
                <a:gd name="T17"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76" y="18"/>
                  </a:moveTo>
                  <a:cubicBezTo>
                    <a:pt x="76" y="8"/>
                    <a:pt x="68" y="0"/>
                    <a:pt x="58" y="0"/>
                  </a:cubicBezTo>
                  <a:cubicBezTo>
                    <a:pt x="18" y="0"/>
                    <a:pt x="18" y="0"/>
                    <a:pt x="18" y="0"/>
                  </a:cubicBezTo>
                  <a:cubicBezTo>
                    <a:pt x="8" y="0"/>
                    <a:pt x="0" y="8"/>
                    <a:pt x="0" y="18"/>
                  </a:cubicBezTo>
                  <a:cubicBezTo>
                    <a:pt x="0" y="22"/>
                    <a:pt x="0" y="22"/>
                    <a:pt x="0" y="22"/>
                  </a:cubicBezTo>
                  <a:cubicBezTo>
                    <a:pt x="0" y="32"/>
                    <a:pt x="8" y="40"/>
                    <a:pt x="18" y="40"/>
                  </a:cubicBezTo>
                  <a:cubicBezTo>
                    <a:pt x="58" y="40"/>
                    <a:pt x="58" y="40"/>
                    <a:pt x="58" y="40"/>
                  </a:cubicBezTo>
                  <a:cubicBezTo>
                    <a:pt x="68" y="40"/>
                    <a:pt x="76" y="32"/>
                    <a:pt x="76" y="22"/>
                  </a:cubicBezTo>
                  <a:lnTo>
                    <a:pt x="76" y="18"/>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0" name="Line 39"/>
            <p:cNvSpPr>
              <a:spLocks noChangeShapeType="1"/>
            </p:cNvSpPr>
            <p:nvPr/>
          </p:nvSpPr>
          <p:spPr bwMode="auto">
            <a:xfrm>
              <a:off x="5030" y="1997"/>
              <a:ext cx="77"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1" name="Line 40"/>
            <p:cNvSpPr>
              <a:spLocks noChangeShapeType="1"/>
            </p:cNvSpPr>
            <p:nvPr/>
          </p:nvSpPr>
          <p:spPr bwMode="auto">
            <a:xfrm>
              <a:off x="4996"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2" name="Line 41"/>
            <p:cNvSpPr>
              <a:spLocks noChangeShapeType="1"/>
            </p:cNvSpPr>
            <p:nvPr/>
          </p:nvSpPr>
          <p:spPr bwMode="auto">
            <a:xfrm>
              <a:off x="5019"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3" name="Line 42"/>
            <p:cNvSpPr>
              <a:spLocks noChangeShapeType="1"/>
            </p:cNvSpPr>
            <p:nvPr/>
          </p:nvSpPr>
          <p:spPr bwMode="auto">
            <a:xfrm>
              <a:off x="5041"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8" name="Line 43"/>
            <p:cNvSpPr>
              <a:spLocks noChangeShapeType="1"/>
            </p:cNvSpPr>
            <p:nvPr/>
          </p:nvSpPr>
          <p:spPr bwMode="auto">
            <a:xfrm>
              <a:off x="5063"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49" name="Line 44"/>
            <p:cNvSpPr>
              <a:spLocks noChangeShapeType="1"/>
            </p:cNvSpPr>
            <p:nvPr/>
          </p:nvSpPr>
          <p:spPr bwMode="auto">
            <a:xfrm>
              <a:off x="5085"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0" name="Line 45"/>
            <p:cNvSpPr>
              <a:spLocks noChangeShapeType="1"/>
            </p:cNvSpPr>
            <p:nvPr/>
          </p:nvSpPr>
          <p:spPr bwMode="auto">
            <a:xfrm>
              <a:off x="5107"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1" name="Line 46"/>
            <p:cNvSpPr>
              <a:spLocks noChangeShapeType="1"/>
            </p:cNvSpPr>
            <p:nvPr/>
          </p:nvSpPr>
          <p:spPr bwMode="auto">
            <a:xfrm>
              <a:off x="5129"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2" name="Line 47"/>
            <p:cNvSpPr>
              <a:spLocks noChangeShapeType="1"/>
            </p:cNvSpPr>
            <p:nvPr/>
          </p:nvSpPr>
          <p:spPr bwMode="auto">
            <a:xfrm>
              <a:off x="5152" y="195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3" name="Line 48"/>
            <p:cNvSpPr>
              <a:spLocks noChangeShapeType="1"/>
            </p:cNvSpPr>
            <p:nvPr/>
          </p:nvSpPr>
          <p:spPr bwMode="auto">
            <a:xfrm>
              <a:off x="4996"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4" name="Line 49"/>
            <p:cNvSpPr>
              <a:spLocks noChangeShapeType="1"/>
            </p:cNvSpPr>
            <p:nvPr/>
          </p:nvSpPr>
          <p:spPr bwMode="auto">
            <a:xfrm>
              <a:off x="5019"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5" name="Line 50"/>
            <p:cNvSpPr>
              <a:spLocks noChangeShapeType="1"/>
            </p:cNvSpPr>
            <p:nvPr/>
          </p:nvSpPr>
          <p:spPr bwMode="auto">
            <a:xfrm>
              <a:off x="5041"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6" name="Line 51"/>
            <p:cNvSpPr>
              <a:spLocks noChangeShapeType="1"/>
            </p:cNvSpPr>
            <p:nvPr/>
          </p:nvSpPr>
          <p:spPr bwMode="auto">
            <a:xfrm>
              <a:off x="5063"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7" name="Line 52"/>
            <p:cNvSpPr>
              <a:spLocks noChangeShapeType="1"/>
            </p:cNvSpPr>
            <p:nvPr/>
          </p:nvSpPr>
          <p:spPr bwMode="auto">
            <a:xfrm>
              <a:off x="5085"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8" name="Line 53"/>
            <p:cNvSpPr>
              <a:spLocks noChangeShapeType="1"/>
            </p:cNvSpPr>
            <p:nvPr/>
          </p:nvSpPr>
          <p:spPr bwMode="auto">
            <a:xfrm>
              <a:off x="5107"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59" name="Line 54"/>
            <p:cNvSpPr>
              <a:spLocks noChangeShapeType="1"/>
            </p:cNvSpPr>
            <p:nvPr/>
          </p:nvSpPr>
          <p:spPr bwMode="auto">
            <a:xfrm>
              <a:off x="5129"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0" name="Line 55"/>
            <p:cNvSpPr>
              <a:spLocks noChangeShapeType="1"/>
            </p:cNvSpPr>
            <p:nvPr/>
          </p:nvSpPr>
          <p:spPr bwMode="auto">
            <a:xfrm>
              <a:off x="5152" y="1972"/>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1" name="Freeform 56"/>
            <p:cNvSpPr>
              <a:spLocks/>
            </p:cNvSpPr>
            <p:nvPr/>
          </p:nvSpPr>
          <p:spPr bwMode="auto">
            <a:xfrm>
              <a:off x="5069" y="1850"/>
              <a:ext cx="44" cy="64"/>
            </a:xfrm>
            <a:custGeom>
              <a:avLst/>
              <a:gdLst>
                <a:gd name="T0" fmla="*/ 0 w 16"/>
                <a:gd name="T1" fmla="*/ 23 h 23"/>
                <a:gd name="T2" fmla="*/ 0 w 16"/>
                <a:gd name="T3" fmla="*/ 8 h 23"/>
                <a:gd name="T4" fmla="*/ 8 w 16"/>
                <a:gd name="T5" fmla="*/ 0 h 23"/>
                <a:gd name="T6" fmla="*/ 16 w 16"/>
                <a:gd name="T7" fmla="*/ 8 h 23"/>
                <a:gd name="T8" fmla="*/ 16 w 16"/>
                <a:gd name="T9" fmla="*/ 11 h 23"/>
              </a:gdLst>
              <a:ahLst/>
              <a:cxnLst>
                <a:cxn ang="0">
                  <a:pos x="T0" y="T1"/>
                </a:cxn>
                <a:cxn ang="0">
                  <a:pos x="T2" y="T3"/>
                </a:cxn>
                <a:cxn ang="0">
                  <a:pos x="T4" y="T5"/>
                </a:cxn>
                <a:cxn ang="0">
                  <a:pos x="T6" y="T7"/>
                </a:cxn>
                <a:cxn ang="0">
                  <a:pos x="T8" y="T9"/>
                </a:cxn>
              </a:cxnLst>
              <a:rect l="0" t="0" r="r" b="b"/>
              <a:pathLst>
                <a:path w="16" h="23">
                  <a:moveTo>
                    <a:pt x="0" y="23"/>
                  </a:moveTo>
                  <a:cubicBezTo>
                    <a:pt x="0" y="8"/>
                    <a:pt x="0" y="8"/>
                    <a:pt x="0" y="8"/>
                  </a:cubicBezTo>
                  <a:cubicBezTo>
                    <a:pt x="0" y="8"/>
                    <a:pt x="0" y="0"/>
                    <a:pt x="8" y="0"/>
                  </a:cubicBezTo>
                  <a:cubicBezTo>
                    <a:pt x="16" y="0"/>
                    <a:pt x="16" y="8"/>
                    <a:pt x="16" y="8"/>
                  </a:cubicBezTo>
                  <a:cubicBezTo>
                    <a:pt x="16" y="11"/>
                    <a:pt x="16" y="11"/>
                    <a:pt x="16" y="11"/>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2" name="Freeform 57"/>
            <p:cNvSpPr>
              <a:spLocks/>
            </p:cNvSpPr>
            <p:nvPr/>
          </p:nvSpPr>
          <p:spPr bwMode="auto">
            <a:xfrm>
              <a:off x="5110" y="1836"/>
              <a:ext cx="47" cy="70"/>
            </a:xfrm>
            <a:custGeom>
              <a:avLst/>
              <a:gdLst>
                <a:gd name="T0" fmla="*/ 17 w 17"/>
                <a:gd name="T1" fmla="*/ 0 h 25"/>
                <a:gd name="T2" fmla="*/ 17 w 17"/>
                <a:gd name="T3" fmla="*/ 17 h 25"/>
                <a:gd name="T4" fmla="*/ 9 w 17"/>
                <a:gd name="T5" fmla="*/ 25 h 25"/>
                <a:gd name="T6" fmla="*/ 1 w 17"/>
                <a:gd name="T7" fmla="*/ 18 h 25"/>
                <a:gd name="T8" fmla="*/ 1 w 17"/>
                <a:gd name="T9" fmla="*/ 12 h 25"/>
              </a:gdLst>
              <a:ahLst/>
              <a:cxnLst>
                <a:cxn ang="0">
                  <a:pos x="T0" y="T1"/>
                </a:cxn>
                <a:cxn ang="0">
                  <a:pos x="T2" y="T3"/>
                </a:cxn>
                <a:cxn ang="0">
                  <a:pos x="T4" y="T5"/>
                </a:cxn>
                <a:cxn ang="0">
                  <a:pos x="T6" y="T7"/>
                </a:cxn>
                <a:cxn ang="0">
                  <a:pos x="T8" y="T9"/>
                </a:cxn>
              </a:cxnLst>
              <a:rect l="0" t="0" r="r" b="b"/>
              <a:pathLst>
                <a:path w="17" h="25">
                  <a:moveTo>
                    <a:pt x="17" y="0"/>
                  </a:moveTo>
                  <a:cubicBezTo>
                    <a:pt x="17" y="17"/>
                    <a:pt x="17" y="17"/>
                    <a:pt x="17" y="17"/>
                  </a:cubicBezTo>
                  <a:cubicBezTo>
                    <a:pt x="17" y="17"/>
                    <a:pt x="17" y="25"/>
                    <a:pt x="9" y="25"/>
                  </a:cubicBezTo>
                  <a:cubicBezTo>
                    <a:pt x="0" y="25"/>
                    <a:pt x="1" y="18"/>
                    <a:pt x="1" y="18"/>
                  </a:cubicBezTo>
                  <a:cubicBezTo>
                    <a:pt x="1" y="12"/>
                    <a:pt x="1" y="12"/>
                    <a:pt x="1" y="12"/>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grpSp>
        <p:nvGrpSpPr>
          <p:cNvPr id="463" name="Group 60"/>
          <p:cNvGrpSpPr>
            <a:grpSpLocks noChangeAspect="1"/>
          </p:cNvGrpSpPr>
          <p:nvPr/>
        </p:nvGrpSpPr>
        <p:grpSpPr bwMode="auto">
          <a:xfrm>
            <a:off x="8558360" y="2881042"/>
            <a:ext cx="368300" cy="342900"/>
            <a:chOff x="5429" y="1823"/>
            <a:chExt cx="232" cy="216"/>
          </a:xfrm>
        </p:grpSpPr>
        <p:sp>
          <p:nvSpPr>
            <p:cNvPr id="464" name="AutoShape 59"/>
            <p:cNvSpPr>
              <a:spLocks noChangeAspect="1" noChangeArrowheads="1" noTextEdit="1"/>
            </p:cNvSpPr>
            <p:nvPr/>
          </p:nvSpPr>
          <p:spPr bwMode="auto">
            <a:xfrm>
              <a:off x="5429" y="1823"/>
              <a:ext cx="2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65" name="Freeform 61"/>
            <p:cNvSpPr>
              <a:spLocks/>
            </p:cNvSpPr>
            <p:nvPr/>
          </p:nvSpPr>
          <p:spPr bwMode="auto">
            <a:xfrm>
              <a:off x="5434" y="1925"/>
              <a:ext cx="221" cy="111"/>
            </a:xfrm>
            <a:custGeom>
              <a:avLst/>
              <a:gdLst>
                <a:gd name="T0" fmla="*/ 80 w 80"/>
                <a:gd name="T1" fmla="*/ 18 h 40"/>
                <a:gd name="T2" fmla="*/ 62 w 80"/>
                <a:gd name="T3" fmla="*/ 0 h 40"/>
                <a:gd name="T4" fmla="*/ 18 w 80"/>
                <a:gd name="T5" fmla="*/ 0 h 40"/>
                <a:gd name="T6" fmla="*/ 0 w 80"/>
                <a:gd name="T7" fmla="*/ 18 h 40"/>
                <a:gd name="T8" fmla="*/ 0 w 80"/>
                <a:gd name="T9" fmla="*/ 22 h 40"/>
                <a:gd name="T10" fmla="*/ 18 w 80"/>
                <a:gd name="T11" fmla="*/ 40 h 40"/>
                <a:gd name="T12" fmla="*/ 62 w 80"/>
                <a:gd name="T13" fmla="*/ 40 h 40"/>
                <a:gd name="T14" fmla="*/ 80 w 80"/>
                <a:gd name="T15" fmla="*/ 22 h 40"/>
                <a:gd name="T16" fmla="*/ 80 w 80"/>
                <a:gd name="T17"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0">
                  <a:moveTo>
                    <a:pt x="80" y="18"/>
                  </a:moveTo>
                  <a:cubicBezTo>
                    <a:pt x="80" y="8"/>
                    <a:pt x="72" y="0"/>
                    <a:pt x="62" y="0"/>
                  </a:cubicBezTo>
                  <a:cubicBezTo>
                    <a:pt x="18" y="0"/>
                    <a:pt x="18" y="0"/>
                    <a:pt x="18" y="0"/>
                  </a:cubicBezTo>
                  <a:cubicBezTo>
                    <a:pt x="8" y="0"/>
                    <a:pt x="0" y="8"/>
                    <a:pt x="0" y="18"/>
                  </a:cubicBezTo>
                  <a:cubicBezTo>
                    <a:pt x="0" y="22"/>
                    <a:pt x="0" y="22"/>
                    <a:pt x="0" y="22"/>
                  </a:cubicBezTo>
                  <a:cubicBezTo>
                    <a:pt x="0" y="32"/>
                    <a:pt x="8" y="40"/>
                    <a:pt x="18" y="40"/>
                  </a:cubicBezTo>
                  <a:cubicBezTo>
                    <a:pt x="62" y="40"/>
                    <a:pt x="62" y="40"/>
                    <a:pt x="62" y="40"/>
                  </a:cubicBezTo>
                  <a:cubicBezTo>
                    <a:pt x="72" y="40"/>
                    <a:pt x="80" y="32"/>
                    <a:pt x="80" y="22"/>
                  </a:cubicBezTo>
                  <a:lnTo>
                    <a:pt x="80" y="18"/>
                  </a:lnTo>
                  <a:close/>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6" name="Line 62"/>
            <p:cNvSpPr>
              <a:spLocks noChangeShapeType="1"/>
            </p:cNvSpPr>
            <p:nvPr/>
          </p:nvSpPr>
          <p:spPr bwMode="auto">
            <a:xfrm>
              <a:off x="5501" y="2003"/>
              <a:ext cx="77"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7" name="Line 63"/>
            <p:cNvSpPr>
              <a:spLocks noChangeShapeType="1"/>
            </p:cNvSpPr>
            <p:nvPr/>
          </p:nvSpPr>
          <p:spPr bwMode="auto">
            <a:xfrm>
              <a:off x="5468"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8" name="Line 64"/>
            <p:cNvSpPr>
              <a:spLocks noChangeShapeType="1"/>
            </p:cNvSpPr>
            <p:nvPr/>
          </p:nvSpPr>
          <p:spPr bwMode="auto">
            <a:xfrm>
              <a:off x="5490"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69" name="Line 65"/>
            <p:cNvSpPr>
              <a:spLocks noChangeShapeType="1"/>
            </p:cNvSpPr>
            <p:nvPr/>
          </p:nvSpPr>
          <p:spPr bwMode="auto">
            <a:xfrm>
              <a:off x="5512"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0" name="Line 66"/>
            <p:cNvSpPr>
              <a:spLocks noChangeShapeType="1"/>
            </p:cNvSpPr>
            <p:nvPr/>
          </p:nvSpPr>
          <p:spPr bwMode="auto">
            <a:xfrm>
              <a:off x="5534"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1" name="Line 67"/>
            <p:cNvSpPr>
              <a:spLocks noChangeShapeType="1"/>
            </p:cNvSpPr>
            <p:nvPr/>
          </p:nvSpPr>
          <p:spPr bwMode="auto">
            <a:xfrm>
              <a:off x="5556"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2" name="Line 68"/>
            <p:cNvSpPr>
              <a:spLocks noChangeShapeType="1"/>
            </p:cNvSpPr>
            <p:nvPr/>
          </p:nvSpPr>
          <p:spPr bwMode="auto">
            <a:xfrm>
              <a:off x="5578"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3" name="Line 69"/>
            <p:cNvSpPr>
              <a:spLocks noChangeShapeType="1"/>
            </p:cNvSpPr>
            <p:nvPr/>
          </p:nvSpPr>
          <p:spPr bwMode="auto">
            <a:xfrm>
              <a:off x="5600"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4" name="Line 70"/>
            <p:cNvSpPr>
              <a:spLocks noChangeShapeType="1"/>
            </p:cNvSpPr>
            <p:nvPr/>
          </p:nvSpPr>
          <p:spPr bwMode="auto">
            <a:xfrm>
              <a:off x="5622" y="1948"/>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5" name="Line 71"/>
            <p:cNvSpPr>
              <a:spLocks noChangeShapeType="1"/>
            </p:cNvSpPr>
            <p:nvPr/>
          </p:nvSpPr>
          <p:spPr bwMode="auto">
            <a:xfrm>
              <a:off x="5468"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6" name="Line 72"/>
            <p:cNvSpPr>
              <a:spLocks noChangeShapeType="1"/>
            </p:cNvSpPr>
            <p:nvPr/>
          </p:nvSpPr>
          <p:spPr bwMode="auto">
            <a:xfrm>
              <a:off x="5490"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7" name="Line 73"/>
            <p:cNvSpPr>
              <a:spLocks noChangeShapeType="1"/>
            </p:cNvSpPr>
            <p:nvPr/>
          </p:nvSpPr>
          <p:spPr bwMode="auto">
            <a:xfrm>
              <a:off x="5512"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8" name="Line 74"/>
            <p:cNvSpPr>
              <a:spLocks noChangeShapeType="1"/>
            </p:cNvSpPr>
            <p:nvPr/>
          </p:nvSpPr>
          <p:spPr bwMode="auto">
            <a:xfrm>
              <a:off x="5534"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79" name="Line 75"/>
            <p:cNvSpPr>
              <a:spLocks noChangeShapeType="1"/>
            </p:cNvSpPr>
            <p:nvPr/>
          </p:nvSpPr>
          <p:spPr bwMode="auto">
            <a:xfrm>
              <a:off x="5556"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0" name="Line 76"/>
            <p:cNvSpPr>
              <a:spLocks noChangeShapeType="1"/>
            </p:cNvSpPr>
            <p:nvPr/>
          </p:nvSpPr>
          <p:spPr bwMode="auto">
            <a:xfrm>
              <a:off x="5578"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1" name="Line 77"/>
            <p:cNvSpPr>
              <a:spLocks noChangeShapeType="1"/>
            </p:cNvSpPr>
            <p:nvPr/>
          </p:nvSpPr>
          <p:spPr bwMode="auto">
            <a:xfrm>
              <a:off x="5600"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2" name="Line 78"/>
            <p:cNvSpPr>
              <a:spLocks noChangeShapeType="1"/>
            </p:cNvSpPr>
            <p:nvPr/>
          </p:nvSpPr>
          <p:spPr bwMode="auto">
            <a:xfrm>
              <a:off x="5622" y="1970"/>
              <a:ext cx="0"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3" name="Freeform 79"/>
            <p:cNvSpPr>
              <a:spLocks/>
            </p:cNvSpPr>
            <p:nvPr/>
          </p:nvSpPr>
          <p:spPr bwMode="auto">
            <a:xfrm>
              <a:off x="5470" y="1820"/>
              <a:ext cx="144" cy="39"/>
            </a:xfrm>
            <a:custGeom>
              <a:avLst/>
              <a:gdLst>
                <a:gd name="T0" fmla="*/ 0 w 52"/>
                <a:gd name="T1" fmla="*/ 14 h 14"/>
                <a:gd name="T2" fmla="*/ 52 w 52"/>
                <a:gd name="T3" fmla="*/ 14 h 14"/>
              </a:gdLst>
              <a:ahLst/>
              <a:cxnLst>
                <a:cxn ang="0">
                  <a:pos x="T0" y="T1"/>
                </a:cxn>
                <a:cxn ang="0">
                  <a:pos x="T2" y="T3"/>
                </a:cxn>
              </a:cxnLst>
              <a:rect l="0" t="0" r="r" b="b"/>
              <a:pathLst>
                <a:path w="52" h="14">
                  <a:moveTo>
                    <a:pt x="0" y="14"/>
                  </a:moveTo>
                  <a:cubicBezTo>
                    <a:pt x="15" y="0"/>
                    <a:pt x="38" y="0"/>
                    <a:pt x="52" y="14"/>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4" name="Freeform 80"/>
            <p:cNvSpPr>
              <a:spLocks/>
            </p:cNvSpPr>
            <p:nvPr/>
          </p:nvSpPr>
          <p:spPr bwMode="auto">
            <a:xfrm>
              <a:off x="5495" y="1856"/>
              <a:ext cx="97" cy="28"/>
            </a:xfrm>
            <a:custGeom>
              <a:avLst/>
              <a:gdLst>
                <a:gd name="T0" fmla="*/ 0 w 35"/>
                <a:gd name="T1" fmla="*/ 10 h 10"/>
                <a:gd name="T2" fmla="*/ 35 w 35"/>
                <a:gd name="T3" fmla="*/ 10 h 10"/>
              </a:gdLst>
              <a:ahLst/>
              <a:cxnLst>
                <a:cxn ang="0">
                  <a:pos x="T0" y="T1"/>
                </a:cxn>
                <a:cxn ang="0">
                  <a:pos x="T2" y="T3"/>
                </a:cxn>
              </a:cxnLst>
              <a:rect l="0" t="0" r="r" b="b"/>
              <a:pathLst>
                <a:path w="35" h="10">
                  <a:moveTo>
                    <a:pt x="0" y="10"/>
                  </a:moveTo>
                  <a:cubicBezTo>
                    <a:pt x="9" y="0"/>
                    <a:pt x="25" y="0"/>
                    <a:pt x="35" y="10"/>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85" name="Freeform 81"/>
            <p:cNvSpPr>
              <a:spLocks/>
            </p:cNvSpPr>
            <p:nvPr/>
          </p:nvSpPr>
          <p:spPr bwMode="auto">
            <a:xfrm>
              <a:off x="5512" y="1884"/>
              <a:ext cx="60" cy="17"/>
            </a:xfrm>
            <a:custGeom>
              <a:avLst/>
              <a:gdLst>
                <a:gd name="T0" fmla="*/ 0 w 22"/>
                <a:gd name="T1" fmla="*/ 6 h 6"/>
                <a:gd name="T2" fmla="*/ 22 w 22"/>
                <a:gd name="T3" fmla="*/ 6 h 6"/>
              </a:gdLst>
              <a:ahLst/>
              <a:cxnLst>
                <a:cxn ang="0">
                  <a:pos x="T0" y="T1"/>
                </a:cxn>
                <a:cxn ang="0">
                  <a:pos x="T2" y="T3"/>
                </a:cxn>
              </a:cxnLst>
              <a:rect l="0" t="0" r="r" b="b"/>
              <a:pathLst>
                <a:path w="22" h="6">
                  <a:moveTo>
                    <a:pt x="0" y="6"/>
                  </a:moveTo>
                  <a:cubicBezTo>
                    <a:pt x="6" y="0"/>
                    <a:pt x="16" y="0"/>
                    <a:pt x="22" y="6"/>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pSp>
      <p:pic>
        <p:nvPicPr>
          <p:cNvPr id="486" name="Picture 485"/>
          <p:cNvPicPr>
            <a:picLocks noChangeAspect="1"/>
          </p:cNvPicPr>
          <p:nvPr/>
        </p:nvPicPr>
        <p:blipFill>
          <a:blip r:embed="rId37"/>
          <a:stretch>
            <a:fillRect/>
          </a:stretch>
        </p:blipFill>
        <p:spPr>
          <a:xfrm>
            <a:off x="7830945" y="3618252"/>
            <a:ext cx="317344" cy="393700"/>
          </a:xfrm>
          <a:prstGeom prst="rect">
            <a:avLst/>
          </a:prstGeom>
        </p:spPr>
      </p:pic>
      <p:pic>
        <p:nvPicPr>
          <p:cNvPr id="487" name="Picture 486"/>
          <p:cNvPicPr>
            <a:picLocks noChangeAspect="1"/>
          </p:cNvPicPr>
          <p:nvPr/>
        </p:nvPicPr>
        <p:blipFill>
          <a:blip r:embed="rId38"/>
          <a:stretch>
            <a:fillRect/>
          </a:stretch>
        </p:blipFill>
        <p:spPr>
          <a:xfrm>
            <a:off x="8545757" y="3630952"/>
            <a:ext cx="393506" cy="368300"/>
          </a:xfrm>
          <a:prstGeom prst="rect">
            <a:avLst/>
          </a:prstGeom>
        </p:spPr>
      </p:pic>
      <p:pic>
        <p:nvPicPr>
          <p:cNvPr id="488" name="Picture 487"/>
          <p:cNvPicPr>
            <a:picLocks noChangeAspect="1"/>
          </p:cNvPicPr>
          <p:nvPr/>
        </p:nvPicPr>
        <p:blipFill>
          <a:blip r:embed="rId39"/>
          <a:stretch>
            <a:fillRect/>
          </a:stretch>
        </p:blipFill>
        <p:spPr>
          <a:xfrm>
            <a:off x="9380432" y="3656352"/>
            <a:ext cx="241181" cy="317500"/>
          </a:xfrm>
          <a:prstGeom prst="rect">
            <a:avLst/>
          </a:prstGeom>
        </p:spPr>
      </p:pic>
      <p:pic>
        <p:nvPicPr>
          <p:cNvPr id="489" name="Picture 488"/>
          <p:cNvPicPr>
            <a:picLocks noChangeAspect="1"/>
          </p:cNvPicPr>
          <p:nvPr/>
        </p:nvPicPr>
        <p:blipFill>
          <a:blip r:embed="rId40"/>
          <a:stretch>
            <a:fillRect/>
          </a:stretch>
        </p:blipFill>
        <p:spPr>
          <a:xfrm>
            <a:off x="10089011" y="3681752"/>
            <a:ext cx="342731" cy="266700"/>
          </a:xfrm>
          <a:prstGeom prst="rect">
            <a:avLst/>
          </a:prstGeom>
        </p:spPr>
      </p:pic>
      <p:pic>
        <p:nvPicPr>
          <p:cNvPr id="490" name="Picture 489"/>
          <p:cNvPicPr>
            <a:picLocks noChangeAspect="1"/>
          </p:cNvPicPr>
          <p:nvPr/>
        </p:nvPicPr>
        <p:blipFill>
          <a:blip r:embed="rId41"/>
          <a:stretch>
            <a:fillRect/>
          </a:stretch>
        </p:blipFill>
        <p:spPr>
          <a:xfrm>
            <a:off x="10844348" y="3656352"/>
            <a:ext cx="342731" cy="317500"/>
          </a:xfrm>
          <a:prstGeom prst="rect">
            <a:avLst/>
          </a:prstGeom>
        </p:spPr>
      </p:pic>
      <p:sp>
        <p:nvSpPr>
          <p:cNvPr id="176" name="TextBox 175"/>
          <p:cNvSpPr txBox="1">
            <a:spLocks/>
          </p:cNvSpPr>
          <p:nvPr/>
        </p:nvSpPr>
        <p:spPr>
          <a:xfrm>
            <a:off x="3528899" y="4403215"/>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Text Format</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491" name="Picture 490"/>
          <p:cNvPicPr>
            <a:picLocks noChangeAspect="1"/>
          </p:cNvPicPr>
          <p:nvPr/>
        </p:nvPicPr>
        <p:blipFill>
          <a:blip r:embed="rId42"/>
          <a:stretch>
            <a:fillRect/>
          </a:stretch>
        </p:blipFill>
        <p:spPr>
          <a:xfrm>
            <a:off x="1046810" y="5211830"/>
            <a:ext cx="279263" cy="228600"/>
          </a:xfrm>
          <a:prstGeom prst="rect">
            <a:avLst/>
          </a:prstGeom>
        </p:spPr>
      </p:pic>
      <p:pic>
        <p:nvPicPr>
          <p:cNvPr id="492" name="Picture 491"/>
          <p:cNvPicPr>
            <a:picLocks noChangeAspect="1"/>
          </p:cNvPicPr>
          <p:nvPr/>
        </p:nvPicPr>
        <p:blipFill>
          <a:blip r:embed="rId43"/>
          <a:stretch>
            <a:fillRect/>
          </a:stretch>
        </p:blipFill>
        <p:spPr>
          <a:xfrm>
            <a:off x="1806053" y="5211830"/>
            <a:ext cx="279263" cy="228600"/>
          </a:xfrm>
          <a:prstGeom prst="rect">
            <a:avLst/>
          </a:prstGeom>
        </p:spPr>
      </p:pic>
      <p:pic>
        <p:nvPicPr>
          <p:cNvPr id="493" name="Picture 492"/>
          <p:cNvPicPr>
            <a:picLocks noChangeAspect="1"/>
          </p:cNvPicPr>
          <p:nvPr/>
        </p:nvPicPr>
        <p:blipFill>
          <a:blip r:embed="rId44"/>
          <a:stretch>
            <a:fillRect/>
          </a:stretch>
        </p:blipFill>
        <p:spPr>
          <a:xfrm>
            <a:off x="2561390" y="5211830"/>
            <a:ext cx="279263" cy="228600"/>
          </a:xfrm>
          <a:prstGeom prst="rect">
            <a:avLst/>
          </a:prstGeom>
        </p:spPr>
      </p:pic>
      <p:pic>
        <p:nvPicPr>
          <p:cNvPr id="494" name="Picture 493"/>
          <p:cNvPicPr>
            <a:picLocks noChangeAspect="1"/>
          </p:cNvPicPr>
          <p:nvPr/>
        </p:nvPicPr>
        <p:blipFill>
          <a:blip r:embed="rId45"/>
          <a:stretch>
            <a:fillRect/>
          </a:stretch>
        </p:blipFill>
        <p:spPr>
          <a:xfrm>
            <a:off x="4817242" y="5199130"/>
            <a:ext cx="291956" cy="254000"/>
          </a:xfrm>
          <a:prstGeom prst="rect">
            <a:avLst/>
          </a:prstGeom>
        </p:spPr>
      </p:pic>
      <p:pic>
        <p:nvPicPr>
          <p:cNvPr id="495" name="Picture 494"/>
          <p:cNvPicPr>
            <a:picLocks noChangeAspect="1"/>
          </p:cNvPicPr>
          <p:nvPr/>
        </p:nvPicPr>
        <p:blipFill>
          <a:blip r:embed="rId46"/>
          <a:stretch>
            <a:fillRect/>
          </a:stretch>
        </p:blipFill>
        <p:spPr>
          <a:xfrm>
            <a:off x="4061905" y="5199130"/>
            <a:ext cx="291956" cy="254000"/>
          </a:xfrm>
          <a:prstGeom prst="rect">
            <a:avLst/>
          </a:prstGeom>
        </p:spPr>
      </p:pic>
      <p:pic>
        <p:nvPicPr>
          <p:cNvPr id="496" name="Picture 495"/>
          <p:cNvPicPr>
            <a:picLocks noChangeAspect="1"/>
          </p:cNvPicPr>
          <p:nvPr/>
        </p:nvPicPr>
        <p:blipFill>
          <a:blip r:embed="rId47"/>
          <a:stretch>
            <a:fillRect/>
          </a:stretch>
        </p:blipFill>
        <p:spPr>
          <a:xfrm>
            <a:off x="3315362" y="5218180"/>
            <a:ext cx="291956" cy="215900"/>
          </a:xfrm>
          <a:prstGeom prst="rect">
            <a:avLst/>
          </a:prstGeom>
        </p:spPr>
      </p:pic>
      <p:pic>
        <p:nvPicPr>
          <p:cNvPr id="498" name="Picture 497"/>
          <p:cNvPicPr>
            <a:picLocks noChangeAspect="1"/>
          </p:cNvPicPr>
          <p:nvPr/>
        </p:nvPicPr>
        <p:blipFill>
          <a:blip r:embed="rId48"/>
          <a:stretch>
            <a:fillRect/>
          </a:stretch>
        </p:blipFill>
        <p:spPr>
          <a:xfrm>
            <a:off x="5603653" y="5180080"/>
            <a:ext cx="241181" cy="292100"/>
          </a:xfrm>
          <a:prstGeom prst="rect">
            <a:avLst/>
          </a:prstGeom>
        </p:spPr>
      </p:pic>
      <p:pic>
        <p:nvPicPr>
          <p:cNvPr id="499" name="Picture 498"/>
          <p:cNvPicPr>
            <a:picLocks noChangeAspect="1"/>
          </p:cNvPicPr>
          <p:nvPr/>
        </p:nvPicPr>
        <p:blipFill>
          <a:blip r:embed="rId49"/>
          <a:stretch>
            <a:fillRect/>
          </a:stretch>
        </p:blipFill>
        <p:spPr>
          <a:xfrm>
            <a:off x="6327983" y="5173730"/>
            <a:ext cx="291956" cy="304800"/>
          </a:xfrm>
          <a:prstGeom prst="rect">
            <a:avLst/>
          </a:prstGeom>
        </p:spPr>
      </p:pic>
      <p:pic>
        <p:nvPicPr>
          <p:cNvPr id="500" name="Picture 499"/>
          <p:cNvPicPr>
            <a:picLocks noChangeAspect="1"/>
          </p:cNvPicPr>
          <p:nvPr/>
        </p:nvPicPr>
        <p:blipFill>
          <a:blip r:embed="rId50"/>
          <a:stretch>
            <a:fillRect/>
          </a:stretch>
        </p:blipFill>
        <p:spPr>
          <a:xfrm>
            <a:off x="7146789" y="5167380"/>
            <a:ext cx="165019" cy="317500"/>
          </a:xfrm>
          <a:prstGeom prst="rect">
            <a:avLst/>
          </a:prstGeom>
        </p:spPr>
      </p:pic>
      <p:pic>
        <p:nvPicPr>
          <p:cNvPr id="502" name="Picture 501"/>
          <p:cNvPicPr>
            <a:picLocks noChangeAspect="1"/>
          </p:cNvPicPr>
          <p:nvPr/>
        </p:nvPicPr>
        <p:blipFill>
          <a:blip r:embed="rId51"/>
          <a:stretch>
            <a:fillRect/>
          </a:stretch>
        </p:blipFill>
        <p:spPr>
          <a:xfrm>
            <a:off x="7843639" y="5205480"/>
            <a:ext cx="291956" cy="241300"/>
          </a:xfrm>
          <a:prstGeom prst="rect">
            <a:avLst/>
          </a:prstGeom>
        </p:spPr>
      </p:pic>
      <p:pic>
        <p:nvPicPr>
          <p:cNvPr id="503" name="Picture 502"/>
          <p:cNvPicPr>
            <a:picLocks noChangeAspect="1"/>
          </p:cNvPicPr>
          <p:nvPr/>
        </p:nvPicPr>
        <p:blipFill>
          <a:blip r:embed="rId52"/>
          <a:stretch>
            <a:fillRect/>
          </a:stretch>
        </p:blipFill>
        <p:spPr>
          <a:xfrm>
            <a:off x="8628266" y="5205480"/>
            <a:ext cx="228488" cy="241300"/>
          </a:xfrm>
          <a:prstGeom prst="rect">
            <a:avLst/>
          </a:prstGeom>
        </p:spPr>
      </p:pic>
      <p:pic>
        <p:nvPicPr>
          <p:cNvPr id="505" name="Picture 504"/>
          <p:cNvPicPr>
            <a:picLocks noChangeAspect="1"/>
          </p:cNvPicPr>
          <p:nvPr/>
        </p:nvPicPr>
        <p:blipFill>
          <a:blip r:embed="rId53"/>
          <a:stretch>
            <a:fillRect/>
          </a:stretch>
        </p:blipFill>
        <p:spPr>
          <a:xfrm>
            <a:off x="10818960" y="5180080"/>
            <a:ext cx="393506" cy="292100"/>
          </a:xfrm>
          <a:prstGeom prst="rect">
            <a:avLst/>
          </a:prstGeom>
        </p:spPr>
      </p:pic>
      <p:pic>
        <p:nvPicPr>
          <p:cNvPr id="507" name="Picture 506"/>
          <p:cNvPicPr>
            <a:picLocks noChangeAspect="1"/>
          </p:cNvPicPr>
          <p:nvPr/>
        </p:nvPicPr>
        <p:blipFill>
          <a:blip r:embed="rId54"/>
          <a:stretch>
            <a:fillRect/>
          </a:stretch>
        </p:blipFill>
        <p:spPr>
          <a:xfrm>
            <a:off x="9342350" y="5192780"/>
            <a:ext cx="317344" cy="266700"/>
          </a:xfrm>
          <a:prstGeom prst="rect">
            <a:avLst/>
          </a:prstGeom>
        </p:spPr>
      </p:pic>
      <p:pic>
        <p:nvPicPr>
          <p:cNvPr id="508" name="Picture 507"/>
          <p:cNvPicPr>
            <a:picLocks noChangeAspect="1"/>
          </p:cNvPicPr>
          <p:nvPr/>
        </p:nvPicPr>
        <p:blipFill>
          <a:blip r:embed="rId55"/>
          <a:stretch>
            <a:fillRect/>
          </a:stretch>
        </p:blipFill>
        <p:spPr>
          <a:xfrm>
            <a:off x="10127092" y="5167380"/>
            <a:ext cx="266569" cy="317500"/>
          </a:xfrm>
          <a:prstGeom prst="rect">
            <a:avLst/>
          </a:prstGeom>
        </p:spPr>
      </p:pic>
    </p:spTree>
    <p:extLst>
      <p:ext uri="{BB962C8B-B14F-4D97-AF65-F5344CB8AC3E}">
        <p14:creationId xmlns:p14="http://schemas.microsoft.com/office/powerpoint/2010/main" val="2998158358"/>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a:spLocks/>
          </p:cNvSpPr>
          <p:nvPr/>
        </p:nvSpPr>
        <p:spPr>
          <a:xfrm>
            <a:off x="3519905" y="617253"/>
            <a:ext cx="5152189" cy="461665"/>
          </a:xfrm>
          <a:prstGeom prst="rect">
            <a:avLst/>
          </a:prstGeom>
          <a:noFill/>
          <a:effectLst/>
        </p:spPr>
        <p:txBody>
          <a:bodyPr wrap="square" rtlCol="0">
            <a:spAutoFit/>
          </a:bodyPr>
          <a:lstStyle/>
          <a:p>
            <a:pPr algn="ctr"/>
            <a:r>
              <a:rPr lang="en-CA" sz="2400" b="1">
                <a:latin typeface="Montserrat" panose="02000505000000020004" pitchFamily="2" charset="0"/>
                <a:ea typeface="Open Sans" panose="020B0606030504020204" pitchFamily="34" charset="0"/>
                <a:cs typeface="Open Sans" panose="020B0606030504020204" pitchFamily="34" charset="0"/>
              </a:rPr>
              <a:t>Mixed</a:t>
            </a:r>
            <a:endParaRPr lang="fr-CA" sz="2400" b="1">
              <a:latin typeface="Montserrat" panose="02000505000000020004" pitchFamily="2" charset="0"/>
              <a:ea typeface="Open Sans" panose="020B0606030504020204" pitchFamily="34" charset="0"/>
              <a:cs typeface="Open Sans" panose="020B0606030504020204" pitchFamily="34" charset="0"/>
            </a:endParaRPr>
          </a:p>
        </p:txBody>
      </p:sp>
      <p:pic>
        <p:nvPicPr>
          <p:cNvPr id="509" name="Picture 508"/>
          <p:cNvPicPr>
            <a:picLocks noChangeAspect="1"/>
          </p:cNvPicPr>
          <p:nvPr/>
        </p:nvPicPr>
        <p:blipFill>
          <a:blip r:embed="rId2"/>
          <a:stretch>
            <a:fillRect/>
          </a:stretch>
        </p:blipFill>
        <p:spPr>
          <a:xfrm>
            <a:off x="1761625" y="2109787"/>
            <a:ext cx="368119" cy="368300"/>
          </a:xfrm>
          <a:prstGeom prst="rect">
            <a:avLst/>
          </a:prstGeom>
        </p:spPr>
      </p:pic>
      <p:pic>
        <p:nvPicPr>
          <p:cNvPr id="512" name="Picture 511"/>
          <p:cNvPicPr>
            <a:picLocks noChangeAspect="1"/>
          </p:cNvPicPr>
          <p:nvPr/>
        </p:nvPicPr>
        <p:blipFill>
          <a:blip r:embed="rId3"/>
          <a:stretch>
            <a:fillRect/>
          </a:stretch>
        </p:blipFill>
        <p:spPr>
          <a:xfrm>
            <a:off x="2516962" y="2109787"/>
            <a:ext cx="368119" cy="368300"/>
          </a:xfrm>
          <a:prstGeom prst="rect">
            <a:avLst/>
          </a:prstGeom>
        </p:spPr>
      </p:pic>
      <p:pic>
        <p:nvPicPr>
          <p:cNvPr id="513" name="Picture 512"/>
          <p:cNvPicPr>
            <a:picLocks noChangeAspect="1"/>
          </p:cNvPicPr>
          <p:nvPr/>
        </p:nvPicPr>
        <p:blipFill>
          <a:blip r:embed="rId4"/>
          <a:stretch>
            <a:fillRect/>
          </a:stretch>
        </p:blipFill>
        <p:spPr>
          <a:xfrm>
            <a:off x="4023824" y="2109787"/>
            <a:ext cx="368119" cy="368300"/>
          </a:xfrm>
          <a:prstGeom prst="rect">
            <a:avLst/>
          </a:prstGeom>
        </p:spPr>
      </p:pic>
      <p:pic>
        <p:nvPicPr>
          <p:cNvPr id="514" name="Picture 513"/>
          <p:cNvPicPr>
            <a:picLocks noChangeAspect="1"/>
          </p:cNvPicPr>
          <p:nvPr/>
        </p:nvPicPr>
        <p:blipFill>
          <a:blip r:embed="rId5"/>
          <a:stretch>
            <a:fillRect/>
          </a:stretch>
        </p:blipFill>
        <p:spPr>
          <a:xfrm>
            <a:off x="3277281" y="2109787"/>
            <a:ext cx="368119" cy="368300"/>
          </a:xfrm>
          <a:prstGeom prst="rect">
            <a:avLst/>
          </a:prstGeom>
        </p:spPr>
      </p:pic>
      <p:pic>
        <p:nvPicPr>
          <p:cNvPr id="515" name="Picture 514"/>
          <p:cNvPicPr>
            <a:picLocks noChangeAspect="1"/>
          </p:cNvPicPr>
          <p:nvPr/>
        </p:nvPicPr>
        <p:blipFill>
          <a:blip r:embed="rId6"/>
          <a:stretch>
            <a:fillRect/>
          </a:stretch>
        </p:blipFill>
        <p:spPr>
          <a:xfrm>
            <a:off x="10831654" y="1357907"/>
            <a:ext cx="368119" cy="368300"/>
          </a:xfrm>
          <a:prstGeom prst="rect">
            <a:avLst/>
          </a:prstGeom>
        </p:spPr>
      </p:pic>
      <p:pic>
        <p:nvPicPr>
          <p:cNvPr id="516" name="Picture 515"/>
          <p:cNvPicPr>
            <a:picLocks noChangeAspect="1"/>
          </p:cNvPicPr>
          <p:nvPr/>
        </p:nvPicPr>
        <p:blipFill>
          <a:blip r:embed="rId7"/>
          <a:stretch>
            <a:fillRect/>
          </a:stretch>
        </p:blipFill>
        <p:spPr>
          <a:xfrm>
            <a:off x="7805558" y="1345207"/>
            <a:ext cx="368119" cy="393700"/>
          </a:xfrm>
          <a:prstGeom prst="rect">
            <a:avLst/>
          </a:prstGeom>
        </p:spPr>
      </p:pic>
      <p:pic>
        <p:nvPicPr>
          <p:cNvPr id="517" name="Picture 516"/>
          <p:cNvPicPr>
            <a:picLocks noChangeAspect="1"/>
          </p:cNvPicPr>
          <p:nvPr/>
        </p:nvPicPr>
        <p:blipFill>
          <a:blip r:embed="rId8"/>
          <a:stretch>
            <a:fillRect/>
          </a:stretch>
        </p:blipFill>
        <p:spPr>
          <a:xfrm>
            <a:off x="8558451" y="1345207"/>
            <a:ext cx="368119" cy="393700"/>
          </a:xfrm>
          <a:prstGeom prst="rect">
            <a:avLst/>
          </a:prstGeom>
        </p:spPr>
      </p:pic>
      <p:pic>
        <p:nvPicPr>
          <p:cNvPr id="518" name="Picture 517"/>
          <p:cNvPicPr>
            <a:picLocks noChangeAspect="1"/>
          </p:cNvPicPr>
          <p:nvPr/>
        </p:nvPicPr>
        <p:blipFill>
          <a:blip r:embed="rId9"/>
          <a:stretch>
            <a:fillRect/>
          </a:stretch>
        </p:blipFill>
        <p:spPr>
          <a:xfrm>
            <a:off x="9304269" y="1357907"/>
            <a:ext cx="393506" cy="368300"/>
          </a:xfrm>
          <a:prstGeom prst="rect">
            <a:avLst/>
          </a:prstGeom>
        </p:spPr>
      </p:pic>
      <p:pic>
        <p:nvPicPr>
          <p:cNvPr id="519" name="Picture 518"/>
          <p:cNvPicPr>
            <a:picLocks noChangeAspect="1"/>
          </p:cNvPicPr>
          <p:nvPr/>
        </p:nvPicPr>
        <p:blipFill>
          <a:blip r:embed="rId10"/>
          <a:stretch>
            <a:fillRect/>
          </a:stretch>
        </p:blipFill>
        <p:spPr>
          <a:xfrm>
            <a:off x="10063623" y="1357907"/>
            <a:ext cx="393506" cy="368300"/>
          </a:xfrm>
          <a:prstGeom prst="rect">
            <a:avLst/>
          </a:prstGeom>
        </p:spPr>
      </p:pic>
      <p:pic>
        <p:nvPicPr>
          <p:cNvPr id="520" name="Picture 519"/>
          <p:cNvPicPr>
            <a:picLocks noChangeAspect="1"/>
          </p:cNvPicPr>
          <p:nvPr/>
        </p:nvPicPr>
        <p:blipFill>
          <a:blip r:embed="rId11"/>
          <a:stretch>
            <a:fillRect/>
          </a:stretch>
        </p:blipFill>
        <p:spPr>
          <a:xfrm>
            <a:off x="1040463" y="2198687"/>
            <a:ext cx="291956" cy="190500"/>
          </a:xfrm>
          <a:prstGeom prst="rect">
            <a:avLst/>
          </a:prstGeom>
        </p:spPr>
      </p:pic>
      <p:pic>
        <p:nvPicPr>
          <p:cNvPr id="521" name="Picture 520"/>
          <p:cNvPicPr>
            <a:picLocks noChangeAspect="1"/>
          </p:cNvPicPr>
          <p:nvPr/>
        </p:nvPicPr>
        <p:blipFill>
          <a:blip r:embed="rId12"/>
          <a:stretch>
            <a:fillRect/>
          </a:stretch>
        </p:blipFill>
        <p:spPr>
          <a:xfrm>
            <a:off x="5540184" y="1376957"/>
            <a:ext cx="368119" cy="330200"/>
          </a:xfrm>
          <a:prstGeom prst="rect">
            <a:avLst/>
          </a:prstGeom>
        </p:spPr>
      </p:pic>
      <p:pic>
        <p:nvPicPr>
          <p:cNvPr id="522" name="Picture 521"/>
          <p:cNvPicPr>
            <a:picLocks noChangeAspect="1"/>
          </p:cNvPicPr>
          <p:nvPr/>
        </p:nvPicPr>
        <p:blipFill>
          <a:blip r:embed="rId13"/>
          <a:stretch>
            <a:fillRect/>
          </a:stretch>
        </p:blipFill>
        <p:spPr>
          <a:xfrm>
            <a:off x="4810895" y="1389657"/>
            <a:ext cx="304650" cy="304800"/>
          </a:xfrm>
          <a:prstGeom prst="rect">
            <a:avLst/>
          </a:prstGeom>
        </p:spPr>
      </p:pic>
      <p:pic>
        <p:nvPicPr>
          <p:cNvPr id="523" name="Picture 522"/>
          <p:cNvPicPr>
            <a:picLocks noChangeAspect="1"/>
          </p:cNvPicPr>
          <p:nvPr/>
        </p:nvPicPr>
        <p:blipFill>
          <a:blip r:embed="rId14"/>
          <a:stretch>
            <a:fillRect/>
          </a:stretch>
        </p:blipFill>
        <p:spPr>
          <a:xfrm>
            <a:off x="6321636" y="1459507"/>
            <a:ext cx="304650" cy="165100"/>
          </a:xfrm>
          <a:prstGeom prst="rect">
            <a:avLst/>
          </a:prstGeom>
        </p:spPr>
      </p:pic>
      <p:pic>
        <p:nvPicPr>
          <p:cNvPr id="524" name="Picture 523"/>
          <p:cNvPicPr>
            <a:picLocks noChangeAspect="1"/>
          </p:cNvPicPr>
          <p:nvPr/>
        </p:nvPicPr>
        <p:blipFill>
          <a:blip r:embed="rId15"/>
          <a:stretch>
            <a:fillRect/>
          </a:stretch>
        </p:blipFill>
        <p:spPr>
          <a:xfrm>
            <a:off x="7146789" y="1370607"/>
            <a:ext cx="165019" cy="342900"/>
          </a:xfrm>
          <a:prstGeom prst="rect">
            <a:avLst/>
          </a:prstGeom>
        </p:spPr>
      </p:pic>
      <p:pic>
        <p:nvPicPr>
          <p:cNvPr id="525" name="Picture 524"/>
          <p:cNvPicPr>
            <a:picLocks noChangeAspect="1"/>
          </p:cNvPicPr>
          <p:nvPr/>
        </p:nvPicPr>
        <p:blipFill>
          <a:blip r:embed="rId16"/>
          <a:stretch>
            <a:fillRect/>
          </a:stretch>
        </p:blipFill>
        <p:spPr>
          <a:xfrm>
            <a:off x="4061905" y="1370607"/>
            <a:ext cx="291956" cy="342900"/>
          </a:xfrm>
          <a:prstGeom prst="rect">
            <a:avLst/>
          </a:prstGeom>
        </p:spPr>
      </p:pic>
      <p:pic>
        <p:nvPicPr>
          <p:cNvPr id="526" name="Picture 525"/>
          <p:cNvPicPr>
            <a:picLocks noChangeAspect="1"/>
          </p:cNvPicPr>
          <p:nvPr/>
        </p:nvPicPr>
        <p:blipFill>
          <a:blip r:embed="rId17"/>
          <a:stretch>
            <a:fillRect/>
          </a:stretch>
        </p:blipFill>
        <p:spPr>
          <a:xfrm>
            <a:off x="3264587" y="1434107"/>
            <a:ext cx="393506" cy="215900"/>
          </a:xfrm>
          <a:prstGeom prst="rect">
            <a:avLst/>
          </a:prstGeom>
        </p:spPr>
      </p:pic>
      <p:pic>
        <p:nvPicPr>
          <p:cNvPr id="527" name="Picture 526"/>
          <p:cNvPicPr>
            <a:picLocks noChangeAspect="1"/>
          </p:cNvPicPr>
          <p:nvPr/>
        </p:nvPicPr>
        <p:blipFill>
          <a:blip r:embed="rId18"/>
          <a:stretch>
            <a:fillRect/>
          </a:stretch>
        </p:blipFill>
        <p:spPr>
          <a:xfrm>
            <a:off x="2504268" y="1351557"/>
            <a:ext cx="393506" cy="381000"/>
          </a:xfrm>
          <a:prstGeom prst="rect">
            <a:avLst/>
          </a:prstGeom>
        </p:spPr>
      </p:pic>
      <p:pic>
        <p:nvPicPr>
          <p:cNvPr id="528" name="Picture 527"/>
          <p:cNvPicPr>
            <a:picLocks noChangeAspect="1"/>
          </p:cNvPicPr>
          <p:nvPr/>
        </p:nvPicPr>
        <p:blipFill>
          <a:blip r:embed="rId19"/>
          <a:stretch>
            <a:fillRect/>
          </a:stretch>
        </p:blipFill>
        <p:spPr>
          <a:xfrm>
            <a:off x="1748931" y="1408707"/>
            <a:ext cx="393506" cy="266700"/>
          </a:xfrm>
          <a:prstGeom prst="rect">
            <a:avLst/>
          </a:prstGeom>
        </p:spPr>
      </p:pic>
      <p:pic>
        <p:nvPicPr>
          <p:cNvPr id="529" name="Picture 528"/>
          <p:cNvPicPr>
            <a:picLocks noChangeAspect="1"/>
          </p:cNvPicPr>
          <p:nvPr/>
        </p:nvPicPr>
        <p:blipFill>
          <a:blip r:embed="rId20"/>
          <a:stretch>
            <a:fillRect/>
          </a:stretch>
        </p:blipFill>
        <p:spPr>
          <a:xfrm>
            <a:off x="989688" y="1421407"/>
            <a:ext cx="393506" cy="241300"/>
          </a:xfrm>
          <a:prstGeom prst="rect">
            <a:avLst/>
          </a:prstGeom>
        </p:spPr>
      </p:pic>
      <p:pic>
        <p:nvPicPr>
          <p:cNvPr id="530" name="Picture 529"/>
          <p:cNvPicPr>
            <a:picLocks noChangeAspect="1"/>
          </p:cNvPicPr>
          <p:nvPr/>
        </p:nvPicPr>
        <p:blipFill>
          <a:blip r:embed="rId21"/>
          <a:stretch>
            <a:fillRect/>
          </a:stretch>
        </p:blipFill>
        <p:spPr>
          <a:xfrm>
            <a:off x="8545757" y="2097087"/>
            <a:ext cx="393506" cy="393700"/>
          </a:xfrm>
          <a:prstGeom prst="rect">
            <a:avLst/>
          </a:prstGeom>
        </p:spPr>
      </p:pic>
      <p:pic>
        <p:nvPicPr>
          <p:cNvPr id="533" name="Picture 532"/>
          <p:cNvPicPr>
            <a:picLocks noChangeAspect="1"/>
          </p:cNvPicPr>
          <p:nvPr/>
        </p:nvPicPr>
        <p:blipFill>
          <a:blip r:embed="rId22"/>
          <a:stretch>
            <a:fillRect/>
          </a:stretch>
        </p:blipFill>
        <p:spPr>
          <a:xfrm>
            <a:off x="7888067" y="2109787"/>
            <a:ext cx="203100" cy="368300"/>
          </a:xfrm>
          <a:prstGeom prst="rect">
            <a:avLst/>
          </a:prstGeom>
        </p:spPr>
      </p:pic>
      <p:pic>
        <p:nvPicPr>
          <p:cNvPr id="534" name="Picture 533"/>
          <p:cNvPicPr>
            <a:picLocks noChangeAspect="1"/>
          </p:cNvPicPr>
          <p:nvPr/>
        </p:nvPicPr>
        <p:blipFill>
          <a:blip r:embed="rId23"/>
          <a:stretch>
            <a:fillRect/>
          </a:stretch>
        </p:blipFill>
        <p:spPr>
          <a:xfrm>
            <a:off x="7108708" y="2109787"/>
            <a:ext cx="241181" cy="368300"/>
          </a:xfrm>
          <a:prstGeom prst="rect">
            <a:avLst/>
          </a:prstGeom>
        </p:spPr>
      </p:pic>
      <p:pic>
        <p:nvPicPr>
          <p:cNvPr id="535" name="Picture 534"/>
          <p:cNvPicPr>
            <a:picLocks noChangeAspect="1"/>
          </p:cNvPicPr>
          <p:nvPr/>
        </p:nvPicPr>
        <p:blipFill>
          <a:blip r:embed="rId24"/>
          <a:stretch>
            <a:fillRect/>
          </a:stretch>
        </p:blipFill>
        <p:spPr>
          <a:xfrm>
            <a:off x="6366064" y="2097087"/>
            <a:ext cx="215794" cy="393700"/>
          </a:xfrm>
          <a:prstGeom prst="rect">
            <a:avLst/>
          </a:prstGeom>
        </p:spPr>
      </p:pic>
      <p:pic>
        <p:nvPicPr>
          <p:cNvPr id="536" name="Picture 535"/>
          <p:cNvPicPr>
            <a:picLocks noChangeAspect="1"/>
          </p:cNvPicPr>
          <p:nvPr/>
        </p:nvPicPr>
        <p:blipFill>
          <a:blip r:embed="rId25"/>
          <a:stretch>
            <a:fillRect/>
          </a:stretch>
        </p:blipFill>
        <p:spPr>
          <a:xfrm>
            <a:off x="5578265" y="2128837"/>
            <a:ext cx="291956" cy="330200"/>
          </a:xfrm>
          <a:prstGeom prst="rect">
            <a:avLst/>
          </a:prstGeom>
        </p:spPr>
      </p:pic>
      <p:pic>
        <p:nvPicPr>
          <p:cNvPr id="537" name="Picture 536"/>
          <p:cNvPicPr>
            <a:picLocks noChangeAspect="1"/>
          </p:cNvPicPr>
          <p:nvPr/>
        </p:nvPicPr>
        <p:blipFill>
          <a:blip r:embed="rId26"/>
          <a:stretch>
            <a:fillRect/>
          </a:stretch>
        </p:blipFill>
        <p:spPr>
          <a:xfrm>
            <a:off x="4817242" y="2097087"/>
            <a:ext cx="291956" cy="393700"/>
          </a:xfrm>
          <a:prstGeom prst="rect">
            <a:avLst/>
          </a:prstGeom>
        </p:spPr>
      </p:pic>
      <p:pic>
        <p:nvPicPr>
          <p:cNvPr id="538" name="Picture 537"/>
          <p:cNvPicPr>
            <a:picLocks noChangeAspect="1"/>
          </p:cNvPicPr>
          <p:nvPr/>
        </p:nvPicPr>
        <p:blipFill>
          <a:blip r:embed="rId27"/>
          <a:stretch>
            <a:fillRect/>
          </a:stretch>
        </p:blipFill>
        <p:spPr>
          <a:xfrm>
            <a:off x="4817242" y="2861992"/>
            <a:ext cx="291956" cy="381000"/>
          </a:xfrm>
          <a:prstGeom prst="rect">
            <a:avLst/>
          </a:prstGeom>
        </p:spPr>
      </p:pic>
      <p:pic>
        <p:nvPicPr>
          <p:cNvPr id="539" name="Picture 538"/>
          <p:cNvPicPr>
            <a:picLocks noChangeAspect="1"/>
          </p:cNvPicPr>
          <p:nvPr/>
        </p:nvPicPr>
        <p:blipFill>
          <a:blip r:embed="rId28"/>
          <a:stretch>
            <a:fillRect/>
          </a:stretch>
        </p:blipFill>
        <p:spPr>
          <a:xfrm>
            <a:off x="4042864" y="2906442"/>
            <a:ext cx="330038" cy="292100"/>
          </a:xfrm>
          <a:prstGeom prst="rect">
            <a:avLst/>
          </a:prstGeom>
        </p:spPr>
      </p:pic>
      <p:pic>
        <p:nvPicPr>
          <p:cNvPr id="542" name="Picture 541"/>
          <p:cNvPicPr>
            <a:picLocks noChangeAspect="1"/>
          </p:cNvPicPr>
          <p:nvPr/>
        </p:nvPicPr>
        <p:blipFill>
          <a:blip r:embed="rId29"/>
          <a:stretch>
            <a:fillRect/>
          </a:stretch>
        </p:blipFill>
        <p:spPr>
          <a:xfrm>
            <a:off x="3347096" y="2881042"/>
            <a:ext cx="228488" cy="342900"/>
          </a:xfrm>
          <a:prstGeom prst="rect">
            <a:avLst/>
          </a:prstGeom>
        </p:spPr>
      </p:pic>
      <p:pic>
        <p:nvPicPr>
          <p:cNvPr id="543" name="Picture 542"/>
          <p:cNvPicPr>
            <a:picLocks noChangeAspect="1"/>
          </p:cNvPicPr>
          <p:nvPr/>
        </p:nvPicPr>
        <p:blipFill>
          <a:blip r:embed="rId30"/>
          <a:stretch>
            <a:fillRect/>
          </a:stretch>
        </p:blipFill>
        <p:spPr>
          <a:xfrm>
            <a:off x="2586777" y="2887392"/>
            <a:ext cx="228488" cy="330200"/>
          </a:xfrm>
          <a:prstGeom prst="rect">
            <a:avLst/>
          </a:prstGeom>
        </p:spPr>
      </p:pic>
      <p:pic>
        <p:nvPicPr>
          <p:cNvPr id="550" name="Picture 549"/>
          <p:cNvPicPr>
            <a:picLocks noChangeAspect="1"/>
          </p:cNvPicPr>
          <p:nvPr/>
        </p:nvPicPr>
        <p:blipFill>
          <a:blip r:embed="rId31"/>
          <a:stretch>
            <a:fillRect/>
          </a:stretch>
        </p:blipFill>
        <p:spPr>
          <a:xfrm>
            <a:off x="1799706" y="2868342"/>
            <a:ext cx="291956" cy="368300"/>
          </a:xfrm>
          <a:prstGeom prst="rect">
            <a:avLst/>
          </a:prstGeom>
        </p:spPr>
      </p:pic>
      <p:pic>
        <p:nvPicPr>
          <p:cNvPr id="551" name="Picture 550"/>
          <p:cNvPicPr>
            <a:picLocks noChangeAspect="1"/>
          </p:cNvPicPr>
          <p:nvPr/>
        </p:nvPicPr>
        <p:blipFill>
          <a:blip r:embed="rId32"/>
          <a:stretch>
            <a:fillRect/>
          </a:stretch>
        </p:blipFill>
        <p:spPr>
          <a:xfrm>
            <a:off x="1015076" y="2906442"/>
            <a:ext cx="342731" cy="292100"/>
          </a:xfrm>
          <a:prstGeom prst="rect">
            <a:avLst/>
          </a:prstGeom>
        </p:spPr>
      </p:pic>
      <p:pic>
        <p:nvPicPr>
          <p:cNvPr id="552" name="Picture 551"/>
          <p:cNvPicPr>
            <a:picLocks noChangeAspect="1"/>
          </p:cNvPicPr>
          <p:nvPr/>
        </p:nvPicPr>
        <p:blipFill>
          <a:blip r:embed="rId33"/>
          <a:stretch>
            <a:fillRect/>
          </a:stretch>
        </p:blipFill>
        <p:spPr>
          <a:xfrm>
            <a:off x="10920510" y="2160587"/>
            <a:ext cx="190406" cy="266700"/>
          </a:xfrm>
          <a:prstGeom prst="rect">
            <a:avLst/>
          </a:prstGeom>
        </p:spPr>
      </p:pic>
      <p:pic>
        <p:nvPicPr>
          <p:cNvPr id="553" name="Picture 552"/>
          <p:cNvPicPr>
            <a:picLocks noChangeAspect="1"/>
          </p:cNvPicPr>
          <p:nvPr/>
        </p:nvPicPr>
        <p:blipFill>
          <a:blip r:embed="rId34"/>
          <a:stretch>
            <a:fillRect/>
          </a:stretch>
        </p:blipFill>
        <p:spPr>
          <a:xfrm>
            <a:off x="10089011" y="2160587"/>
            <a:ext cx="342731" cy="266700"/>
          </a:xfrm>
          <a:prstGeom prst="rect">
            <a:avLst/>
          </a:prstGeom>
        </p:spPr>
      </p:pic>
      <p:pic>
        <p:nvPicPr>
          <p:cNvPr id="554" name="Picture 553"/>
          <p:cNvPicPr>
            <a:picLocks noChangeAspect="1"/>
          </p:cNvPicPr>
          <p:nvPr/>
        </p:nvPicPr>
        <p:blipFill>
          <a:blip r:embed="rId35"/>
          <a:stretch>
            <a:fillRect/>
          </a:stretch>
        </p:blipFill>
        <p:spPr>
          <a:xfrm>
            <a:off x="9355044" y="2109787"/>
            <a:ext cx="291956" cy="368300"/>
          </a:xfrm>
          <a:prstGeom prst="rect">
            <a:avLst/>
          </a:prstGeom>
        </p:spPr>
      </p:pic>
      <p:pic>
        <p:nvPicPr>
          <p:cNvPr id="555" name="Picture 554"/>
          <p:cNvPicPr>
            <a:picLocks noChangeAspect="1"/>
          </p:cNvPicPr>
          <p:nvPr/>
        </p:nvPicPr>
        <p:blipFill>
          <a:blip r:embed="rId36"/>
          <a:stretch>
            <a:fillRect/>
          </a:stretch>
        </p:blipFill>
        <p:spPr>
          <a:xfrm>
            <a:off x="7083320" y="2893742"/>
            <a:ext cx="291956" cy="317500"/>
          </a:xfrm>
          <a:prstGeom prst="rect">
            <a:avLst/>
          </a:prstGeom>
        </p:spPr>
      </p:pic>
      <p:pic>
        <p:nvPicPr>
          <p:cNvPr id="556" name="Picture 555"/>
          <p:cNvPicPr>
            <a:picLocks noChangeAspect="1"/>
          </p:cNvPicPr>
          <p:nvPr/>
        </p:nvPicPr>
        <p:blipFill>
          <a:blip r:embed="rId37"/>
          <a:stretch>
            <a:fillRect/>
          </a:stretch>
        </p:blipFill>
        <p:spPr>
          <a:xfrm>
            <a:off x="6327983" y="2855642"/>
            <a:ext cx="291956" cy="393700"/>
          </a:xfrm>
          <a:prstGeom prst="rect">
            <a:avLst/>
          </a:prstGeom>
        </p:spPr>
      </p:pic>
      <p:pic>
        <p:nvPicPr>
          <p:cNvPr id="557" name="Picture 556"/>
          <p:cNvPicPr>
            <a:picLocks noChangeAspect="1"/>
          </p:cNvPicPr>
          <p:nvPr/>
        </p:nvPicPr>
        <p:blipFill>
          <a:blip r:embed="rId38"/>
          <a:stretch>
            <a:fillRect/>
          </a:stretch>
        </p:blipFill>
        <p:spPr>
          <a:xfrm>
            <a:off x="5552878" y="2931842"/>
            <a:ext cx="342731" cy="241300"/>
          </a:xfrm>
          <a:prstGeom prst="rect">
            <a:avLst/>
          </a:prstGeom>
        </p:spPr>
      </p:pic>
      <p:pic>
        <p:nvPicPr>
          <p:cNvPr id="558" name="Picture 557"/>
          <p:cNvPicPr>
            <a:picLocks noChangeAspect="1"/>
          </p:cNvPicPr>
          <p:nvPr/>
        </p:nvPicPr>
        <p:blipFill>
          <a:blip r:embed="rId39"/>
          <a:stretch>
            <a:fillRect/>
          </a:stretch>
        </p:blipFill>
        <p:spPr>
          <a:xfrm>
            <a:off x="10844348" y="2868342"/>
            <a:ext cx="342731" cy="368300"/>
          </a:xfrm>
          <a:prstGeom prst="rect">
            <a:avLst/>
          </a:prstGeom>
        </p:spPr>
      </p:pic>
      <p:pic>
        <p:nvPicPr>
          <p:cNvPr id="559" name="Picture 558"/>
          <p:cNvPicPr>
            <a:picLocks noChangeAspect="1"/>
          </p:cNvPicPr>
          <p:nvPr/>
        </p:nvPicPr>
        <p:blipFill>
          <a:blip r:embed="rId40"/>
          <a:stretch>
            <a:fillRect/>
          </a:stretch>
        </p:blipFill>
        <p:spPr>
          <a:xfrm>
            <a:off x="10063623" y="2938192"/>
            <a:ext cx="393506" cy="228600"/>
          </a:xfrm>
          <a:prstGeom prst="rect">
            <a:avLst/>
          </a:prstGeom>
        </p:spPr>
      </p:pic>
      <p:pic>
        <p:nvPicPr>
          <p:cNvPr id="560" name="Picture 559"/>
          <p:cNvPicPr>
            <a:picLocks noChangeAspect="1"/>
          </p:cNvPicPr>
          <p:nvPr/>
        </p:nvPicPr>
        <p:blipFill>
          <a:blip r:embed="rId41"/>
          <a:stretch>
            <a:fillRect/>
          </a:stretch>
        </p:blipFill>
        <p:spPr>
          <a:xfrm>
            <a:off x="9304269" y="2861992"/>
            <a:ext cx="393506" cy="381000"/>
          </a:xfrm>
          <a:prstGeom prst="rect">
            <a:avLst/>
          </a:prstGeom>
        </p:spPr>
      </p:pic>
      <p:pic>
        <p:nvPicPr>
          <p:cNvPr id="561" name="Picture 560"/>
          <p:cNvPicPr>
            <a:picLocks noChangeAspect="1"/>
          </p:cNvPicPr>
          <p:nvPr/>
        </p:nvPicPr>
        <p:blipFill>
          <a:blip r:embed="rId42"/>
          <a:stretch>
            <a:fillRect/>
          </a:stretch>
        </p:blipFill>
        <p:spPr>
          <a:xfrm>
            <a:off x="8552104" y="2906442"/>
            <a:ext cx="380813" cy="292100"/>
          </a:xfrm>
          <a:prstGeom prst="rect">
            <a:avLst/>
          </a:prstGeom>
        </p:spPr>
      </p:pic>
      <p:pic>
        <p:nvPicPr>
          <p:cNvPr id="562" name="Picture 561"/>
          <p:cNvPicPr>
            <a:picLocks noChangeAspect="1"/>
          </p:cNvPicPr>
          <p:nvPr/>
        </p:nvPicPr>
        <p:blipFill>
          <a:blip r:embed="rId43"/>
          <a:stretch>
            <a:fillRect/>
          </a:stretch>
        </p:blipFill>
        <p:spPr>
          <a:xfrm>
            <a:off x="7799211" y="2881042"/>
            <a:ext cx="380813" cy="342900"/>
          </a:xfrm>
          <a:prstGeom prst="rect">
            <a:avLst/>
          </a:prstGeom>
        </p:spPr>
      </p:pic>
      <p:pic>
        <p:nvPicPr>
          <p:cNvPr id="563" name="Picture 562"/>
          <p:cNvPicPr>
            <a:picLocks noChangeAspect="1"/>
          </p:cNvPicPr>
          <p:nvPr/>
        </p:nvPicPr>
        <p:blipFill>
          <a:blip r:embed="rId44"/>
          <a:stretch>
            <a:fillRect/>
          </a:stretch>
        </p:blipFill>
        <p:spPr>
          <a:xfrm>
            <a:off x="1053157" y="3681752"/>
            <a:ext cx="266569" cy="266700"/>
          </a:xfrm>
          <a:prstGeom prst="rect">
            <a:avLst/>
          </a:prstGeom>
        </p:spPr>
      </p:pic>
      <p:pic>
        <p:nvPicPr>
          <p:cNvPr id="564" name="Picture 563"/>
          <p:cNvPicPr>
            <a:picLocks noChangeAspect="1"/>
          </p:cNvPicPr>
          <p:nvPr/>
        </p:nvPicPr>
        <p:blipFill>
          <a:blip r:embed="rId45"/>
          <a:stretch>
            <a:fillRect/>
          </a:stretch>
        </p:blipFill>
        <p:spPr>
          <a:xfrm>
            <a:off x="2567737" y="3681752"/>
            <a:ext cx="266569" cy="266700"/>
          </a:xfrm>
          <a:prstGeom prst="rect">
            <a:avLst/>
          </a:prstGeom>
        </p:spPr>
      </p:pic>
      <p:pic>
        <p:nvPicPr>
          <p:cNvPr id="565" name="Picture 564"/>
          <p:cNvPicPr>
            <a:picLocks noChangeAspect="1"/>
          </p:cNvPicPr>
          <p:nvPr/>
        </p:nvPicPr>
        <p:blipFill>
          <a:blip r:embed="rId46"/>
          <a:stretch>
            <a:fillRect/>
          </a:stretch>
        </p:blipFill>
        <p:spPr>
          <a:xfrm>
            <a:off x="3302668" y="3656352"/>
            <a:ext cx="317344" cy="317500"/>
          </a:xfrm>
          <a:prstGeom prst="rect">
            <a:avLst/>
          </a:prstGeom>
        </p:spPr>
      </p:pic>
      <p:pic>
        <p:nvPicPr>
          <p:cNvPr id="566" name="Picture 565"/>
          <p:cNvPicPr>
            <a:picLocks noChangeAspect="1"/>
          </p:cNvPicPr>
          <p:nvPr/>
        </p:nvPicPr>
        <p:blipFill>
          <a:blip r:embed="rId47"/>
          <a:stretch>
            <a:fillRect/>
          </a:stretch>
        </p:blipFill>
        <p:spPr>
          <a:xfrm>
            <a:off x="1748931" y="3707152"/>
            <a:ext cx="393506" cy="215900"/>
          </a:xfrm>
          <a:prstGeom prst="rect">
            <a:avLst/>
          </a:prstGeom>
        </p:spPr>
      </p:pic>
      <p:pic>
        <p:nvPicPr>
          <p:cNvPr id="567" name="Picture 566"/>
          <p:cNvPicPr>
            <a:picLocks noChangeAspect="1"/>
          </p:cNvPicPr>
          <p:nvPr/>
        </p:nvPicPr>
        <p:blipFill>
          <a:blip r:embed="rId48"/>
          <a:stretch>
            <a:fillRect/>
          </a:stretch>
        </p:blipFill>
        <p:spPr>
          <a:xfrm>
            <a:off x="4842630" y="3643652"/>
            <a:ext cx="241181" cy="342900"/>
          </a:xfrm>
          <a:prstGeom prst="rect">
            <a:avLst/>
          </a:prstGeom>
        </p:spPr>
      </p:pic>
      <p:pic>
        <p:nvPicPr>
          <p:cNvPr id="568" name="Picture 567"/>
          <p:cNvPicPr>
            <a:picLocks noChangeAspect="1"/>
          </p:cNvPicPr>
          <p:nvPr/>
        </p:nvPicPr>
        <p:blipFill>
          <a:blip r:embed="rId49"/>
          <a:stretch>
            <a:fillRect/>
          </a:stretch>
        </p:blipFill>
        <p:spPr>
          <a:xfrm>
            <a:off x="4036518" y="3669052"/>
            <a:ext cx="342731" cy="292100"/>
          </a:xfrm>
          <a:prstGeom prst="rect">
            <a:avLst/>
          </a:prstGeom>
        </p:spPr>
      </p:pic>
      <p:pic>
        <p:nvPicPr>
          <p:cNvPr id="569" name="Picture 568"/>
          <p:cNvPicPr>
            <a:picLocks noChangeAspect="1"/>
          </p:cNvPicPr>
          <p:nvPr/>
        </p:nvPicPr>
        <p:blipFill>
          <a:blip r:embed="rId50"/>
          <a:stretch>
            <a:fillRect/>
          </a:stretch>
        </p:blipFill>
        <p:spPr>
          <a:xfrm>
            <a:off x="5603653" y="3630952"/>
            <a:ext cx="241181" cy="368300"/>
          </a:xfrm>
          <a:prstGeom prst="rect">
            <a:avLst/>
          </a:prstGeom>
        </p:spPr>
      </p:pic>
      <p:pic>
        <p:nvPicPr>
          <p:cNvPr id="570" name="Picture 569"/>
          <p:cNvPicPr>
            <a:picLocks noChangeAspect="1"/>
          </p:cNvPicPr>
          <p:nvPr/>
        </p:nvPicPr>
        <p:blipFill>
          <a:blip r:embed="rId51"/>
          <a:stretch>
            <a:fillRect/>
          </a:stretch>
        </p:blipFill>
        <p:spPr>
          <a:xfrm>
            <a:off x="9329657" y="3662702"/>
            <a:ext cx="342731" cy="304800"/>
          </a:xfrm>
          <a:prstGeom prst="rect">
            <a:avLst/>
          </a:prstGeom>
        </p:spPr>
      </p:pic>
      <p:pic>
        <p:nvPicPr>
          <p:cNvPr id="571" name="Picture 570"/>
          <p:cNvPicPr>
            <a:picLocks noChangeAspect="1"/>
          </p:cNvPicPr>
          <p:nvPr/>
        </p:nvPicPr>
        <p:blipFill>
          <a:blip r:embed="rId52"/>
          <a:stretch>
            <a:fillRect/>
          </a:stretch>
        </p:blipFill>
        <p:spPr>
          <a:xfrm>
            <a:off x="8564798" y="3681752"/>
            <a:ext cx="355425" cy="266700"/>
          </a:xfrm>
          <a:prstGeom prst="rect">
            <a:avLst/>
          </a:prstGeom>
        </p:spPr>
      </p:pic>
      <p:pic>
        <p:nvPicPr>
          <p:cNvPr id="572" name="Picture 571"/>
          <p:cNvPicPr>
            <a:picLocks noChangeAspect="1"/>
          </p:cNvPicPr>
          <p:nvPr/>
        </p:nvPicPr>
        <p:blipFill>
          <a:blip r:embed="rId53"/>
          <a:stretch>
            <a:fillRect/>
          </a:stretch>
        </p:blipFill>
        <p:spPr>
          <a:xfrm>
            <a:off x="7792864" y="3669052"/>
            <a:ext cx="393506" cy="292100"/>
          </a:xfrm>
          <a:prstGeom prst="rect">
            <a:avLst/>
          </a:prstGeom>
        </p:spPr>
      </p:pic>
      <p:pic>
        <p:nvPicPr>
          <p:cNvPr id="573" name="Picture 572"/>
          <p:cNvPicPr>
            <a:picLocks noChangeAspect="1"/>
          </p:cNvPicPr>
          <p:nvPr/>
        </p:nvPicPr>
        <p:blipFill>
          <a:blip r:embed="rId54"/>
          <a:stretch>
            <a:fillRect/>
          </a:stretch>
        </p:blipFill>
        <p:spPr>
          <a:xfrm>
            <a:off x="7045239" y="3700802"/>
            <a:ext cx="368119" cy="228600"/>
          </a:xfrm>
          <a:prstGeom prst="rect">
            <a:avLst/>
          </a:prstGeom>
        </p:spPr>
      </p:pic>
      <p:pic>
        <p:nvPicPr>
          <p:cNvPr id="574" name="Picture 573"/>
          <p:cNvPicPr>
            <a:picLocks noChangeAspect="1"/>
          </p:cNvPicPr>
          <p:nvPr/>
        </p:nvPicPr>
        <p:blipFill>
          <a:blip r:embed="rId55"/>
          <a:stretch>
            <a:fillRect/>
          </a:stretch>
        </p:blipFill>
        <p:spPr>
          <a:xfrm>
            <a:off x="6340677" y="3618252"/>
            <a:ext cx="266569" cy="393700"/>
          </a:xfrm>
          <a:prstGeom prst="rect">
            <a:avLst/>
          </a:prstGeom>
        </p:spPr>
      </p:pic>
      <p:pic>
        <p:nvPicPr>
          <p:cNvPr id="575" name="Picture 574"/>
          <p:cNvPicPr>
            <a:picLocks noChangeAspect="1"/>
          </p:cNvPicPr>
          <p:nvPr/>
        </p:nvPicPr>
        <p:blipFill>
          <a:blip r:embed="rId56"/>
          <a:stretch>
            <a:fillRect/>
          </a:stretch>
        </p:blipFill>
        <p:spPr>
          <a:xfrm>
            <a:off x="1015076" y="4400089"/>
            <a:ext cx="342731" cy="342900"/>
          </a:xfrm>
          <a:prstGeom prst="rect">
            <a:avLst/>
          </a:prstGeom>
        </p:spPr>
      </p:pic>
      <p:pic>
        <p:nvPicPr>
          <p:cNvPr id="64" name="Picture 63"/>
          <p:cNvPicPr>
            <a:picLocks noChangeAspect="1"/>
          </p:cNvPicPr>
          <p:nvPr/>
        </p:nvPicPr>
        <p:blipFill>
          <a:blip r:embed="rId57"/>
          <a:stretch>
            <a:fillRect/>
          </a:stretch>
        </p:blipFill>
        <p:spPr>
          <a:xfrm>
            <a:off x="10831654" y="3694452"/>
            <a:ext cx="368119" cy="241300"/>
          </a:xfrm>
          <a:prstGeom prst="rect">
            <a:avLst/>
          </a:prstGeom>
        </p:spPr>
      </p:pic>
      <p:pic>
        <p:nvPicPr>
          <p:cNvPr id="65" name="Picture 64"/>
          <p:cNvPicPr>
            <a:picLocks noChangeAspect="1"/>
          </p:cNvPicPr>
          <p:nvPr/>
        </p:nvPicPr>
        <p:blipFill>
          <a:blip r:embed="rId58"/>
          <a:stretch>
            <a:fillRect/>
          </a:stretch>
        </p:blipFill>
        <p:spPr>
          <a:xfrm>
            <a:off x="10076317" y="3707152"/>
            <a:ext cx="368119" cy="215900"/>
          </a:xfrm>
          <a:prstGeom prst="rect">
            <a:avLst/>
          </a:prstGeom>
        </p:spPr>
      </p:pic>
      <p:pic>
        <p:nvPicPr>
          <p:cNvPr id="66" name="Picture 65"/>
          <p:cNvPicPr>
            <a:picLocks noChangeAspect="1"/>
          </p:cNvPicPr>
          <p:nvPr/>
        </p:nvPicPr>
        <p:blipFill>
          <a:blip r:embed="rId59"/>
          <a:stretch>
            <a:fillRect/>
          </a:stretch>
        </p:blipFill>
        <p:spPr>
          <a:xfrm>
            <a:off x="3251893" y="4361989"/>
            <a:ext cx="418894" cy="419100"/>
          </a:xfrm>
          <a:prstGeom prst="rect">
            <a:avLst/>
          </a:prstGeom>
        </p:spPr>
      </p:pic>
      <p:pic>
        <p:nvPicPr>
          <p:cNvPr id="67" name="Picture 66"/>
          <p:cNvPicPr>
            <a:picLocks noChangeAspect="1"/>
          </p:cNvPicPr>
          <p:nvPr/>
        </p:nvPicPr>
        <p:blipFill>
          <a:blip r:embed="rId60"/>
          <a:stretch>
            <a:fillRect/>
          </a:stretch>
        </p:blipFill>
        <p:spPr>
          <a:xfrm>
            <a:off x="3998436" y="4361989"/>
            <a:ext cx="418894" cy="419100"/>
          </a:xfrm>
          <a:prstGeom prst="rect">
            <a:avLst/>
          </a:prstGeom>
        </p:spPr>
      </p:pic>
      <p:pic>
        <p:nvPicPr>
          <p:cNvPr id="68" name="Picture 67"/>
          <p:cNvPicPr>
            <a:picLocks noChangeAspect="1"/>
          </p:cNvPicPr>
          <p:nvPr/>
        </p:nvPicPr>
        <p:blipFill>
          <a:blip r:embed="rId61"/>
          <a:stretch>
            <a:fillRect/>
          </a:stretch>
        </p:blipFill>
        <p:spPr>
          <a:xfrm>
            <a:off x="2491574" y="4361989"/>
            <a:ext cx="418894" cy="419100"/>
          </a:xfrm>
          <a:prstGeom prst="rect">
            <a:avLst/>
          </a:prstGeom>
        </p:spPr>
      </p:pic>
      <p:pic>
        <p:nvPicPr>
          <p:cNvPr id="69" name="Picture 68"/>
          <p:cNvPicPr>
            <a:picLocks noChangeAspect="1"/>
          </p:cNvPicPr>
          <p:nvPr/>
        </p:nvPicPr>
        <p:blipFill>
          <a:blip r:embed="rId62"/>
          <a:stretch>
            <a:fillRect/>
          </a:stretch>
        </p:blipFill>
        <p:spPr>
          <a:xfrm>
            <a:off x="1736237" y="4361989"/>
            <a:ext cx="418894" cy="419100"/>
          </a:xfrm>
          <a:prstGeom prst="rect">
            <a:avLst/>
          </a:prstGeom>
        </p:spPr>
      </p:pic>
      <p:pic>
        <p:nvPicPr>
          <p:cNvPr id="70" name="Picture 69"/>
          <p:cNvPicPr>
            <a:picLocks noChangeAspect="1"/>
          </p:cNvPicPr>
          <p:nvPr/>
        </p:nvPicPr>
        <p:blipFill>
          <a:blip r:embed="rId63"/>
          <a:stretch>
            <a:fillRect/>
          </a:stretch>
        </p:blipFill>
        <p:spPr>
          <a:xfrm>
            <a:off x="9329657" y="4374689"/>
            <a:ext cx="342731" cy="393700"/>
          </a:xfrm>
          <a:prstGeom prst="rect">
            <a:avLst/>
          </a:prstGeom>
        </p:spPr>
      </p:pic>
      <p:pic>
        <p:nvPicPr>
          <p:cNvPr id="71" name="Picture 70"/>
          <p:cNvPicPr>
            <a:picLocks noChangeAspect="1"/>
          </p:cNvPicPr>
          <p:nvPr/>
        </p:nvPicPr>
        <p:blipFill>
          <a:blip r:embed="rId64"/>
          <a:stretch>
            <a:fillRect/>
          </a:stretch>
        </p:blipFill>
        <p:spPr>
          <a:xfrm>
            <a:off x="8571145" y="4381039"/>
            <a:ext cx="342731" cy="381000"/>
          </a:xfrm>
          <a:prstGeom prst="rect">
            <a:avLst/>
          </a:prstGeom>
        </p:spPr>
      </p:pic>
      <p:pic>
        <p:nvPicPr>
          <p:cNvPr id="72" name="Picture 71"/>
          <p:cNvPicPr>
            <a:picLocks noChangeAspect="1"/>
          </p:cNvPicPr>
          <p:nvPr/>
        </p:nvPicPr>
        <p:blipFill>
          <a:blip r:embed="rId65"/>
          <a:stretch>
            <a:fillRect/>
          </a:stretch>
        </p:blipFill>
        <p:spPr>
          <a:xfrm>
            <a:off x="7780170" y="4400089"/>
            <a:ext cx="418894" cy="342900"/>
          </a:xfrm>
          <a:prstGeom prst="rect">
            <a:avLst/>
          </a:prstGeom>
        </p:spPr>
      </p:pic>
      <p:pic>
        <p:nvPicPr>
          <p:cNvPr id="73" name="Picture 72"/>
          <p:cNvPicPr>
            <a:picLocks noChangeAspect="1"/>
          </p:cNvPicPr>
          <p:nvPr/>
        </p:nvPicPr>
        <p:blipFill>
          <a:blip r:embed="rId66"/>
          <a:stretch>
            <a:fillRect/>
          </a:stretch>
        </p:blipFill>
        <p:spPr>
          <a:xfrm>
            <a:off x="7019851" y="4400089"/>
            <a:ext cx="418894" cy="342900"/>
          </a:xfrm>
          <a:prstGeom prst="rect">
            <a:avLst/>
          </a:prstGeom>
        </p:spPr>
      </p:pic>
      <p:pic>
        <p:nvPicPr>
          <p:cNvPr id="74" name="Picture 73"/>
          <p:cNvPicPr>
            <a:picLocks noChangeAspect="1"/>
          </p:cNvPicPr>
          <p:nvPr/>
        </p:nvPicPr>
        <p:blipFill>
          <a:blip r:embed="rId67"/>
          <a:stretch>
            <a:fillRect/>
          </a:stretch>
        </p:blipFill>
        <p:spPr>
          <a:xfrm>
            <a:off x="6264514" y="4361989"/>
            <a:ext cx="418894" cy="419100"/>
          </a:xfrm>
          <a:prstGeom prst="rect">
            <a:avLst/>
          </a:prstGeom>
        </p:spPr>
      </p:pic>
      <p:pic>
        <p:nvPicPr>
          <p:cNvPr id="75" name="Picture 74"/>
          <p:cNvPicPr>
            <a:picLocks noChangeAspect="1"/>
          </p:cNvPicPr>
          <p:nvPr/>
        </p:nvPicPr>
        <p:blipFill>
          <a:blip r:embed="rId68"/>
          <a:stretch>
            <a:fillRect/>
          </a:stretch>
        </p:blipFill>
        <p:spPr>
          <a:xfrm>
            <a:off x="5514796" y="4361989"/>
            <a:ext cx="418894" cy="419100"/>
          </a:xfrm>
          <a:prstGeom prst="rect">
            <a:avLst/>
          </a:prstGeom>
        </p:spPr>
      </p:pic>
      <p:pic>
        <p:nvPicPr>
          <p:cNvPr id="76" name="Picture 75"/>
          <p:cNvPicPr>
            <a:picLocks noChangeAspect="1"/>
          </p:cNvPicPr>
          <p:nvPr/>
        </p:nvPicPr>
        <p:blipFill>
          <a:blip r:embed="rId69"/>
          <a:stretch>
            <a:fillRect/>
          </a:stretch>
        </p:blipFill>
        <p:spPr>
          <a:xfrm>
            <a:off x="4753773" y="4412789"/>
            <a:ext cx="418894" cy="317500"/>
          </a:xfrm>
          <a:prstGeom prst="rect">
            <a:avLst/>
          </a:prstGeom>
        </p:spPr>
      </p:pic>
      <p:pic>
        <p:nvPicPr>
          <p:cNvPr id="77" name="Picture 76"/>
          <p:cNvPicPr>
            <a:picLocks noChangeAspect="1"/>
          </p:cNvPicPr>
          <p:nvPr/>
        </p:nvPicPr>
        <p:blipFill>
          <a:blip r:embed="rId70"/>
          <a:stretch>
            <a:fillRect/>
          </a:stretch>
        </p:blipFill>
        <p:spPr>
          <a:xfrm>
            <a:off x="1761625" y="5122930"/>
            <a:ext cx="368119" cy="406400"/>
          </a:xfrm>
          <a:prstGeom prst="rect">
            <a:avLst/>
          </a:prstGeom>
        </p:spPr>
      </p:pic>
      <p:pic>
        <p:nvPicPr>
          <p:cNvPr id="78" name="Picture 77"/>
          <p:cNvPicPr>
            <a:picLocks noChangeAspect="1"/>
          </p:cNvPicPr>
          <p:nvPr/>
        </p:nvPicPr>
        <p:blipFill>
          <a:blip r:embed="rId71"/>
          <a:stretch>
            <a:fillRect/>
          </a:stretch>
        </p:blipFill>
        <p:spPr>
          <a:xfrm>
            <a:off x="996035" y="5135630"/>
            <a:ext cx="380813" cy="381000"/>
          </a:xfrm>
          <a:prstGeom prst="rect">
            <a:avLst/>
          </a:prstGeom>
        </p:spPr>
      </p:pic>
      <p:pic>
        <p:nvPicPr>
          <p:cNvPr id="79" name="Picture 78"/>
          <p:cNvPicPr>
            <a:picLocks noChangeAspect="1"/>
          </p:cNvPicPr>
          <p:nvPr/>
        </p:nvPicPr>
        <p:blipFill>
          <a:blip r:embed="rId72"/>
          <a:stretch>
            <a:fillRect/>
          </a:stretch>
        </p:blipFill>
        <p:spPr>
          <a:xfrm>
            <a:off x="10818960" y="4387389"/>
            <a:ext cx="393506" cy="368300"/>
          </a:xfrm>
          <a:prstGeom prst="rect">
            <a:avLst/>
          </a:prstGeom>
        </p:spPr>
      </p:pic>
      <p:pic>
        <p:nvPicPr>
          <p:cNvPr id="80" name="Picture 79"/>
          <p:cNvPicPr>
            <a:picLocks noChangeAspect="1"/>
          </p:cNvPicPr>
          <p:nvPr/>
        </p:nvPicPr>
        <p:blipFill>
          <a:blip r:embed="rId73"/>
          <a:stretch>
            <a:fillRect/>
          </a:stretch>
        </p:blipFill>
        <p:spPr>
          <a:xfrm>
            <a:off x="10076317" y="4387389"/>
            <a:ext cx="368119" cy="368300"/>
          </a:xfrm>
          <a:prstGeom prst="rect">
            <a:avLst/>
          </a:prstGeom>
        </p:spPr>
      </p:pic>
      <p:pic>
        <p:nvPicPr>
          <p:cNvPr id="81" name="Picture 80"/>
          <p:cNvPicPr>
            <a:picLocks noChangeAspect="1"/>
          </p:cNvPicPr>
          <p:nvPr/>
        </p:nvPicPr>
        <p:blipFill>
          <a:blip r:embed="rId74"/>
          <a:stretch>
            <a:fillRect/>
          </a:stretch>
        </p:blipFill>
        <p:spPr>
          <a:xfrm>
            <a:off x="5565571" y="5167380"/>
            <a:ext cx="317344" cy="317500"/>
          </a:xfrm>
          <a:prstGeom prst="rect">
            <a:avLst/>
          </a:prstGeom>
        </p:spPr>
      </p:pic>
      <p:pic>
        <p:nvPicPr>
          <p:cNvPr id="82" name="Picture 81"/>
          <p:cNvPicPr>
            <a:picLocks noChangeAspect="1"/>
          </p:cNvPicPr>
          <p:nvPr/>
        </p:nvPicPr>
        <p:blipFill>
          <a:blip r:embed="rId75"/>
          <a:stretch>
            <a:fillRect/>
          </a:stretch>
        </p:blipFill>
        <p:spPr>
          <a:xfrm>
            <a:off x="4766467" y="5218180"/>
            <a:ext cx="393506" cy="215900"/>
          </a:xfrm>
          <a:prstGeom prst="rect">
            <a:avLst/>
          </a:prstGeom>
        </p:spPr>
      </p:pic>
      <p:pic>
        <p:nvPicPr>
          <p:cNvPr id="83" name="Picture 82"/>
          <p:cNvPicPr>
            <a:picLocks noChangeAspect="1"/>
          </p:cNvPicPr>
          <p:nvPr/>
        </p:nvPicPr>
        <p:blipFill>
          <a:blip r:embed="rId76"/>
          <a:stretch>
            <a:fillRect/>
          </a:stretch>
        </p:blipFill>
        <p:spPr>
          <a:xfrm>
            <a:off x="4049211" y="5129280"/>
            <a:ext cx="317344" cy="393700"/>
          </a:xfrm>
          <a:prstGeom prst="rect">
            <a:avLst/>
          </a:prstGeom>
        </p:spPr>
      </p:pic>
      <p:pic>
        <p:nvPicPr>
          <p:cNvPr id="84" name="Picture 83"/>
          <p:cNvPicPr>
            <a:picLocks noChangeAspect="1"/>
          </p:cNvPicPr>
          <p:nvPr/>
        </p:nvPicPr>
        <p:blipFill>
          <a:blip r:embed="rId77"/>
          <a:stretch>
            <a:fillRect/>
          </a:stretch>
        </p:blipFill>
        <p:spPr>
          <a:xfrm>
            <a:off x="3277281" y="5141980"/>
            <a:ext cx="368119" cy="368300"/>
          </a:xfrm>
          <a:prstGeom prst="rect">
            <a:avLst/>
          </a:prstGeom>
        </p:spPr>
      </p:pic>
      <p:pic>
        <p:nvPicPr>
          <p:cNvPr id="85" name="Picture 84"/>
          <p:cNvPicPr>
            <a:picLocks noChangeAspect="1"/>
          </p:cNvPicPr>
          <p:nvPr/>
        </p:nvPicPr>
        <p:blipFill>
          <a:blip r:embed="rId78"/>
          <a:stretch>
            <a:fillRect/>
          </a:stretch>
        </p:blipFill>
        <p:spPr>
          <a:xfrm>
            <a:off x="2605818" y="5141980"/>
            <a:ext cx="190406" cy="368300"/>
          </a:xfrm>
          <a:prstGeom prst="rect">
            <a:avLst/>
          </a:prstGeom>
        </p:spPr>
      </p:pic>
      <p:pic>
        <p:nvPicPr>
          <p:cNvPr id="86" name="Picture 85"/>
          <p:cNvPicPr>
            <a:picLocks noChangeAspect="1"/>
          </p:cNvPicPr>
          <p:nvPr/>
        </p:nvPicPr>
        <p:blipFill>
          <a:blip r:embed="rId79"/>
          <a:stretch>
            <a:fillRect/>
          </a:stretch>
        </p:blipFill>
        <p:spPr>
          <a:xfrm>
            <a:off x="6340677" y="5180080"/>
            <a:ext cx="266569" cy="292100"/>
          </a:xfrm>
          <a:prstGeom prst="rect">
            <a:avLst/>
          </a:prstGeom>
        </p:spPr>
      </p:pic>
      <p:pic>
        <p:nvPicPr>
          <p:cNvPr id="87" name="Picture 86"/>
          <p:cNvPicPr>
            <a:picLocks noChangeAspect="1"/>
          </p:cNvPicPr>
          <p:nvPr/>
        </p:nvPicPr>
        <p:blipFill>
          <a:blip r:embed="rId80"/>
          <a:stretch>
            <a:fillRect/>
          </a:stretch>
        </p:blipFill>
        <p:spPr>
          <a:xfrm>
            <a:off x="9304269" y="5129280"/>
            <a:ext cx="393506" cy="393700"/>
          </a:xfrm>
          <a:prstGeom prst="rect">
            <a:avLst/>
          </a:prstGeom>
        </p:spPr>
      </p:pic>
      <p:pic>
        <p:nvPicPr>
          <p:cNvPr id="88" name="Picture 87"/>
          <p:cNvPicPr>
            <a:picLocks noChangeAspect="1"/>
          </p:cNvPicPr>
          <p:nvPr/>
        </p:nvPicPr>
        <p:blipFill>
          <a:blip r:embed="rId81"/>
          <a:stretch>
            <a:fillRect/>
          </a:stretch>
        </p:blipFill>
        <p:spPr>
          <a:xfrm>
            <a:off x="8558451" y="5129280"/>
            <a:ext cx="368119" cy="393700"/>
          </a:xfrm>
          <a:prstGeom prst="rect">
            <a:avLst/>
          </a:prstGeom>
        </p:spPr>
      </p:pic>
      <p:pic>
        <p:nvPicPr>
          <p:cNvPr id="90" name="Picture 89"/>
          <p:cNvPicPr>
            <a:picLocks noChangeAspect="1"/>
          </p:cNvPicPr>
          <p:nvPr/>
        </p:nvPicPr>
        <p:blipFill>
          <a:blip r:embed="rId82"/>
          <a:stretch>
            <a:fillRect/>
          </a:stretch>
        </p:blipFill>
        <p:spPr>
          <a:xfrm>
            <a:off x="7792864" y="5167380"/>
            <a:ext cx="393506" cy="317500"/>
          </a:xfrm>
          <a:prstGeom prst="rect">
            <a:avLst/>
          </a:prstGeom>
        </p:spPr>
      </p:pic>
      <p:pic>
        <p:nvPicPr>
          <p:cNvPr id="91" name="Picture 90"/>
          <p:cNvPicPr>
            <a:picLocks noChangeAspect="1"/>
          </p:cNvPicPr>
          <p:nvPr/>
        </p:nvPicPr>
        <p:blipFill>
          <a:blip r:embed="rId83"/>
          <a:stretch>
            <a:fillRect/>
          </a:stretch>
        </p:blipFill>
        <p:spPr>
          <a:xfrm>
            <a:off x="7070626" y="5167380"/>
            <a:ext cx="317344" cy="317500"/>
          </a:xfrm>
          <a:prstGeom prst="rect">
            <a:avLst/>
          </a:prstGeom>
        </p:spPr>
      </p:pic>
      <p:pic>
        <p:nvPicPr>
          <p:cNvPr id="92" name="Picture 91"/>
          <p:cNvPicPr>
            <a:picLocks noChangeAspect="1"/>
          </p:cNvPicPr>
          <p:nvPr/>
        </p:nvPicPr>
        <p:blipFill>
          <a:blip r:embed="rId84"/>
          <a:stretch>
            <a:fillRect/>
          </a:stretch>
        </p:blipFill>
        <p:spPr>
          <a:xfrm>
            <a:off x="10844348" y="5141980"/>
            <a:ext cx="342731" cy="368300"/>
          </a:xfrm>
          <a:prstGeom prst="rect">
            <a:avLst/>
          </a:prstGeom>
        </p:spPr>
      </p:pic>
      <p:pic>
        <p:nvPicPr>
          <p:cNvPr id="93" name="Picture 92"/>
          <p:cNvPicPr>
            <a:picLocks noChangeAspect="1"/>
          </p:cNvPicPr>
          <p:nvPr/>
        </p:nvPicPr>
        <p:blipFill>
          <a:blip r:embed="rId85"/>
          <a:stretch>
            <a:fillRect/>
          </a:stretch>
        </p:blipFill>
        <p:spPr>
          <a:xfrm>
            <a:off x="10063623" y="5167380"/>
            <a:ext cx="393506" cy="317500"/>
          </a:xfrm>
          <a:prstGeom prst="rect">
            <a:avLst/>
          </a:prstGeom>
        </p:spPr>
      </p:pic>
    </p:spTree>
    <p:extLst>
      <p:ext uri="{BB962C8B-B14F-4D97-AF65-F5344CB8AC3E}">
        <p14:creationId xmlns:p14="http://schemas.microsoft.com/office/powerpoint/2010/main" val="107165767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18546" b="19091"/>
          <a:stretch/>
        </p:blipFill>
        <p:spPr>
          <a:xfrm>
            <a:off x="-6100" y="2371693"/>
            <a:ext cx="6034246" cy="4495421"/>
          </a:xfrm>
          <a:prstGeom prst="rect">
            <a:avLst/>
          </a:prstGeom>
        </p:spPr>
      </p:pic>
      <p:sp>
        <p:nvSpPr>
          <p:cNvPr id="19" name="Rectangle 18"/>
          <p:cNvSpPr/>
          <p:nvPr/>
        </p:nvSpPr>
        <p:spPr bwMode="auto">
          <a:xfrm>
            <a:off x="0" y="0"/>
            <a:ext cx="4992914" cy="3643085"/>
          </a:xfrm>
          <a:prstGeom prst="rect">
            <a:avLst/>
          </a:prstGeom>
          <a:solidFill>
            <a:schemeClr val="accent1">
              <a:lumMod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3" name="TextBox 12"/>
          <p:cNvSpPr txBox="1">
            <a:spLocks/>
          </p:cNvSpPr>
          <p:nvPr/>
        </p:nvSpPr>
        <p:spPr>
          <a:xfrm>
            <a:off x="25295" y="1049491"/>
            <a:ext cx="4908656" cy="1754326"/>
          </a:xfrm>
          <a:prstGeom prst="rect">
            <a:avLst/>
          </a:prstGeom>
          <a:noFill/>
          <a:effectLst/>
        </p:spPr>
        <p:txBody>
          <a:bodyPr wrap="square" rtlCol="0">
            <a:spAutoFit/>
          </a:bodyPr>
          <a:lstStyle/>
          <a:p>
            <a:pPr algn="ctr"/>
            <a:r>
              <a:rPr lang="en-CA" sz="5400" b="1" dirty="0" smtClean="0">
                <a:solidFill>
                  <a:schemeClr val="accent6"/>
                </a:solidFill>
                <a:ea typeface="Open Sans" panose="020B0606030504020204" pitchFamily="34" charset="0"/>
                <a:cs typeface="Open Sans" panose="020B0606030504020204" pitchFamily="34" charset="0"/>
              </a:rPr>
              <a:t>PROUD TO BE IN THE PAD</a:t>
            </a:r>
            <a:endParaRPr lang="fr-CA" sz="5400" b="1" dirty="0">
              <a:solidFill>
                <a:schemeClr val="accent6"/>
              </a:solidFill>
              <a:ea typeface="Open Sans" panose="020B0606030504020204" pitchFamily="34" charset="0"/>
              <a:cs typeface="Open Sans" panose="020B0606030504020204" pitchFamily="34" charset="0"/>
            </a:endParaRPr>
          </a:p>
        </p:txBody>
      </p:sp>
      <p:sp>
        <p:nvSpPr>
          <p:cNvPr id="11" name="Rectangle 10"/>
          <p:cNvSpPr/>
          <p:nvPr/>
        </p:nvSpPr>
        <p:spPr bwMode="auto">
          <a:xfrm>
            <a:off x="4992914" y="4964113"/>
            <a:ext cx="7199086" cy="1893887"/>
          </a:xfrm>
          <a:prstGeom prst="rect">
            <a:avLst/>
          </a:prstGeom>
          <a:solidFill>
            <a:schemeClr val="accent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0" name="Rectangle 19"/>
          <p:cNvSpPr/>
          <p:nvPr/>
        </p:nvSpPr>
        <p:spPr>
          <a:xfrm>
            <a:off x="5184876" y="5625850"/>
            <a:ext cx="6247945" cy="923330"/>
          </a:xfrm>
          <a:prstGeom prst="rect">
            <a:avLst/>
          </a:prstGeom>
        </p:spPr>
        <p:txBody>
          <a:bodyPr wrap="square" numCol="1" spcCol="360000">
            <a:spAutoFit/>
          </a:bodyPr>
          <a:lstStyle/>
          <a:p>
            <a:pPr>
              <a:lnSpc>
                <a:spcPct val="150000"/>
              </a:lnSpc>
            </a:pPr>
            <a:r>
              <a:rPr lang="fr-CA" sz="1200" b="1" spc="100" dirty="0" smtClean="0">
                <a:solidFill>
                  <a:schemeClr val="bg1"/>
                </a:solidFill>
              </a:rPr>
              <a:t>Selfie spot </a:t>
            </a:r>
            <a:r>
              <a:rPr lang="fr-CA" sz="1200" spc="100" dirty="0" err="1" smtClean="0">
                <a:solidFill>
                  <a:schemeClr val="bg1"/>
                </a:solidFill>
              </a:rPr>
              <a:t>designed</a:t>
            </a:r>
            <a:r>
              <a:rPr lang="fr-CA" sz="1200" spc="100" dirty="0" smtClean="0">
                <a:solidFill>
                  <a:schemeClr val="bg1"/>
                </a:solidFill>
              </a:rPr>
              <a:t> by local </a:t>
            </a:r>
            <a:r>
              <a:rPr lang="fr-CA" sz="1200" spc="100" dirty="0" err="1" smtClean="0">
                <a:solidFill>
                  <a:schemeClr val="bg1"/>
                </a:solidFill>
              </a:rPr>
              <a:t>artist</a:t>
            </a:r>
            <a:r>
              <a:rPr lang="fr-CA" sz="1200" spc="100" dirty="0" smtClean="0">
                <a:solidFill>
                  <a:schemeClr val="bg1"/>
                </a:solidFill>
              </a:rPr>
              <a:t>, Andy </a:t>
            </a:r>
            <a:r>
              <a:rPr lang="fr-CA" sz="1200" spc="100" dirty="0" err="1" smtClean="0">
                <a:solidFill>
                  <a:schemeClr val="bg1"/>
                </a:solidFill>
              </a:rPr>
              <a:t>Zuniga</a:t>
            </a:r>
            <a:endParaRPr lang="fr-CA" sz="1200" spc="100" dirty="0" smtClean="0">
              <a:solidFill>
                <a:schemeClr val="bg1"/>
              </a:solidFill>
            </a:endParaRPr>
          </a:p>
          <a:p>
            <a:pPr>
              <a:lnSpc>
                <a:spcPct val="150000"/>
              </a:lnSpc>
            </a:pPr>
            <a:r>
              <a:rPr lang="fr-CA" sz="1200" spc="100" dirty="0" smtClean="0">
                <a:solidFill>
                  <a:schemeClr val="bg1"/>
                </a:solidFill>
              </a:rPr>
              <a:t>7th Street and Avenue A </a:t>
            </a:r>
          </a:p>
          <a:p>
            <a:pPr>
              <a:lnSpc>
                <a:spcPct val="150000"/>
              </a:lnSpc>
            </a:pPr>
            <a:endParaRPr lang="fr-CA" sz="1200" spc="100" dirty="0">
              <a:solidFill>
                <a:schemeClr val="bg1"/>
              </a:solidFill>
            </a:endParaRPr>
          </a:p>
        </p:txBody>
      </p:sp>
      <p:sp>
        <p:nvSpPr>
          <p:cNvPr id="21" name="Right Triangle 20"/>
          <p:cNvSpPr/>
          <p:nvPr/>
        </p:nvSpPr>
        <p:spPr bwMode="auto">
          <a:xfrm>
            <a:off x="5141785" y="4336439"/>
            <a:ext cx="489758" cy="489758"/>
          </a:xfrm>
          <a:prstGeom prst="rtTriangle">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pic>
        <p:nvPicPr>
          <p:cNvPr id="2" name="Picture Placeholder 1"/>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4093" b="4093"/>
          <a:stretch>
            <a:fillRect/>
          </a:stretch>
        </p:blipFill>
        <p:spPr/>
      </p:pic>
      <p:sp>
        <p:nvSpPr>
          <p:cNvPr id="4" name="TextBox 3"/>
          <p:cNvSpPr txBox="1"/>
          <p:nvPr/>
        </p:nvSpPr>
        <p:spPr>
          <a:xfrm>
            <a:off x="5141785" y="5131298"/>
            <a:ext cx="6334125" cy="523220"/>
          </a:xfrm>
          <a:prstGeom prst="rect">
            <a:avLst/>
          </a:prstGeom>
          <a:noFill/>
        </p:spPr>
        <p:txBody>
          <a:bodyPr wrap="square" rtlCol="0">
            <a:spAutoFit/>
          </a:bodyPr>
          <a:lstStyle/>
          <a:p>
            <a:r>
              <a:rPr lang="en-US" sz="2800" b="1" dirty="0" smtClean="0">
                <a:solidFill>
                  <a:schemeClr val="accent6"/>
                </a:solidFill>
              </a:rPr>
              <a:t>BUT FIRST, LET ME TAKE A SELFIE.</a:t>
            </a:r>
            <a:endParaRPr lang="en-US" sz="2800" b="1" dirty="0">
              <a:solidFill>
                <a:schemeClr val="accent6"/>
              </a:solidFill>
            </a:endParaRPr>
          </a:p>
        </p:txBody>
      </p:sp>
      <p:cxnSp>
        <p:nvCxnSpPr>
          <p:cNvPr id="8" name="Straight Connector 7"/>
          <p:cNvCxnSpPr/>
          <p:nvPr/>
        </p:nvCxnSpPr>
        <p:spPr>
          <a:xfrm flipH="1">
            <a:off x="1141937" y="6239002"/>
            <a:ext cx="4637" cy="628112"/>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751924" y="6353175"/>
            <a:ext cx="57671" cy="51393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3076" name="Picture 4" descr="Image result for selfie icon"/>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544175" y="5365299"/>
            <a:ext cx="1492701" cy="149270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304800" y="2946006"/>
            <a:ext cx="4629151" cy="923330"/>
          </a:xfrm>
          <a:prstGeom prst="rect">
            <a:avLst/>
          </a:prstGeom>
        </p:spPr>
        <p:txBody>
          <a:bodyPr wrap="square" numCol="1" spcCol="360000">
            <a:spAutoFit/>
          </a:bodyPr>
          <a:lstStyle/>
          <a:p>
            <a:pPr>
              <a:lnSpc>
                <a:spcPct val="150000"/>
              </a:lnSpc>
            </a:pPr>
            <a:endParaRPr lang="fr-CA" sz="1200" spc="100" dirty="0">
              <a:solidFill>
                <a:schemeClr val="bg1"/>
              </a:solidFill>
            </a:endParaRPr>
          </a:p>
          <a:p>
            <a:pPr>
              <a:lnSpc>
                <a:spcPct val="150000"/>
              </a:lnSpc>
            </a:pPr>
            <a:endParaRPr lang="fr-CA" sz="1200" spc="100" dirty="0" smtClean="0">
              <a:solidFill>
                <a:schemeClr val="bg1"/>
              </a:solidFill>
            </a:endParaRPr>
          </a:p>
          <a:p>
            <a:pPr>
              <a:lnSpc>
                <a:spcPct val="150000"/>
              </a:lnSpc>
            </a:pPr>
            <a:endParaRPr lang="fr-CA" sz="1200" spc="100" dirty="0">
              <a:solidFill>
                <a:schemeClr val="bg1"/>
              </a:solidFill>
            </a:endParaRPr>
          </a:p>
        </p:txBody>
      </p:sp>
      <p:pic>
        <p:nvPicPr>
          <p:cNvPr id="28" name="Picture 2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4348" y="5094192"/>
            <a:ext cx="1606492" cy="1606492"/>
          </a:xfrm>
          <a:prstGeom prst="rect">
            <a:avLst/>
          </a:prstGeom>
        </p:spPr>
      </p:pic>
    </p:spTree>
    <p:extLst>
      <p:ext uri="{BB962C8B-B14F-4D97-AF65-F5344CB8AC3E}">
        <p14:creationId xmlns:p14="http://schemas.microsoft.com/office/powerpoint/2010/main" val="231667921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15487" y="5386653"/>
            <a:ext cx="8023637" cy="1200329"/>
          </a:xfrm>
          <a:prstGeom prst="rect">
            <a:avLst/>
          </a:prstGeom>
          <a:noFill/>
        </p:spPr>
        <p:txBody>
          <a:bodyPr wrap="square" rtlCol="0">
            <a:spAutoFit/>
          </a:bodyPr>
          <a:lstStyle/>
          <a:p>
            <a:r>
              <a:rPr lang="en-CA" sz="7200" b="1" dirty="0" smtClean="0">
                <a:solidFill>
                  <a:srgbClr val="A92F86"/>
                </a:solidFill>
                <a:ea typeface="Open Sans" panose="020B0606030504020204" pitchFamily="34" charset="0"/>
                <a:cs typeface="Rubik Light" panose="00000400000000000000" pitchFamily="2" charset="-79"/>
              </a:rPr>
              <a:t>PARTNERSHIPS</a:t>
            </a:r>
            <a:endParaRPr lang="fr-CA" sz="7200" b="1" dirty="0">
              <a:solidFill>
                <a:srgbClr val="A92F86"/>
              </a:solidFill>
              <a:ea typeface="Open Sans" panose="020B0606030504020204" pitchFamily="34" charset="0"/>
              <a:cs typeface="Rubik Light" panose="00000400000000000000" pitchFamily="2" charset="-79"/>
            </a:endParaRPr>
          </a:p>
        </p:txBody>
      </p:sp>
      <p:grpSp>
        <p:nvGrpSpPr>
          <p:cNvPr id="19" name="Group 18"/>
          <p:cNvGrpSpPr/>
          <p:nvPr/>
        </p:nvGrpSpPr>
        <p:grpSpPr>
          <a:xfrm>
            <a:off x="800459" y="3968113"/>
            <a:ext cx="846856" cy="806450"/>
            <a:chOff x="2908300" y="250825"/>
            <a:chExt cx="1597025" cy="1520826"/>
          </a:xfrm>
          <a:solidFill>
            <a:srgbClr val="17D5D3"/>
          </a:solidFill>
        </p:grpSpPr>
        <p:sp>
          <p:nvSpPr>
            <p:cNvPr id="20" name="Freeform 6"/>
            <p:cNvSpPr>
              <a:spLocks/>
            </p:cNvSpPr>
            <p:nvPr/>
          </p:nvSpPr>
          <p:spPr bwMode="auto">
            <a:xfrm>
              <a:off x="3611563" y="933450"/>
              <a:ext cx="190500" cy="327025"/>
            </a:xfrm>
            <a:custGeom>
              <a:avLst/>
              <a:gdLst>
                <a:gd name="T0" fmla="*/ 59 w 120"/>
                <a:gd name="T1" fmla="*/ 0 h 206"/>
                <a:gd name="T2" fmla="*/ 120 w 120"/>
                <a:gd name="T3" fmla="*/ 187 h 206"/>
                <a:gd name="T4" fmla="*/ 59 w 120"/>
                <a:gd name="T5" fmla="*/ 206 h 206"/>
                <a:gd name="T6" fmla="*/ 0 w 120"/>
                <a:gd name="T7" fmla="*/ 187 h 206"/>
                <a:gd name="T8" fmla="*/ 59 w 120"/>
                <a:gd name="T9" fmla="*/ 0 h 206"/>
              </a:gdLst>
              <a:ahLst/>
              <a:cxnLst>
                <a:cxn ang="0">
                  <a:pos x="T0" y="T1"/>
                </a:cxn>
                <a:cxn ang="0">
                  <a:pos x="T2" y="T3"/>
                </a:cxn>
                <a:cxn ang="0">
                  <a:pos x="T4" y="T5"/>
                </a:cxn>
                <a:cxn ang="0">
                  <a:pos x="T6" y="T7"/>
                </a:cxn>
                <a:cxn ang="0">
                  <a:pos x="T8" y="T9"/>
                </a:cxn>
              </a:cxnLst>
              <a:rect l="0" t="0" r="r" b="b"/>
              <a:pathLst>
                <a:path w="120" h="206">
                  <a:moveTo>
                    <a:pt x="59" y="0"/>
                  </a:moveTo>
                  <a:lnTo>
                    <a:pt x="120" y="187"/>
                  </a:lnTo>
                  <a:lnTo>
                    <a:pt x="59" y="206"/>
                  </a:lnTo>
                  <a:lnTo>
                    <a:pt x="0" y="187"/>
                  </a:lnTo>
                  <a:lnTo>
                    <a:pt x="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1" name="Freeform 7"/>
            <p:cNvSpPr>
              <a:spLocks/>
            </p:cNvSpPr>
            <p:nvPr/>
          </p:nvSpPr>
          <p:spPr bwMode="auto">
            <a:xfrm>
              <a:off x="3394075" y="933450"/>
              <a:ext cx="311150" cy="179388"/>
            </a:xfrm>
            <a:custGeom>
              <a:avLst/>
              <a:gdLst>
                <a:gd name="T0" fmla="*/ 196 w 196"/>
                <a:gd name="T1" fmla="*/ 0 h 113"/>
                <a:gd name="T2" fmla="*/ 37 w 196"/>
                <a:gd name="T3" fmla="*/ 113 h 113"/>
                <a:gd name="T4" fmla="*/ 0 w 196"/>
                <a:gd name="T5" fmla="*/ 64 h 113"/>
                <a:gd name="T6" fmla="*/ 0 w 196"/>
                <a:gd name="T7" fmla="*/ 0 h 113"/>
                <a:gd name="T8" fmla="*/ 196 w 196"/>
                <a:gd name="T9" fmla="*/ 0 h 113"/>
              </a:gdLst>
              <a:ahLst/>
              <a:cxnLst>
                <a:cxn ang="0">
                  <a:pos x="T0" y="T1"/>
                </a:cxn>
                <a:cxn ang="0">
                  <a:pos x="T2" y="T3"/>
                </a:cxn>
                <a:cxn ang="0">
                  <a:pos x="T4" y="T5"/>
                </a:cxn>
                <a:cxn ang="0">
                  <a:pos x="T6" y="T7"/>
                </a:cxn>
                <a:cxn ang="0">
                  <a:pos x="T8" y="T9"/>
                </a:cxn>
              </a:cxnLst>
              <a:rect l="0" t="0" r="r" b="b"/>
              <a:pathLst>
                <a:path w="196" h="113">
                  <a:moveTo>
                    <a:pt x="196" y="0"/>
                  </a:moveTo>
                  <a:lnTo>
                    <a:pt x="37" y="113"/>
                  </a:lnTo>
                  <a:lnTo>
                    <a:pt x="0" y="64"/>
                  </a:lnTo>
                  <a:lnTo>
                    <a:pt x="0" y="0"/>
                  </a:lnTo>
                  <a:lnTo>
                    <a:pt x="19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2" name="Freeform 8"/>
            <p:cNvSpPr>
              <a:spLocks/>
            </p:cNvSpPr>
            <p:nvPr/>
          </p:nvSpPr>
          <p:spPr bwMode="auto">
            <a:xfrm>
              <a:off x="3452813" y="635000"/>
              <a:ext cx="252413" cy="298450"/>
            </a:xfrm>
            <a:custGeom>
              <a:avLst/>
              <a:gdLst>
                <a:gd name="T0" fmla="*/ 159 w 159"/>
                <a:gd name="T1" fmla="*/ 188 h 188"/>
                <a:gd name="T2" fmla="*/ 0 w 159"/>
                <a:gd name="T3" fmla="*/ 71 h 188"/>
                <a:gd name="T4" fmla="*/ 38 w 159"/>
                <a:gd name="T5" fmla="*/ 19 h 188"/>
                <a:gd name="T6" fmla="*/ 100 w 159"/>
                <a:gd name="T7" fmla="*/ 0 h 188"/>
                <a:gd name="T8" fmla="*/ 159 w 159"/>
                <a:gd name="T9" fmla="*/ 188 h 188"/>
              </a:gdLst>
              <a:ahLst/>
              <a:cxnLst>
                <a:cxn ang="0">
                  <a:pos x="T0" y="T1"/>
                </a:cxn>
                <a:cxn ang="0">
                  <a:pos x="T2" y="T3"/>
                </a:cxn>
                <a:cxn ang="0">
                  <a:pos x="T4" y="T5"/>
                </a:cxn>
                <a:cxn ang="0">
                  <a:pos x="T6" y="T7"/>
                </a:cxn>
                <a:cxn ang="0">
                  <a:pos x="T8" y="T9"/>
                </a:cxn>
              </a:cxnLst>
              <a:rect l="0" t="0" r="r" b="b"/>
              <a:pathLst>
                <a:path w="159" h="188">
                  <a:moveTo>
                    <a:pt x="159" y="188"/>
                  </a:moveTo>
                  <a:lnTo>
                    <a:pt x="0" y="71"/>
                  </a:lnTo>
                  <a:lnTo>
                    <a:pt x="38" y="19"/>
                  </a:lnTo>
                  <a:lnTo>
                    <a:pt x="100" y="0"/>
                  </a:lnTo>
                  <a:lnTo>
                    <a:pt x="159"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3" name="Freeform 9"/>
            <p:cNvSpPr>
              <a:spLocks/>
            </p:cNvSpPr>
            <p:nvPr/>
          </p:nvSpPr>
          <p:spPr bwMode="auto">
            <a:xfrm>
              <a:off x="3705225" y="635000"/>
              <a:ext cx="255588" cy="298450"/>
            </a:xfrm>
            <a:custGeom>
              <a:avLst/>
              <a:gdLst>
                <a:gd name="T0" fmla="*/ 0 w 161"/>
                <a:gd name="T1" fmla="*/ 188 h 188"/>
                <a:gd name="T2" fmla="*/ 61 w 161"/>
                <a:gd name="T3" fmla="*/ 0 h 188"/>
                <a:gd name="T4" fmla="*/ 123 w 161"/>
                <a:gd name="T5" fmla="*/ 19 h 188"/>
                <a:gd name="T6" fmla="*/ 161 w 161"/>
                <a:gd name="T7" fmla="*/ 71 h 188"/>
                <a:gd name="T8" fmla="*/ 0 w 161"/>
                <a:gd name="T9" fmla="*/ 188 h 188"/>
              </a:gdLst>
              <a:ahLst/>
              <a:cxnLst>
                <a:cxn ang="0">
                  <a:pos x="T0" y="T1"/>
                </a:cxn>
                <a:cxn ang="0">
                  <a:pos x="T2" y="T3"/>
                </a:cxn>
                <a:cxn ang="0">
                  <a:pos x="T4" y="T5"/>
                </a:cxn>
                <a:cxn ang="0">
                  <a:pos x="T6" y="T7"/>
                </a:cxn>
                <a:cxn ang="0">
                  <a:pos x="T8" y="T9"/>
                </a:cxn>
              </a:cxnLst>
              <a:rect l="0" t="0" r="r" b="b"/>
              <a:pathLst>
                <a:path w="161" h="188">
                  <a:moveTo>
                    <a:pt x="0" y="188"/>
                  </a:moveTo>
                  <a:lnTo>
                    <a:pt x="61" y="0"/>
                  </a:lnTo>
                  <a:lnTo>
                    <a:pt x="123" y="19"/>
                  </a:lnTo>
                  <a:lnTo>
                    <a:pt x="161" y="71"/>
                  </a:lnTo>
                  <a:lnTo>
                    <a:pt x="0"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4" name="Freeform 10"/>
            <p:cNvSpPr>
              <a:spLocks/>
            </p:cNvSpPr>
            <p:nvPr/>
          </p:nvSpPr>
          <p:spPr bwMode="auto">
            <a:xfrm>
              <a:off x="3705225" y="933450"/>
              <a:ext cx="311150" cy="179388"/>
            </a:xfrm>
            <a:custGeom>
              <a:avLst/>
              <a:gdLst>
                <a:gd name="T0" fmla="*/ 0 w 196"/>
                <a:gd name="T1" fmla="*/ 0 h 113"/>
                <a:gd name="T2" fmla="*/ 196 w 196"/>
                <a:gd name="T3" fmla="*/ 0 h 113"/>
                <a:gd name="T4" fmla="*/ 196 w 196"/>
                <a:gd name="T5" fmla="*/ 64 h 113"/>
                <a:gd name="T6" fmla="*/ 161 w 196"/>
                <a:gd name="T7" fmla="*/ 113 h 113"/>
                <a:gd name="T8" fmla="*/ 0 w 196"/>
                <a:gd name="T9" fmla="*/ 0 h 113"/>
              </a:gdLst>
              <a:ahLst/>
              <a:cxnLst>
                <a:cxn ang="0">
                  <a:pos x="T0" y="T1"/>
                </a:cxn>
                <a:cxn ang="0">
                  <a:pos x="T2" y="T3"/>
                </a:cxn>
                <a:cxn ang="0">
                  <a:pos x="T4" y="T5"/>
                </a:cxn>
                <a:cxn ang="0">
                  <a:pos x="T6" y="T7"/>
                </a:cxn>
                <a:cxn ang="0">
                  <a:pos x="T8" y="T9"/>
                </a:cxn>
              </a:cxnLst>
              <a:rect l="0" t="0" r="r" b="b"/>
              <a:pathLst>
                <a:path w="196" h="113">
                  <a:moveTo>
                    <a:pt x="0" y="0"/>
                  </a:moveTo>
                  <a:lnTo>
                    <a:pt x="196" y="0"/>
                  </a:lnTo>
                  <a:lnTo>
                    <a:pt x="196" y="64"/>
                  </a:lnTo>
                  <a:lnTo>
                    <a:pt x="161" y="11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5" name="Freeform 11"/>
            <p:cNvSpPr>
              <a:spLocks/>
            </p:cNvSpPr>
            <p:nvPr/>
          </p:nvSpPr>
          <p:spPr bwMode="auto">
            <a:xfrm>
              <a:off x="3487738" y="1316038"/>
              <a:ext cx="439738" cy="455613"/>
            </a:xfrm>
            <a:custGeom>
              <a:avLst/>
              <a:gdLst>
                <a:gd name="T0" fmla="*/ 137 w 277"/>
                <a:gd name="T1" fmla="*/ 24 h 287"/>
                <a:gd name="T2" fmla="*/ 215 w 277"/>
                <a:gd name="T3" fmla="*/ 0 h 287"/>
                <a:gd name="T4" fmla="*/ 277 w 277"/>
                <a:gd name="T5" fmla="*/ 188 h 287"/>
                <a:gd name="T6" fmla="*/ 137 w 277"/>
                <a:gd name="T7" fmla="*/ 287 h 287"/>
                <a:gd name="T8" fmla="*/ 0 w 277"/>
                <a:gd name="T9" fmla="*/ 188 h 287"/>
                <a:gd name="T10" fmla="*/ 59 w 277"/>
                <a:gd name="T11" fmla="*/ 0 h 287"/>
                <a:gd name="T12" fmla="*/ 137 w 277"/>
                <a:gd name="T13" fmla="*/ 24 h 287"/>
              </a:gdLst>
              <a:ahLst/>
              <a:cxnLst>
                <a:cxn ang="0">
                  <a:pos x="T0" y="T1"/>
                </a:cxn>
                <a:cxn ang="0">
                  <a:pos x="T2" y="T3"/>
                </a:cxn>
                <a:cxn ang="0">
                  <a:pos x="T4" y="T5"/>
                </a:cxn>
                <a:cxn ang="0">
                  <a:pos x="T6" y="T7"/>
                </a:cxn>
                <a:cxn ang="0">
                  <a:pos x="T8" y="T9"/>
                </a:cxn>
                <a:cxn ang="0">
                  <a:pos x="T10" y="T11"/>
                </a:cxn>
                <a:cxn ang="0">
                  <a:pos x="T12" y="T13"/>
                </a:cxn>
              </a:cxnLst>
              <a:rect l="0" t="0" r="r" b="b"/>
              <a:pathLst>
                <a:path w="277" h="287">
                  <a:moveTo>
                    <a:pt x="137" y="24"/>
                  </a:moveTo>
                  <a:lnTo>
                    <a:pt x="215" y="0"/>
                  </a:lnTo>
                  <a:lnTo>
                    <a:pt x="277" y="188"/>
                  </a:lnTo>
                  <a:lnTo>
                    <a:pt x="137" y="287"/>
                  </a:lnTo>
                  <a:lnTo>
                    <a:pt x="0" y="188"/>
                  </a:lnTo>
                  <a:lnTo>
                    <a:pt x="59" y="0"/>
                  </a:lnTo>
                  <a:lnTo>
                    <a:pt x="13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6" name="Freeform 12"/>
            <p:cNvSpPr>
              <a:spLocks/>
            </p:cNvSpPr>
            <p:nvPr/>
          </p:nvSpPr>
          <p:spPr bwMode="auto">
            <a:xfrm>
              <a:off x="2908300" y="933450"/>
              <a:ext cx="473075" cy="420688"/>
            </a:xfrm>
            <a:custGeom>
              <a:avLst/>
              <a:gdLst>
                <a:gd name="T0" fmla="*/ 249 w 298"/>
                <a:gd name="T1" fmla="*/ 83 h 265"/>
                <a:gd name="T2" fmla="*/ 298 w 298"/>
                <a:gd name="T3" fmla="*/ 149 h 265"/>
                <a:gd name="T4" fmla="*/ 138 w 298"/>
                <a:gd name="T5" fmla="*/ 265 h 265"/>
                <a:gd name="T6" fmla="*/ 0 w 298"/>
                <a:gd name="T7" fmla="*/ 163 h 265"/>
                <a:gd name="T8" fmla="*/ 52 w 298"/>
                <a:gd name="T9" fmla="*/ 0 h 265"/>
                <a:gd name="T10" fmla="*/ 249 w 298"/>
                <a:gd name="T11" fmla="*/ 0 h 265"/>
                <a:gd name="T12" fmla="*/ 2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249" y="83"/>
                  </a:moveTo>
                  <a:lnTo>
                    <a:pt x="298" y="149"/>
                  </a:lnTo>
                  <a:lnTo>
                    <a:pt x="138" y="265"/>
                  </a:lnTo>
                  <a:lnTo>
                    <a:pt x="0" y="163"/>
                  </a:lnTo>
                  <a:lnTo>
                    <a:pt x="52" y="0"/>
                  </a:lnTo>
                  <a:lnTo>
                    <a:pt x="249" y="0"/>
                  </a:lnTo>
                  <a:lnTo>
                    <a:pt x="2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8" name="Freeform 13"/>
            <p:cNvSpPr>
              <a:spLocks/>
            </p:cNvSpPr>
            <p:nvPr/>
          </p:nvSpPr>
          <p:spPr bwMode="auto">
            <a:xfrm>
              <a:off x="3127375" y="250825"/>
              <a:ext cx="454025" cy="444500"/>
            </a:xfrm>
            <a:custGeom>
              <a:avLst/>
              <a:gdLst>
                <a:gd name="T0" fmla="*/ 208 w 286"/>
                <a:gd name="T1" fmla="*/ 211 h 280"/>
                <a:gd name="T2" fmla="*/ 160 w 286"/>
                <a:gd name="T3" fmla="*/ 280 h 280"/>
                <a:gd name="T4" fmla="*/ 0 w 286"/>
                <a:gd name="T5" fmla="*/ 164 h 280"/>
                <a:gd name="T6" fmla="*/ 54 w 286"/>
                <a:gd name="T7" fmla="*/ 0 h 280"/>
                <a:gd name="T8" fmla="*/ 227 w 286"/>
                <a:gd name="T9" fmla="*/ 0 h 280"/>
                <a:gd name="T10" fmla="*/ 286 w 286"/>
                <a:gd name="T11" fmla="*/ 188 h 280"/>
                <a:gd name="T12" fmla="*/ 208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208" y="211"/>
                  </a:moveTo>
                  <a:lnTo>
                    <a:pt x="160" y="280"/>
                  </a:lnTo>
                  <a:lnTo>
                    <a:pt x="0" y="164"/>
                  </a:lnTo>
                  <a:lnTo>
                    <a:pt x="54" y="0"/>
                  </a:lnTo>
                  <a:lnTo>
                    <a:pt x="227" y="0"/>
                  </a:lnTo>
                  <a:lnTo>
                    <a:pt x="286" y="188"/>
                  </a:lnTo>
                  <a:lnTo>
                    <a:pt x="208"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29" name="Freeform 14"/>
            <p:cNvSpPr>
              <a:spLocks/>
            </p:cNvSpPr>
            <p:nvPr/>
          </p:nvSpPr>
          <p:spPr bwMode="auto">
            <a:xfrm>
              <a:off x="3829050" y="250825"/>
              <a:ext cx="454025" cy="444500"/>
            </a:xfrm>
            <a:custGeom>
              <a:avLst/>
              <a:gdLst>
                <a:gd name="T0" fmla="*/ 80 w 286"/>
                <a:gd name="T1" fmla="*/ 211 h 280"/>
                <a:gd name="T2" fmla="*/ 0 w 286"/>
                <a:gd name="T3" fmla="*/ 188 h 280"/>
                <a:gd name="T4" fmla="*/ 62 w 286"/>
                <a:gd name="T5" fmla="*/ 0 h 280"/>
                <a:gd name="T6" fmla="*/ 234 w 286"/>
                <a:gd name="T7" fmla="*/ 0 h 280"/>
                <a:gd name="T8" fmla="*/ 286 w 286"/>
                <a:gd name="T9" fmla="*/ 164 h 280"/>
                <a:gd name="T10" fmla="*/ 128 w 286"/>
                <a:gd name="T11" fmla="*/ 280 h 280"/>
                <a:gd name="T12" fmla="*/ 80 w 286"/>
                <a:gd name="T13" fmla="*/ 211 h 280"/>
              </a:gdLst>
              <a:ahLst/>
              <a:cxnLst>
                <a:cxn ang="0">
                  <a:pos x="T0" y="T1"/>
                </a:cxn>
                <a:cxn ang="0">
                  <a:pos x="T2" y="T3"/>
                </a:cxn>
                <a:cxn ang="0">
                  <a:pos x="T4" y="T5"/>
                </a:cxn>
                <a:cxn ang="0">
                  <a:pos x="T6" y="T7"/>
                </a:cxn>
                <a:cxn ang="0">
                  <a:pos x="T8" y="T9"/>
                </a:cxn>
                <a:cxn ang="0">
                  <a:pos x="T10" y="T11"/>
                </a:cxn>
                <a:cxn ang="0">
                  <a:pos x="T12" y="T13"/>
                </a:cxn>
              </a:cxnLst>
              <a:rect l="0" t="0" r="r" b="b"/>
              <a:pathLst>
                <a:path w="286" h="280">
                  <a:moveTo>
                    <a:pt x="80" y="211"/>
                  </a:moveTo>
                  <a:lnTo>
                    <a:pt x="0" y="188"/>
                  </a:lnTo>
                  <a:lnTo>
                    <a:pt x="62" y="0"/>
                  </a:lnTo>
                  <a:lnTo>
                    <a:pt x="234" y="0"/>
                  </a:lnTo>
                  <a:lnTo>
                    <a:pt x="286" y="164"/>
                  </a:lnTo>
                  <a:lnTo>
                    <a:pt x="128" y="280"/>
                  </a:lnTo>
                  <a:lnTo>
                    <a:pt x="80"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30" name="Freeform 15"/>
            <p:cNvSpPr>
              <a:spLocks/>
            </p:cNvSpPr>
            <p:nvPr/>
          </p:nvSpPr>
          <p:spPr bwMode="auto">
            <a:xfrm>
              <a:off x="4032250" y="933450"/>
              <a:ext cx="473075" cy="420688"/>
            </a:xfrm>
            <a:custGeom>
              <a:avLst/>
              <a:gdLst>
                <a:gd name="T0" fmla="*/ 49 w 298"/>
                <a:gd name="T1" fmla="*/ 83 h 265"/>
                <a:gd name="T2" fmla="*/ 49 w 298"/>
                <a:gd name="T3" fmla="*/ 0 h 265"/>
                <a:gd name="T4" fmla="*/ 246 w 298"/>
                <a:gd name="T5" fmla="*/ 0 h 265"/>
                <a:gd name="T6" fmla="*/ 298 w 298"/>
                <a:gd name="T7" fmla="*/ 163 h 265"/>
                <a:gd name="T8" fmla="*/ 158 w 298"/>
                <a:gd name="T9" fmla="*/ 265 h 265"/>
                <a:gd name="T10" fmla="*/ 0 w 298"/>
                <a:gd name="T11" fmla="*/ 149 h 265"/>
                <a:gd name="T12" fmla="*/ 49 w 298"/>
                <a:gd name="T13" fmla="*/ 83 h 265"/>
              </a:gdLst>
              <a:ahLst/>
              <a:cxnLst>
                <a:cxn ang="0">
                  <a:pos x="T0" y="T1"/>
                </a:cxn>
                <a:cxn ang="0">
                  <a:pos x="T2" y="T3"/>
                </a:cxn>
                <a:cxn ang="0">
                  <a:pos x="T4" y="T5"/>
                </a:cxn>
                <a:cxn ang="0">
                  <a:pos x="T6" y="T7"/>
                </a:cxn>
                <a:cxn ang="0">
                  <a:pos x="T8" y="T9"/>
                </a:cxn>
                <a:cxn ang="0">
                  <a:pos x="T10" y="T11"/>
                </a:cxn>
                <a:cxn ang="0">
                  <a:pos x="T12" y="T13"/>
                </a:cxn>
              </a:cxnLst>
              <a:rect l="0" t="0" r="r" b="b"/>
              <a:pathLst>
                <a:path w="298" h="265">
                  <a:moveTo>
                    <a:pt x="49" y="83"/>
                  </a:moveTo>
                  <a:lnTo>
                    <a:pt x="49" y="0"/>
                  </a:lnTo>
                  <a:lnTo>
                    <a:pt x="246" y="0"/>
                  </a:lnTo>
                  <a:lnTo>
                    <a:pt x="298" y="163"/>
                  </a:lnTo>
                  <a:lnTo>
                    <a:pt x="158" y="265"/>
                  </a:lnTo>
                  <a:lnTo>
                    <a:pt x="0" y="149"/>
                  </a:lnTo>
                  <a:lnTo>
                    <a:pt x="49" y="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sp>
        <p:nvSpPr>
          <p:cNvPr id="31" name="Rectangle 30"/>
          <p:cNvSpPr/>
          <p:nvPr/>
        </p:nvSpPr>
        <p:spPr>
          <a:xfrm>
            <a:off x="1670844" y="3944298"/>
            <a:ext cx="3958432" cy="1200329"/>
          </a:xfrm>
          <a:prstGeom prst="rect">
            <a:avLst/>
          </a:prstGeom>
        </p:spPr>
        <p:txBody>
          <a:bodyPr wrap="square">
            <a:spAutoFit/>
          </a:bodyPr>
          <a:lstStyle/>
          <a:p>
            <a:pPr>
              <a:lnSpc>
                <a:spcPct val="150000"/>
              </a:lnSpc>
            </a:pPr>
            <a:r>
              <a:rPr lang="en-US" sz="1100" b="1" spc="100" dirty="0" smtClean="0"/>
              <a:t>OBJECTIVE</a:t>
            </a:r>
            <a:r>
              <a:rPr lang="en-US" sz="1100" b="1" spc="100" dirty="0" smtClean="0">
                <a:solidFill>
                  <a:schemeClr val="accent2"/>
                </a:solidFill>
              </a:rPr>
              <a:t>:  </a:t>
            </a:r>
            <a:r>
              <a:rPr lang="en-US" sz="1600" b="1" spc="100" dirty="0"/>
              <a:t>Strengthen the connections </a:t>
            </a:r>
            <a:r>
              <a:rPr lang="en-US" sz="1600" spc="100" dirty="0"/>
              <a:t>between the key cultural facilities and community partners.</a:t>
            </a:r>
          </a:p>
        </p:txBody>
      </p:sp>
      <p:pic>
        <p:nvPicPr>
          <p:cNvPr id="36" name="Picture Placeholder 3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568" b="11568"/>
          <a:stretch>
            <a:fillRect/>
          </a:stretch>
        </p:blipFill>
        <p:spPr/>
      </p:pic>
      <p:pic>
        <p:nvPicPr>
          <p:cNvPr id="34" name="Picture Placeholder 3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83" b="3883"/>
          <a:stretch>
            <a:fillRect/>
          </a:stretch>
        </p:blipFill>
        <p:spPr/>
      </p:pic>
    </p:spTree>
    <p:extLst>
      <p:ext uri="{BB962C8B-B14F-4D97-AF65-F5344CB8AC3E}">
        <p14:creationId xmlns:p14="http://schemas.microsoft.com/office/powerpoint/2010/main" val="26536392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35591</TotalTime>
  <Words>3806</Words>
  <Application>Microsoft Office PowerPoint</Application>
  <PresentationFormat>Widescreen</PresentationFormat>
  <Paragraphs>672</Paragraphs>
  <Slides>76</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76</vt:i4>
      </vt:variant>
    </vt:vector>
  </HeadingPairs>
  <TitlesOfParts>
    <vt:vector size="90" baseType="lpstr">
      <vt:lpstr>Arial</vt:lpstr>
      <vt:lpstr>Calibri</vt:lpstr>
      <vt:lpstr>Calibri Light</vt:lpstr>
      <vt:lpstr>Metropolis</vt:lpstr>
      <vt:lpstr>Metropolis Extra Bold</vt:lpstr>
      <vt:lpstr>Metropolis Semi Bold</vt:lpstr>
      <vt:lpstr>Montserrat</vt:lpstr>
      <vt:lpstr>Open Sans</vt:lpstr>
      <vt:lpstr>Poppins</vt:lpstr>
      <vt:lpstr>Raleway</vt:lpstr>
      <vt:lpstr>Rubik</vt:lpstr>
      <vt:lpstr>Rubik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Caleta Scott</cp:lastModifiedBy>
  <cp:revision>1421</cp:revision>
  <cp:lastPrinted>2018-09-10T00:50:53Z</cp:lastPrinted>
  <dcterms:created xsi:type="dcterms:W3CDTF">2016-05-11T14:31:01Z</dcterms:created>
  <dcterms:modified xsi:type="dcterms:W3CDTF">2018-09-10T12:45:17Z</dcterms:modified>
</cp:coreProperties>
</file>